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9"/>
  </p:notesMasterIdLst>
  <p:handoutMasterIdLst>
    <p:handoutMasterId r:id="rId50"/>
  </p:handoutMasterIdLst>
  <p:sldIdLst>
    <p:sldId id="256" r:id="rId2"/>
    <p:sldId id="488" r:id="rId3"/>
    <p:sldId id="460" r:id="rId4"/>
    <p:sldId id="459" r:id="rId5"/>
    <p:sldId id="331" r:id="rId6"/>
    <p:sldId id="454" r:id="rId7"/>
    <p:sldId id="393" r:id="rId8"/>
    <p:sldId id="431" r:id="rId9"/>
    <p:sldId id="455" r:id="rId10"/>
    <p:sldId id="418" r:id="rId11"/>
    <p:sldId id="432" r:id="rId12"/>
    <p:sldId id="400" r:id="rId13"/>
    <p:sldId id="430" r:id="rId14"/>
    <p:sldId id="480" r:id="rId15"/>
    <p:sldId id="434" r:id="rId16"/>
    <p:sldId id="433" r:id="rId17"/>
    <p:sldId id="435" r:id="rId18"/>
    <p:sldId id="408" r:id="rId19"/>
    <p:sldId id="464" r:id="rId20"/>
    <p:sldId id="465" r:id="rId21"/>
    <p:sldId id="415" r:id="rId22"/>
    <p:sldId id="481" r:id="rId23"/>
    <p:sldId id="482" r:id="rId24"/>
    <p:sldId id="402" r:id="rId25"/>
    <p:sldId id="468" r:id="rId26"/>
    <p:sldId id="469" r:id="rId27"/>
    <p:sldId id="443" r:id="rId28"/>
    <p:sldId id="444" r:id="rId29"/>
    <p:sldId id="470" r:id="rId30"/>
    <p:sldId id="445" r:id="rId31"/>
    <p:sldId id="471" r:id="rId32"/>
    <p:sldId id="472" r:id="rId33"/>
    <p:sldId id="438" r:id="rId34"/>
    <p:sldId id="473" r:id="rId35"/>
    <p:sldId id="474" r:id="rId36"/>
    <p:sldId id="475" r:id="rId37"/>
    <p:sldId id="476" r:id="rId38"/>
    <p:sldId id="477" r:id="rId39"/>
    <p:sldId id="478" r:id="rId40"/>
    <p:sldId id="479" r:id="rId41"/>
    <p:sldId id="409" r:id="rId42"/>
    <p:sldId id="484" r:id="rId43"/>
    <p:sldId id="485" r:id="rId44"/>
    <p:sldId id="486" r:id="rId45"/>
    <p:sldId id="487" r:id="rId46"/>
    <p:sldId id="452" r:id="rId47"/>
    <p:sldId id="412" r:id="rId48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DB5"/>
    <a:srgbClr val="4B9B8C"/>
    <a:srgbClr val="67B5A6"/>
    <a:srgbClr val="4A945C"/>
    <a:srgbClr val="808080"/>
    <a:srgbClr val="6CB094"/>
    <a:srgbClr val="AFD1C4"/>
    <a:srgbClr val="A5D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94709" autoAdjust="0"/>
  </p:normalViewPr>
  <p:slideViewPr>
    <p:cSldViewPr>
      <p:cViewPr varScale="1">
        <p:scale>
          <a:sx n="84" d="100"/>
          <a:sy n="84" d="100"/>
        </p:scale>
        <p:origin x="143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HG%20FOLDER%20from%20D-Drive\ISCWeB\ISCWeB_3RD_Wave\MAIN%20SURVEY\Nantes%20Meeting%20June%202019\Graphs%20in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HG%20FOLDER%20from%20D-Drive\ISCWeB\ISCWeB_3RD_Wave\MAIN%20SURVEY\Nantes%20Meeting%20June%202019\Graphs%20in%20excel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HG%20FOLDER%20from%20D-Drive\ISCWeB\ISCWeB_3RD_Wave\MAIN%20SURVEY\Nantes%20Meeting%20June%202019\Graphs%20in%20excel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HG%20FOLDER%20from%20D-Drive\ISCWeB\ISCWeB_3RD_Wave\MAIN%20SURVEY\Nantes%20Meeting%20June%202019\Graphs%20in%20excel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HG%20FOLDER%20from%20D-Drive\ISCWeB\ISCWeB_3RD_Wave\MAIN%20SURVEY\Nantes%20Meeting%20June%202019\Graphs%20in%20excel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HG%20FOLDER%20from%20D-Drive\ISCWeB\ISCWeB_3RD_Wave\MAIN%20SURVEY\Nantes%20Meeting%20June%202019\Graphs%20in%20excel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HG%20FOLDER%20from%20D-Drive\ISCWeB\ISCWeB_3RD_Wave\MAIN%20SURVEY\Nantes%20Meeting%20June%202019\Graphs%20in%20excel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HG%20FOLDER%20from%20D-Drive\ISCWeB\ISCWeB_3RD_Wave\MAIN%20SURVEY\Nantes%20Meeting%20June%202019\Graphs%20in%20excel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HG%20FOLDER%20from%20D-Drive\ISCWeB\ISCWeB_3RD_Wave\MAIN%20SURVEY\Nantes%20Meeting%20June%202019\Graphs%20in%20excel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HG%20FOLDER%20from%20D-Drive\ISCWeB\ISCWeB_3RD_Wave\MAIN%20SURVEY\Nantes%20Meeting%20June%202019\Graphs%20in%20e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HG%20FOLDER%20from%20D-Drive\ISCWeB\ISCWeB_3RD_Wave\MAIN%20SURVEY\Nantes%20Meeting%20June%202019\Graphs%20in%20exce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HG%20FOLDER%20from%20D-Drive\ISCWeB\ISCWeB_3RD_Wave\MAIN%20SURVEY\Nantes%20Meeting%20June%202019\Graphs%20in%20exce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500" dirty="0"/>
              <a:t>% of children said </a:t>
            </a:r>
            <a:r>
              <a:rPr lang="en-GB" sz="2500" dirty="0">
                <a:solidFill>
                  <a:srgbClr val="C00000"/>
                </a:solidFill>
              </a:rPr>
              <a:t>YES</a:t>
            </a:r>
            <a:r>
              <a:rPr lang="en-GB" sz="2500" dirty="0"/>
              <a:t> to the following </a:t>
            </a:r>
            <a:r>
              <a:rPr lang="en-GB" sz="2500" dirty="0" smtClean="0"/>
              <a:t>6 items</a:t>
            </a:r>
            <a:endParaRPr lang="en-GB" sz="25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'Family eco status'!$A$1:$A$9</c:f>
              <c:strCache>
                <c:ptCount val="7"/>
                <c:pt idx="1">
                  <c:v>A computer (including laptops and tablets)</c:v>
                </c:pt>
                <c:pt idx="2">
                  <c:v>A radio</c:v>
                </c:pt>
                <c:pt idx="3">
                  <c:v>A family car / van / motorbike / etc.</c:v>
                </c:pt>
                <c:pt idx="4">
                  <c:v>A fridge/freezer</c:v>
                </c:pt>
                <c:pt idx="5">
                  <c:v>A television</c:v>
                </c:pt>
                <c:pt idx="6">
                  <c:v>A telephone (landline or mobile)</c:v>
                </c:pt>
              </c:strCache>
            </c:strRef>
          </c:cat>
          <c:val>
            <c:numRef>
              <c:f>'Family eco status'!$B$1:$B$9</c:f>
              <c:numCache>
                <c:formatCode>General</c:formatCode>
                <c:ptCount val="9"/>
                <c:pt idx="1">
                  <c:v>22</c:v>
                </c:pt>
                <c:pt idx="2">
                  <c:v>25</c:v>
                </c:pt>
                <c:pt idx="3">
                  <c:v>37</c:v>
                </c:pt>
                <c:pt idx="4">
                  <c:v>60</c:v>
                </c:pt>
                <c:pt idx="5">
                  <c:v>83</c:v>
                </c:pt>
                <c:pt idx="6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0331368"/>
        <c:axId val="238953880"/>
      </c:barChart>
      <c:catAx>
        <c:axId val="350331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953880"/>
        <c:crosses val="autoZero"/>
        <c:auto val="1"/>
        <c:lblAlgn val="l"/>
        <c:lblOffset val="100"/>
        <c:noMultiLvlLbl val="0"/>
      </c:catAx>
      <c:valAx>
        <c:axId val="238953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331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'By gender'!$B$27</c:f>
              <c:strCache>
                <c:ptCount val="1"/>
                <c:pt idx="0">
                  <c:v>Boy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gender'!$A$28:$A$29</c:f>
              <c:strCache>
                <c:ptCount val="2"/>
                <c:pt idx="0">
                  <c:v>Sometimes worried about family money</c:v>
                </c:pt>
                <c:pt idx="1">
                  <c:v>Not always have enough food to eat</c:v>
                </c:pt>
              </c:strCache>
            </c:strRef>
          </c:cat>
          <c:val>
            <c:numRef>
              <c:f>'By gender'!$B$28:$B$29</c:f>
              <c:numCache>
                <c:formatCode>0%</c:formatCode>
                <c:ptCount val="2"/>
                <c:pt idx="0">
                  <c:v>0.74</c:v>
                </c:pt>
                <c:pt idx="1">
                  <c:v>0.24</c:v>
                </c:pt>
              </c:numCache>
            </c:numRef>
          </c:val>
        </c:ser>
        <c:ser>
          <c:idx val="1"/>
          <c:order val="1"/>
          <c:tx>
            <c:strRef>
              <c:f>'By gender'!$C$27</c:f>
              <c:strCache>
                <c:ptCount val="1"/>
                <c:pt idx="0">
                  <c:v>Girl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gender'!$A$28:$A$29</c:f>
              <c:strCache>
                <c:ptCount val="2"/>
                <c:pt idx="0">
                  <c:v>Sometimes worried about family money</c:v>
                </c:pt>
                <c:pt idx="1">
                  <c:v>Not always have enough food to eat</c:v>
                </c:pt>
              </c:strCache>
            </c:strRef>
          </c:cat>
          <c:val>
            <c:numRef>
              <c:f>'By gender'!$C$28:$C$29</c:f>
              <c:numCache>
                <c:formatCode>0%</c:formatCode>
                <c:ptCount val="2"/>
                <c:pt idx="0">
                  <c:v>0.78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8209704"/>
        <c:axId val="228210096"/>
      </c:barChart>
      <c:catAx>
        <c:axId val="228209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210096"/>
        <c:crosses val="autoZero"/>
        <c:auto val="1"/>
        <c:lblAlgn val="ctr"/>
        <c:lblOffset val="100"/>
        <c:noMultiLvlLbl val="0"/>
      </c:catAx>
      <c:valAx>
        <c:axId val="228210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209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Rural_Urban!$B$1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Rural_Urban!$A$2:$A$4</c:f>
              <c:strCache>
                <c:ptCount val="3"/>
                <c:pt idx="0">
                  <c:v>Family economic status index</c:v>
                </c:pt>
                <c:pt idx="1">
                  <c:v>Material deprivation index</c:v>
                </c:pt>
                <c:pt idx="2">
                  <c:v>Satisfaction with things have</c:v>
                </c:pt>
              </c:strCache>
            </c:strRef>
          </c:cat>
          <c:val>
            <c:numRef>
              <c:f>Rural_Urban!$B$2:$B$4</c:f>
              <c:numCache>
                <c:formatCode>General</c:formatCode>
                <c:ptCount val="3"/>
                <c:pt idx="0">
                  <c:v>3.1</c:v>
                </c:pt>
                <c:pt idx="1">
                  <c:v>2.2000000000000002</c:v>
                </c:pt>
                <c:pt idx="2">
                  <c:v>8.4</c:v>
                </c:pt>
              </c:numCache>
            </c:numRef>
          </c:val>
        </c:ser>
        <c:ser>
          <c:idx val="1"/>
          <c:order val="1"/>
          <c:tx>
            <c:strRef>
              <c:f>Rural_Urban!$C$1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Rural_Urban!$A$2:$A$4</c:f>
              <c:strCache>
                <c:ptCount val="3"/>
                <c:pt idx="0">
                  <c:v>Family economic status index</c:v>
                </c:pt>
                <c:pt idx="1">
                  <c:v>Material deprivation index</c:v>
                </c:pt>
                <c:pt idx="2">
                  <c:v>Satisfaction with things have</c:v>
                </c:pt>
              </c:strCache>
            </c:strRef>
          </c:cat>
          <c:val>
            <c:numRef>
              <c:f>Rural_Urban!$C$2:$C$4</c:f>
              <c:numCache>
                <c:formatCode>General</c:formatCode>
                <c:ptCount val="3"/>
                <c:pt idx="0">
                  <c:v>2.5</c:v>
                </c:pt>
                <c:pt idx="1">
                  <c:v>2.6</c:v>
                </c:pt>
                <c:pt idx="2">
                  <c:v>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8210880"/>
        <c:axId val="228211272"/>
      </c:barChart>
      <c:catAx>
        <c:axId val="228210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211272"/>
        <c:crosses val="autoZero"/>
        <c:auto val="1"/>
        <c:lblAlgn val="ctr"/>
        <c:lblOffset val="100"/>
        <c:noMultiLvlLbl val="0"/>
      </c:catAx>
      <c:valAx>
        <c:axId val="228211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21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Rural_Urban!$B$27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Rural_Urban!$A$28:$A$29</c:f>
              <c:strCache>
                <c:ptCount val="2"/>
                <c:pt idx="0">
                  <c:v>Sometimes worried about family money</c:v>
                </c:pt>
                <c:pt idx="1">
                  <c:v>Not always have enough food to eat</c:v>
                </c:pt>
              </c:strCache>
            </c:strRef>
          </c:cat>
          <c:val>
            <c:numRef>
              <c:f>Rural_Urban!$B$28:$B$29</c:f>
              <c:numCache>
                <c:formatCode>0%</c:formatCode>
                <c:ptCount val="2"/>
                <c:pt idx="0">
                  <c:v>0.75</c:v>
                </c:pt>
                <c:pt idx="1">
                  <c:v>0.21</c:v>
                </c:pt>
              </c:numCache>
            </c:numRef>
          </c:val>
        </c:ser>
        <c:ser>
          <c:idx val="1"/>
          <c:order val="1"/>
          <c:tx>
            <c:strRef>
              <c:f>Rural_Urban!$C$27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Rural_Urban!$A$28:$A$29</c:f>
              <c:strCache>
                <c:ptCount val="2"/>
                <c:pt idx="0">
                  <c:v>Sometimes worried about family money</c:v>
                </c:pt>
                <c:pt idx="1">
                  <c:v>Not always have enough food to eat</c:v>
                </c:pt>
              </c:strCache>
            </c:strRef>
          </c:cat>
          <c:val>
            <c:numRef>
              <c:f>Rural_Urban!$C$28:$C$29</c:f>
              <c:numCache>
                <c:formatCode>0%</c:formatCode>
                <c:ptCount val="2"/>
                <c:pt idx="0">
                  <c:v>0.79</c:v>
                </c:pt>
                <c:pt idx="1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8212056"/>
        <c:axId val="228212448"/>
      </c:barChart>
      <c:catAx>
        <c:axId val="228212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212448"/>
        <c:crosses val="autoZero"/>
        <c:auto val="1"/>
        <c:lblAlgn val="ctr"/>
        <c:lblOffset val="100"/>
        <c:noMultiLvlLbl val="0"/>
      </c:catAx>
      <c:valAx>
        <c:axId val="228212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212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'Home type'!$B$1</c:f>
              <c:strCache>
                <c:ptCount val="1"/>
                <c:pt idx="0">
                  <c:v>Not living own family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'Home type'!$A$2:$A$4</c:f>
              <c:strCache>
                <c:ptCount val="3"/>
                <c:pt idx="0">
                  <c:v>Family economic status index</c:v>
                </c:pt>
                <c:pt idx="1">
                  <c:v>Material deprivation index</c:v>
                </c:pt>
                <c:pt idx="2">
                  <c:v>Satisfaction with things have</c:v>
                </c:pt>
              </c:strCache>
            </c:strRef>
          </c:cat>
          <c:val>
            <c:numRef>
              <c:f>'Home type'!$B$2:$B$4</c:f>
              <c:numCache>
                <c:formatCode>General</c:formatCode>
                <c:ptCount val="3"/>
                <c:pt idx="0">
                  <c:v>2.8</c:v>
                </c:pt>
                <c:pt idx="1">
                  <c:v>2.8</c:v>
                </c:pt>
                <c:pt idx="2">
                  <c:v>7.5</c:v>
                </c:pt>
              </c:numCache>
            </c:numRef>
          </c:val>
        </c:ser>
        <c:ser>
          <c:idx val="1"/>
          <c:order val="1"/>
          <c:tx>
            <c:strRef>
              <c:f>'Home type'!$C$1</c:f>
              <c:strCache>
                <c:ptCount val="1"/>
                <c:pt idx="0">
                  <c:v>Living own family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'Home type'!$A$2:$A$4</c:f>
              <c:strCache>
                <c:ptCount val="3"/>
                <c:pt idx="0">
                  <c:v>Family economic status index</c:v>
                </c:pt>
                <c:pt idx="1">
                  <c:v>Material deprivation index</c:v>
                </c:pt>
                <c:pt idx="2">
                  <c:v>Satisfaction with things have</c:v>
                </c:pt>
              </c:strCache>
            </c:strRef>
          </c:cat>
          <c:val>
            <c:numRef>
              <c:f>'Home type'!$C$2:$C$4</c:f>
              <c:numCache>
                <c:formatCode>General</c:formatCode>
                <c:ptCount val="3"/>
                <c:pt idx="0">
                  <c:v>3</c:v>
                </c:pt>
                <c:pt idx="1">
                  <c:v>2.2999999999999998</c:v>
                </c:pt>
                <c:pt idx="2">
                  <c:v>8.3000000000000007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8213232"/>
        <c:axId val="181676264"/>
      </c:barChart>
      <c:catAx>
        <c:axId val="228213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76264"/>
        <c:crosses val="autoZero"/>
        <c:auto val="1"/>
        <c:lblAlgn val="ctr"/>
        <c:lblOffset val="100"/>
        <c:noMultiLvlLbl val="0"/>
      </c:catAx>
      <c:valAx>
        <c:axId val="181676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21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'Home type'!$B$27</c:f>
              <c:strCache>
                <c:ptCount val="1"/>
                <c:pt idx="0">
                  <c:v>Not living own family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'Home type'!$A$28:$A$29</c:f>
              <c:strCache>
                <c:ptCount val="2"/>
                <c:pt idx="0">
                  <c:v>Sometimes worried about family money</c:v>
                </c:pt>
                <c:pt idx="1">
                  <c:v>Not always have enough food to eat</c:v>
                </c:pt>
              </c:strCache>
            </c:strRef>
          </c:cat>
          <c:val>
            <c:numRef>
              <c:f>'Home type'!$B$28:$B$29</c:f>
              <c:numCache>
                <c:formatCode>0%</c:formatCode>
                <c:ptCount val="2"/>
                <c:pt idx="0">
                  <c:v>0.79</c:v>
                </c:pt>
                <c:pt idx="1">
                  <c:v>0.47</c:v>
                </c:pt>
              </c:numCache>
            </c:numRef>
          </c:val>
        </c:ser>
        <c:ser>
          <c:idx val="1"/>
          <c:order val="1"/>
          <c:tx>
            <c:strRef>
              <c:f>'Home type'!$C$27</c:f>
              <c:strCache>
                <c:ptCount val="1"/>
                <c:pt idx="0">
                  <c:v>Living own family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'Home type'!$A$28:$A$29</c:f>
              <c:strCache>
                <c:ptCount val="2"/>
                <c:pt idx="0">
                  <c:v>Sometimes worried about family money</c:v>
                </c:pt>
                <c:pt idx="1">
                  <c:v>Not always have enough food to eat</c:v>
                </c:pt>
              </c:strCache>
            </c:strRef>
          </c:cat>
          <c:val>
            <c:numRef>
              <c:f>'Home type'!$C$28:$C$29</c:f>
              <c:numCache>
                <c:formatCode>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1677048"/>
        <c:axId val="181677440"/>
      </c:barChart>
      <c:catAx>
        <c:axId val="181677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77440"/>
        <c:crosses val="autoZero"/>
        <c:auto val="1"/>
        <c:lblAlgn val="ctr"/>
        <c:lblOffset val="100"/>
        <c:noMultiLvlLbl val="0"/>
      </c:catAx>
      <c:valAx>
        <c:axId val="181677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77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'Religious minority'!$B$1</c:f>
              <c:strCache>
                <c:ptCount val="1"/>
                <c:pt idx="0">
                  <c:v>Religious minority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'Religious minority'!$A$2:$A$4</c:f>
              <c:strCache>
                <c:ptCount val="3"/>
                <c:pt idx="0">
                  <c:v>Family economic status index</c:v>
                </c:pt>
                <c:pt idx="1">
                  <c:v>Material deprivation index</c:v>
                </c:pt>
                <c:pt idx="2">
                  <c:v>Satisfaction with things have</c:v>
                </c:pt>
              </c:strCache>
            </c:strRef>
          </c:cat>
          <c:val>
            <c:numRef>
              <c:f>'Religious minority'!$B$2:$B$4</c:f>
              <c:numCache>
                <c:formatCode>General</c:formatCode>
                <c:ptCount val="3"/>
                <c:pt idx="0">
                  <c:v>2.6</c:v>
                </c:pt>
                <c:pt idx="1">
                  <c:v>2.6</c:v>
                </c:pt>
                <c:pt idx="2">
                  <c:v>8.1</c:v>
                </c:pt>
              </c:numCache>
            </c:numRef>
          </c:val>
        </c:ser>
        <c:ser>
          <c:idx val="1"/>
          <c:order val="1"/>
          <c:tx>
            <c:strRef>
              <c:f>'Religious minority'!$C$1</c:f>
              <c:strCache>
                <c:ptCount val="1"/>
                <c:pt idx="0">
                  <c:v>Not religious miority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'Religious minority'!$A$2:$A$4</c:f>
              <c:strCache>
                <c:ptCount val="3"/>
                <c:pt idx="0">
                  <c:v>Family economic status index</c:v>
                </c:pt>
                <c:pt idx="1">
                  <c:v>Material deprivation index</c:v>
                </c:pt>
                <c:pt idx="2">
                  <c:v>Satisfaction with things have</c:v>
                </c:pt>
              </c:strCache>
            </c:strRef>
          </c:cat>
          <c:val>
            <c:numRef>
              <c:f>'Religious minority'!$C$2:$C$4</c:f>
              <c:numCache>
                <c:formatCode>General</c:formatCode>
                <c:ptCount val="3"/>
                <c:pt idx="0">
                  <c:v>3.1</c:v>
                </c:pt>
                <c:pt idx="1">
                  <c:v>2.2000000000000002</c:v>
                </c:pt>
                <c:pt idx="2">
                  <c:v>8.3000000000000007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1678224"/>
        <c:axId val="181678616"/>
      </c:barChart>
      <c:catAx>
        <c:axId val="18167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78616"/>
        <c:crosses val="autoZero"/>
        <c:auto val="1"/>
        <c:lblAlgn val="ctr"/>
        <c:lblOffset val="100"/>
        <c:noMultiLvlLbl val="0"/>
      </c:catAx>
      <c:valAx>
        <c:axId val="181678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7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'Religious minority'!$B$27</c:f>
              <c:strCache>
                <c:ptCount val="1"/>
                <c:pt idx="0">
                  <c:v>Religious minority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'Religious minority'!$A$28:$A$29</c:f>
              <c:strCache>
                <c:ptCount val="2"/>
                <c:pt idx="0">
                  <c:v>Sometimes worried about family money</c:v>
                </c:pt>
                <c:pt idx="1">
                  <c:v>Not always have enough food to eat</c:v>
                </c:pt>
              </c:strCache>
            </c:strRef>
          </c:cat>
          <c:val>
            <c:numRef>
              <c:f>'Religious minority'!$B$28:$B$29</c:f>
              <c:numCache>
                <c:formatCode>0%</c:formatCode>
                <c:ptCount val="2"/>
                <c:pt idx="0">
                  <c:v>0.79</c:v>
                </c:pt>
                <c:pt idx="1">
                  <c:v>0.47</c:v>
                </c:pt>
              </c:numCache>
            </c:numRef>
          </c:val>
        </c:ser>
        <c:ser>
          <c:idx val="1"/>
          <c:order val="1"/>
          <c:tx>
            <c:strRef>
              <c:f>'Religious minority'!$C$27</c:f>
              <c:strCache>
                <c:ptCount val="1"/>
                <c:pt idx="0">
                  <c:v>Not religious minority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'Religious minority'!$A$28:$A$29</c:f>
              <c:strCache>
                <c:ptCount val="2"/>
                <c:pt idx="0">
                  <c:v>Sometimes worried about family money</c:v>
                </c:pt>
                <c:pt idx="1">
                  <c:v>Not always have enough food to eat</c:v>
                </c:pt>
              </c:strCache>
            </c:strRef>
          </c:cat>
          <c:val>
            <c:numRef>
              <c:f>'Religious minority'!$C$28:$C$29</c:f>
              <c:numCache>
                <c:formatCode>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1679400"/>
        <c:axId val="181679792"/>
      </c:barChart>
      <c:catAx>
        <c:axId val="181679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79792"/>
        <c:crosses val="autoZero"/>
        <c:auto val="1"/>
        <c:lblAlgn val="ctr"/>
        <c:lblOffset val="100"/>
        <c:noMultiLvlLbl val="0"/>
      </c:catAx>
      <c:valAx>
        <c:axId val="181679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79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'Ethnic minority'!$B$1</c:f>
              <c:strCache>
                <c:ptCount val="1"/>
                <c:pt idx="0">
                  <c:v>Ethnic minority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'Ethnic minority'!$A$2:$A$4</c:f>
              <c:strCache>
                <c:ptCount val="3"/>
                <c:pt idx="0">
                  <c:v>Family economic status index</c:v>
                </c:pt>
                <c:pt idx="1">
                  <c:v>Material deprivation index</c:v>
                </c:pt>
                <c:pt idx="2">
                  <c:v>Satisfaction with things have</c:v>
                </c:pt>
              </c:strCache>
            </c:strRef>
          </c:cat>
          <c:val>
            <c:numRef>
              <c:f>'Ethnic minority'!$B$2:$B$4</c:f>
              <c:numCache>
                <c:formatCode>General</c:formatCode>
                <c:ptCount val="3"/>
                <c:pt idx="0">
                  <c:v>3</c:v>
                </c:pt>
                <c:pt idx="1">
                  <c:v>2.6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'Ethnic minority'!$C$1</c:f>
              <c:strCache>
                <c:ptCount val="1"/>
                <c:pt idx="0">
                  <c:v>Not ethnic minority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'Ethnic minority'!$A$2:$A$4</c:f>
              <c:strCache>
                <c:ptCount val="3"/>
                <c:pt idx="0">
                  <c:v>Family economic status index</c:v>
                </c:pt>
                <c:pt idx="1">
                  <c:v>Material deprivation index</c:v>
                </c:pt>
                <c:pt idx="2">
                  <c:v>Satisfaction with things have</c:v>
                </c:pt>
              </c:strCache>
            </c:strRef>
          </c:cat>
          <c:val>
            <c:numRef>
              <c:f>'Ethnic minority'!$C$2:$C$4</c:f>
              <c:numCache>
                <c:formatCode>General</c:formatCode>
                <c:ptCount val="3"/>
                <c:pt idx="0">
                  <c:v>3</c:v>
                </c:pt>
                <c:pt idx="1">
                  <c:v>2.2999999999999998</c:v>
                </c:pt>
                <c:pt idx="2">
                  <c:v>8.3000000000000007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4624192"/>
        <c:axId val="204624584"/>
      </c:barChart>
      <c:catAx>
        <c:axId val="204624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24584"/>
        <c:crosses val="autoZero"/>
        <c:auto val="1"/>
        <c:lblAlgn val="ctr"/>
        <c:lblOffset val="100"/>
        <c:noMultiLvlLbl val="0"/>
      </c:catAx>
      <c:valAx>
        <c:axId val="204624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2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'Ethnic minority'!$B$27</c:f>
              <c:strCache>
                <c:ptCount val="1"/>
                <c:pt idx="0">
                  <c:v>Ethnic minority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'Ethnic minority'!$A$28:$A$29</c:f>
              <c:strCache>
                <c:ptCount val="2"/>
                <c:pt idx="0">
                  <c:v>Sometimes worried about family money</c:v>
                </c:pt>
                <c:pt idx="1">
                  <c:v>Not always have enough food to eat</c:v>
                </c:pt>
              </c:strCache>
            </c:strRef>
          </c:cat>
          <c:val>
            <c:numRef>
              <c:f>'Ethnic minority'!$B$28:$B$29</c:f>
              <c:numCache>
                <c:formatCode>0%</c:formatCode>
                <c:ptCount val="2"/>
                <c:pt idx="0">
                  <c:v>0.86</c:v>
                </c:pt>
                <c:pt idx="1">
                  <c:v>0.72</c:v>
                </c:pt>
              </c:numCache>
            </c:numRef>
          </c:val>
        </c:ser>
        <c:ser>
          <c:idx val="1"/>
          <c:order val="1"/>
          <c:tx>
            <c:strRef>
              <c:f>'Ethnic minority'!$C$27</c:f>
              <c:strCache>
                <c:ptCount val="1"/>
                <c:pt idx="0">
                  <c:v>Not ethnic minority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'Ethnic minority'!$A$28:$A$29</c:f>
              <c:strCache>
                <c:ptCount val="2"/>
                <c:pt idx="0">
                  <c:v>Sometimes worried about family money</c:v>
                </c:pt>
                <c:pt idx="1">
                  <c:v>Not always have enough food to eat</c:v>
                </c:pt>
              </c:strCache>
            </c:strRef>
          </c:cat>
          <c:val>
            <c:numRef>
              <c:f>'Ethnic minority'!$C$28:$C$29</c:f>
              <c:numCache>
                <c:formatCode>0%</c:formatCode>
                <c:ptCount val="2"/>
                <c:pt idx="0">
                  <c:v>0.76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4625368"/>
        <c:axId val="204625760"/>
      </c:barChart>
      <c:catAx>
        <c:axId val="204625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25760"/>
        <c:crosses val="autoZero"/>
        <c:auto val="1"/>
        <c:lblAlgn val="ctr"/>
        <c:lblOffset val="100"/>
        <c:noMultiLvlLbl val="0"/>
      </c:catAx>
      <c:valAx>
        <c:axId val="204625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25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'Family type'!$B$1</c:f>
              <c:strCache>
                <c:ptCount val="1"/>
                <c:pt idx="0">
                  <c:v>Only with mother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'Family type'!$A$2:$A$4</c:f>
              <c:strCache>
                <c:ptCount val="3"/>
                <c:pt idx="0">
                  <c:v>Family economic status index</c:v>
                </c:pt>
                <c:pt idx="1">
                  <c:v>Material deprivation index</c:v>
                </c:pt>
                <c:pt idx="2">
                  <c:v>Satisfaction with things have</c:v>
                </c:pt>
              </c:strCache>
            </c:strRef>
          </c:cat>
          <c:val>
            <c:numRef>
              <c:f>'Family type'!$B$2:$B$4</c:f>
              <c:numCache>
                <c:formatCode>General</c:formatCode>
                <c:ptCount val="3"/>
                <c:pt idx="0">
                  <c:v>3</c:v>
                </c:pt>
                <c:pt idx="1">
                  <c:v>2.4</c:v>
                </c:pt>
                <c:pt idx="2">
                  <c:v>8.3000000000000007</c:v>
                </c:pt>
              </c:numCache>
            </c:numRef>
          </c:val>
        </c:ser>
        <c:ser>
          <c:idx val="1"/>
          <c:order val="1"/>
          <c:tx>
            <c:strRef>
              <c:f>'Family type'!$C$1</c:f>
              <c:strCache>
                <c:ptCount val="1"/>
                <c:pt idx="0">
                  <c:v>Both parents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'Family type'!$A$2:$A$4</c:f>
              <c:strCache>
                <c:ptCount val="3"/>
                <c:pt idx="0">
                  <c:v>Family economic status index</c:v>
                </c:pt>
                <c:pt idx="1">
                  <c:v>Material deprivation index</c:v>
                </c:pt>
                <c:pt idx="2">
                  <c:v>Satisfaction with things have</c:v>
                </c:pt>
              </c:strCache>
            </c:strRef>
          </c:cat>
          <c:val>
            <c:numRef>
              <c:f>'Family type'!$C$2:$C$4</c:f>
              <c:numCache>
                <c:formatCode>General</c:formatCode>
                <c:ptCount val="3"/>
                <c:pt idx="0">
                  <c:v>2.9</c:v>
                </c:pt>
                <c:pt idx="1">
                  <c:v>2.2999999999999998</c:v>
                </c:pt>
                <c:pt idx="2">
                  <c:v>8.3000000000000007</c:v>
                </c:pt>
              </c:numCache>
            </c:numRef>
          </c:val>
        </c:ser>
        <c:ser>
          <c:idx val="2"/>
          <c:order val="2"/>
          <c:tx>
            <c:strRef>
              <c:f>'Family type'!$D$1</c:f>
              <c:strCache>
                <c:ptCount val="1"/>
                <c:pt idx="0">
                  <c:v>Ext family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'Family type'!$A$2:$A$4</c:f>
              <c:strCache>
                <c:ptCount val="3"/>
                <c:pt idx="0">
                  <c:v>Family economic status index</c:v>
                </c:pt>
                <c:pt idx="1">
                  <c:v>Material deprivation index</c:v>
                </c:pt>
                <c:pt idx="2">
                  <c:v>Satisfaction with things have</c:v>
                </c:pt>
              </c:strCache>
            </c:strRef>
          </c:cat>
          <c:val>
            <c:numRef>
              <c:f>'Family type'!$D$2:$D$4</c:f>
              <c:numCache>
                <c:formatCode>General</c:formatCode>
                <c:ptCount val="3"/>
                <c:pt idx="0">
                  <c:v>3.2</c:v>
                </c:pt>
                <c:pt idx="1">
                  <c:v>2.1</c:v>
                </c:pt>
                <c:pt idx="2">
                  <c:v>8.3000000000000007</c:v>
                </c:pt>
              </c:numCache>
            </c:numRef>
          </c:val>
        </c:ser>
        <c:ser>
          <c:idx val="3"/>
          <c:order val="3"/>
          <c:tx>
            <c:strRef>
              <c:f>'Family type'!$E$1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'Family type'!$A$2:$A$4</c:f>
              <c:strCache>
                <c:ptCount val="3"/>
                <c:pt idx="0">
                  <c:v>Family economic status index</c:v>
                </c:pt>
                <c:pt idx="1">
                  <c:v>Material deprivation index</c:v>
                </c:pt>
                <c:pt idx="2">
                  <c:v>Satisfaction with things have</c:v>
                </c:pt>
              </c:strCache>
            </c:strRef>
          </c:cat>
          <c:val>
            <c:numRef>
              <c:f>'Family type'!$E$2:$E$4</c:f>
              <c:numCache>
                <c:formatCode>General</c:formatCode>
                <c:ptCount val="3"/>
                <c:pt idx="0">
                  <c:v>2.8</c:v>
                </c:pt>
                <c:pt idx="1">
                  <c:v>2.8</c:v>
                </c:pt>
                <c:pt idx="2">
                  <c:v>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4626544"/>
        <c:axId val="204626936"/>
      </c:barChart>
      <c:catAx>
        <c:axId val="204626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26936"/>
        <c:crosses val="autoZero"/>
        <c:auto val="1"/>
        <c:lblAlgn val="ctr"/>
        <c:lblOffset val="100"/>
        <c:noMultiLvlLbl val="0"/>
      </c:catAx>
      <c:valAx>
        <c:axId val="204626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2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8954664"/>
        <c:axId val="238955056"/>
      </c:barChart>
      <c:catAx>
        <c:axId val="238954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955056"/>
        <c:crosses val="autoZero"/>
        <c:auto val="1"/>
        <c:lblAlgn val="ctr"/>
        <c:lblOffset val="100"/>
        <c:noMultiLvlLbl val="0"/>
      </c:catAx>
      <c:valAx>
        <c:axId val="238955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954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'Family type'!$B$27</c:f>
              <c:strCache>
                <c:ptCount val="1"/>
                <c:pt idx="0">
                  <c:v>Only with mother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'Family type'!$A$28:$A$29</c:f>
              <c:strCache>
                <c:ptCount val="2"/>
                <c:pt idx="0">
                  <c:v>Sometimes worried about family money</c:v>
                </c:pt>
                <c:pt idx="1">
                  <c:v>Not always have enough food to eat</c:v>
                </c:pt>
              </c:strCache>
            </c:strRef>
          </c:cat>
          <c:val>
            <c:numRef>
              <c:f>'Family type'!$B$28:$B$29</c:f>
              <c:numCache>
                <c:formatCode>0%</c:formatCode>
                <c:ptCount val="2"/>
                <c:pt idx="0">
                  <c:v>0.81</c:v>
                </c:pt>
                <c:pt idx="1">
                  <c:v>0.31</c:v>
                </c:pt>
              </c:numCache>
            </c:numRef>
          </c:val>
        </c:ser>
        <c:ser>
          <c:idx val="1"/>
          <c:order val="1"/>
          <c:tx>
            <c:strRef>
              <c:f>'Family type'!$C$27</c:f>
              <c:strCache>
                <c:ptCount val="1"/>
                <c:pt idx="0">
                  <c:v>Both parents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'Family type'!$A$28:$A$29</c:f>
              <c:strCache>
                <c:ptCount val="2"/>
                <c:pt idx="0">
                  <c:v>Sometimes worried about family money</c:v>
                </c:pt>
                <c:pt idx="1">
                  <c:v>Not always have enough food to eat</c:v>
                </c:pt>
              </c:strCache>
            </c:strRef>
          </c:cat>
          <c:val>
            <c:numRef>
              <c:f>'Family type'!$C$28:$C$29</c:f>
              <c:numCache>
                <c:formatCode>0%</c:formatCode>
                <c:ptCount val="2"/>
                <c:pt idx="0">
                  <c:v>0.74</c:v>
                </c:pt>
                <c:pt idx="1">
                  <c:v>0.22</c:v>
                </c:pt>
              </c:numCache>
            </c:numRef>
          </c:val>
        </c:ser>
        <c:ser>
          <c:idx val="2"/>
          <c:order val="2"/>
          <c:tx>
            <c:strRef>
              <c:f>'Family type'!$D$27</c:f>
              <c:strCache>
                <c:ptCount val="1"/>
                <c:pt idx="0">
                  <c:v>Ext family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'Family type'!$A$28:$A$29</c:f>
              <c:strCache>
                <c:ptCount val="2"/>
                <c:pt idx="0">
                  <c:v>Sometimes worried about family money</c:v>
                </c:pt>
                <c:pt idx="1">
                  <c:v>Not always have enough food to eat</c:v>
                </c:pt>
              </c:strCache>
            </c:strRef>
          </c:cat>
          <c:val>
            <c:numRef>
              <c:f>'Family type'!$D$28:$D$29</c:f>
              <c:numCache>
                <c:formatCode>0%</c:formatCode>
                <c:ptCount val="2"/>
                <c:pt idx="0">
                  <c:v>0.8</c:v>
                </c:pt>
                <c:pt idx="1">
                  <c:v>0.26</c:v>
                </c:pt>
              </c:numCache>
            </c:numRef>
          </c:val>
        </c:ser>
        <c:ser>
          <c:idx val="3"/>
          <c:order val="3"/>
          <c:tx>
            <c:strRef>
              <c:f>'Family type'!$E$27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'Family type'!$A$28:$A$29</c:f>
              <c:strCache>
                <c:ptCount val="2"/>
                <c:pt idx="0">
                  <c:v>Sometimes worried about family money</c:v>
                </c:pt>
                <c:pt idx="1">
                  <c:v>Not always have enough food to eat</c:v>
                </c:pt>
              </c:strCache>
            </c:strRef>
          </c:cat>
          <c:val>
            <c:numRef>
              <c:f>'Family type'!$E$28:$E$29</c:f>
              <c:numCache>
                <c:formatCode>0%</c:formatCode>
                <c:ptCount val="2"/>
                <c:pt idx="0">
                  <c:v>0.69</c:v>
                </c:pt>
                <c:pt idx="1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111568"/>
        <c:axId val="206111960"/>
      </c:barChart>
      <c:catAx>
        <c:axId val="20611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11960"/>
        <c:crosses val="autoZero"/>
        <c:auto val="1"/>
        <c:lblAlgn val="ctr"/>
        <c:lblOffset val="100"/>
        <c:noMultiLvlLbl val="0"/>
      </c:catAx>
      <c:valAx>
        <c:axId val="20611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1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405560272469629E-2"/>
          <c:y val="0.87744120401024439"/>
          <c:w val="0.90427701337923605"/>
          <c:h val="9.47808436503987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Sheet2!$B$2:$B$9</c:f>
              <c:strCache>
                <c:ptCount val="8"/>
                <c:pt idx="0">
                  <c:v>Clothes in good condition to go to school</c:v>
                </c:pt>
                <c:pt idx="1">
                  <c:v>Equipment/things you need for school </c:v>
                </c:pt>
                <c:pt idx="2">
                  <c:v>Two pairs of shoes in good condition</c:v>
                </c:pt>
                <c:pt idx="3">
                  <c:v>Equipment/things for sports and hobbies</c:v>
                </c:pt>
                <c:pt idx="4">
                  <c:v>Pocket money/money to spend on yourself</c:v>
                </c:pt>
                <c:pt idx="5">
                  <c:v>Enough money for school trips and activities</c:v>
                </c:pt>
                <c:pt idx="6">
                  <c:v>Mobile phone</c:v>
                </c:pt>
                <c:pt idx="7">
                  <c:v>Access to internet</c:v>
                </c:pt>
              </c:strCache>
            </c:strRef>
          </c:cat>
          <c:val>
            <c:numRef>
              <c:f>Sheet2!$C$2:$C$9</c:f>
              <c:numCache>
                <c:formatCode>General</c:formatCode>
                <c:ptCount val="8"/>
                <c:pt idx="0">
                  <c:v>4</c:v>
                </c:pt>
                <c:pt idx="1">
                  <c:v>4</c:v>
                </c:pt>
                <c:pt idx="2">
                  <c:v>9</c:v>
                </c:pt>
                <c:pt idx="3">
                  <c:v>31</c:v>
                </c:pt>
                <c:pt idx="4">
                  <c:v>31</c:v>
                </c:pt>
                <c:pt idx="5">
                  <c:v>35</c:v>
                </c:pt>
                <c:pt idx="6">
                  <c:v>56</c:v>
                </c:pt>
                <c:pt idx="7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8955840"/>
        <c:axId val="238956232"/>
      </c:barChart>
      <c:catAx>
        <c:axId val="23895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956232"/>
        <c:crosses val="autoZero"/>
        <c:auto val="1"/>
        <c:lblAlgn val="ctr"/>
        <c:lblOffset val="100"/>
        <c:noMultiLvlLbl val="0"/>
      </c:catAx>
      <c:valAx>
        <c:axId val="238956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95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Sheet1!$C$5:$C$9</c:f>
              <c:strCache>
                <c:ptCount val="4"/>
                <c:pt idx="0">
                  <c:v>Never</c:v>
                </c:pt>
                <c:pt idx="1">
                  <c:v>Sometimes</c:v>
                </c:pt>
                <c:pt idx="2">
                  <c:v>Often</c:v>
                </c:pt>
                <c:pt idx="3">
                  <c:v>Always</c:v>
                </c:pt>
              </c:strCache>
            </c:strRef>
          </c:cat>
          <c:val>
            <c:numRef>
              <c:f>Sheet1!$D$5:$D$9</c:f>
              <c:numCache>
                <c:formatCode>General</c:formatCode>
                <c:ptCount val="5"/>
                <c:pt idx="0">
                  <c:v>24</c:v>
                </c:pt>
                <c:pt idx="1">
                  <c:v>49</c:v>
                </c:pt>
                <c:pt idx="2">
                  <c:v>14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8957016"/>
        <c:axId val="238957408"/>
      </c:barChart>
      <c:catAx>
        <c:axId val="238957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957408"/>
        <c:crosses val="autoZero"/>
        <c:auto val="1"/>
        <c:lblAlgn val="ctr"/>
        <c:lblOffset val="100"/>
        <c:noMultiLvlLbl val="0"/>
      </c:catAx>
      <c:valAx>
        <c:axId val="238957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957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Sheet3!$B$4:$B$7</c:f>
              <c:strCache>
                <c:ptCount val="4"/>
                <c:pt idx="0">
                  <c:v>Never</c:v>
                </c:pt>
                <c:pt idx="1">
                  <c:v>Sometimes</c:v>
                </c:pt>
                <c:pt idx="2">
                  <c:v>Often</c:v>
                </c:pt>
                <c:pt idx="3">
                  <c:v>Always</c:v>
                </c:pt>
              </c:strCache>
            </c:strRef>
          </c:cat>
          <c:val>
            <c:numRef>
              <c:f>Sheet3!$C$4:$C$7</c:f>
              <c:numCache>
                <c:formatCode>General</c:formatCode>
                <c:ptCount val="4"/>
                <c:pt idx="0">
                  <c:v>2</c:v>
                </c:pt>
                <c:pt idx="1">
                  <c:v>9</c:v>
                </c:pt>
                <c:pt idx="2">
                  <c:v>14</c:v>
                </c:pt>
                <c:pt idx="3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6130224"/>
        <c:axId val="206130616"/>
      </c:barChart>
      <c:catAx>
        <c:axId val="206130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30616"/>
        <c:crosses val="autoZero"/>
        <c:auto val="1"/>
        <c:lblAlgn val="ctr"/>
        <c:lblOffset val="100"/>
        <c:noMultiLvlLbl val="0"/>
      </c:catAx>
      <c:valAx>
        <c:axId val="206130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3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500" dirty="0"/>
              <a:t>Distribution</a:t>
            </a:r>
            <a:r>
              <a:rPr lang="en-GB" sz="2500" baseline="0" dirty="0"/>
              <a:t> (%) of children answering level of satisfaction with all things they have </a:t>
            </a:r>
            <a:endParaRPr lang="en-GB" sz="2500" dirty="0"/>
          </a:p>
        </c:rich>
      </c:tx>
      <c:layout>
        <c:manualLayout>
          <c:xMode val="edge"/>
          <c:yMode val="edge"/>
          <c:x val="0.15093709058909696"/>
          <c:y val="1.92235502113076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373661145871436E-2"/>
          <c:y val="3.5131416427507535E-2"/>
          <c:w val="0.92074245721130432"/>
          <c:h val="0.77903416714382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'Material satis scale'!$A$2</c:f>
              <c:strCache>
                <c:ptCount val="1"/>
                <c:pt idx="0">
                  <c:v>Not at all satisfied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'Material satis scale'!$B$2</c:f>
              <c:numCache>
                <c:formatCode>###0.0</c:formatCode>
                <c:ptCount val="1"/>
                <c:pt idx="0">
                  <c:v>1.2676743052169674</c:v>
                </c:pt>
              </c:numCache>
            </c:numRef>
          </c:val>
        </c:ser>
        <c:ser>
          <c:idx val="1"/>
          <c:order val="1"/>
          <c:tx>
            <c:strRef>
              <c:f>'Material satis scale'!$A$3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'Material satis scale'!$B$3</c:f>
              <c:numCache>
                <c:formatCode>###0.0</c:formatCode>
                <c:ptCount val="1"/>
                <c:pt idx="0">
                  <c:v>1.2676743052169674</c:v>
                </c:pt>
              </c:numCache>
            </c:numRef>
          </c:val>
        </c:ser>
        <c:ser>
          <c:idx val="2"/>
          <c:order val="2"/>
          <c:tx>
            <c:strRef>
              <c:f>'Material satis scale'!$A$4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'Material satis scale'!$B$4</c:f>
              <c:numCache>
                <c:formatCode>###0.0</c:formatCode>
                <c:ptCount val="1"/>
                <c:pt idx="0">
                  <c:v>1.1701608971233546</c:v>
                </c:pt>
              </c:numCache>
            </c:numRef>
          </c:val>
        </c:ser>
        <c:ser>
          <c:idx val="3"/>
          <c:order val="3"/>
          <c:tx>
            <c:strRef>
              <c:f>'Material satis scale'!$A$5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'Material satis scale'!$B$5</c:f>
              <c:numCache>
                <c:formatCode>###0.0</c:formatCode>
                <c:ptCount val="1"/>
                <c:pt idx="0">
                  <c:v>1.6577279375914189</c:v>
                </c:pt>
              </c:numCache>
            </c:numRef>
          </c:val>
        </c:ser>
        <c:ser>
          <c:idx val="4"/>
          <c:order val="4"/>
          <c:tx>
            <c:strRef>
              <c:f>'Material satis scale'!$A$6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'Material satis scale'!$B$6</c:f>
              <c:numCache>
                <c:formatCode>###0.0</c:formatCode>
                <c:ptCount val="1"/>
                <c:pt idx="0">
                  <c:v>2.3890784982935154</c:v>
                </c:pt>
              </c:numCache>
            </c:numRef>
          </c:val>
        </c:ser>
        <c:ser>
          <c:idx val="5"/>
          <c:order val="5"/>
          <c:tx>
            <c:strRef>
              <c:f>'Material satis scale'!$A$7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'Material satis scale'!$B$7</c:f>
              <c:numCache>
                <c:formatCode>###0.0</c:formatCode>
                <c:ptCount val="1"/>
                <c:pt idx="0">
                  <c:v>7.8498293515358366</c:v>
                </c:pt>
              </c:numCache>
            </c:numRef>
          </c:val>
        </c:ser>
        <c:ser>
          <c:idx val="6"/>
          <c:order val="6"/>
          <c:tx>
            <c:strRef>
              <c:f>'Material satis scale'!$A$8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'Material satis scale'!$B$8</c:f>
              <c:numCache>
                <c:formatCode>###0.0</c:formatCode>
                <c:ptCount val="1"/>
                <c:pt idx="0">
                  <c:v>4.2418332520721602</c:v>
                </c:pt>
              </c:numCache>
            </c:numRef>
          </c:val>
        </c:ser>
        <c:ser>
          <c:idx val="7"/>
          <c:order val="7"/>
          <c:tx>
            <c:strRef>
              <c:f>'Material satis scale'!$A$9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'Material satis scale'!$B$9</c:f>
              <c:numCache>
                <c:formatCode>###0.0</c:formatCode>
                <c:ptCount val="1"/>
                <c:pt idx="0">
                  <c:v>6.874695270599708</c:v>
                </c:pt>
              </c:numCache>
            </c:numRef>
          </c:val>
        </c:ser>
        <c:ser>
          <c:idx val="8"/>
          <c:order val="8"/>
          <c:tx>
            <c:strRef>
              <c:f>'Material satis scale'!$A$10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'Material satis scale'!$B$10</c:f>
              <c:numCache>
                <c:formatCode>###0.0</c:formatCode>
                <c:ptCount val="1"/>
                <c:pt idx="0">
                  <c:v>11.067771818625062</c:v>
                </c:pt>
              </c:numCache>
            </c:numRef>
          </c:val>
        </c:ser>
        <c:ser>
          <c:idx val="9"/>
          <c:order val="9"/>
          <c:tx>
            <c:strRef>
              <c:f>'Material satis scale'!$A$11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'Material satis scale'!$B$11</c:f>
              <c:numCache>
                <c:formatCode>###0.0</c:formatCode>
                <c:ptCount val="1"/>
                <c:pt idx="0">
                  <c:v>14.334470989761092</c:v>
                </c:pt>
              </c:numCache>
            </c:numRef>
          </c:val>
        </c:ser>
        <c:ser>
          <c:idx val="10"/>
          <c:order val="10"/>
          <c:tx>
            <c:strRef>
              <c:f>'Material satis scale'!$A$12</c:f>
              <c:strCache>
                <c:ptCount val="1"/>
                <c:pt idx="0">
                  <c:v>Totally satisfied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'Material satis scale'!$B$12</c:f>
              <c:numCache>
                <c:formatCode>###0.0</c:formatCode>
                <c:ptCount val="1"/>
                <c:pt idx="0">
                  <c:v>47.879083373963923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131400"/>
        <c:axId val="206131792"/>
      </c:barChart>
      <c:catAx>
        <c:axId val="206131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6131792"/>
        <c:crosses val="autoZero"/>
        <c:auto val="1"/>
        <c:lblAlgn val="ctr"/>
        <c:lblOffset val="100"/>
        <c:noMultiLvlLbl val="0"/>
      </c:catAx>
      <c:valAx>
        <c:axId val="20613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31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340370261157614E-2"/>
          <c:y val="0.86132822848743307"/>
          <c:w val="0.92575671488981404"/>
          <c:h val="0.135467853999128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Sheet7!$B$1</c:f>
              <c:strCache>
                <c:ptCount val="1"/>
                <c:pt idx="0">
                  <c:v>Year 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Sheet7!$A$2:$A$4</c:f>
              <c:strCache>
                <c:ptCount val="3"/>
                <c:pt idx="0">
                  <c:v>Family economic status index</c:v>
                </c:pt>
                <c:pt idx="1">
                  <c:v>Material deprivation index</c:v>
                </c:pt>
                <c:pt idx="2">
                  <c:v>Satisfaction with things have</c:v>
                </c:pt>
              </c:strCache>
            </c:strRef>
          </c:cat>
          <c:val>
            <c:numRef>
              <c:f>Sheet7!$B$2:$B$4</c:f>
              <c:numCache>
                <c:formatCode>General</c:formatCode>
                <c:ptCount val="3"/>
                <c:pt idx="0">
                  <c:v>3</c:v>
                </c:pt>
                <c:pt idx="1">
                  <c:v>2.2000000000000002</c:v>
                </c:pt>
                <c:pt idx="2">
                  <c:v>8.6</c:v>
                </c:pt>
              </c:numCache>
            </c:numRef>
          </c:val>
        </c:ser>
        <c:ser>
          <c:idx val="1"/>
          <c:order val="1"/>
          <c:tx>
            <c:strRef>
              <c:f>Sheet7!$C$1</c:f>
              <c:strCache>
                <c:ptCount val="1"/>
                <c:pt idx="0">
                  <c:v>Year 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Sheet7!$A$2:$A$4</c:f>
              <c:strCache>
                <c:ptCount val="3"/>
                <c:pt idx="0">
                  <c:v>Family economic status index</c:v>
                </c:pt>
                <c:pt idx="1">
                  <c:v>Material deprivation index</c:v>
                </c:pt>
                <c:pt idx="2">
                  <c:v>Satisfaction with things have</c:v>
                </c:pt>
              </c:strCache>
            </c:strRef>
          </c:cat>
          <c:val>
            <c:numRef>
              <c:f>Sheet7!$C$2:$C$4</c:f>
              <c:numCache>
                <c:formatCode>General</c:formatCode>
                <c:ptCount val="3"/>
                <c:pt idx="0">
                  <c:v>3.01</c:v>
                </c:pt>
                <c:pt idx="1">
                  <c:v>2.4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8627184"/>
        <c:axId val="205270624"/>
      </c:barChart>
      <c:catAx>
        <c:axId val="98627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270624"/>
        <c:crosses val="autoZero"/>
        <c:auto val="1"/>
        <c:lblAlgn val="ctr"/>
        <c:lblOffset val="100"/>
        <c:noMultiLvlLbl val="0"/>
      </c:catAx>
      <c:valAx>
        <c:axId val="205270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2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206911636045499"/>
          <c:y val="5.0925925925925923E-2"/>
          <c:w val="0.49854899387576551"/>
          <c:h val="0.735771361913094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Sheet7!$B$27</c:f>
              <c:strCache>
                <c:ptCount val="1"/>
                <c:pt idx="0">
                  <c:v>Year 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Sheet7!$A$28:$A$29</c:f>
              <c:strCache>
                <c:ptCount val="2"/>
                <c:pt idx="0">
                  <c:v>Sometimes worried about family money</c:v>
                </c:pt>
                <c:pt idx="1">
                  <c:v>Not always have enough food to eat</c:v>
                </c:pt>
              </c:strCache>
            </c:strRef>
          </c:cat>
          <c:val>
            <c:numRef>
              <c:f>Sheet7!$B$28:$B$29</c:f>
              <c:numCache>
                <c:formatCode>0%</c:formatCode>
                <c:ptCount val="2"/>
                <c:pt idx="0">
                  <c:v>0.72</c:v>
                </c:pt>
                <c:pt idx="1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Sheet7!$C$27</c:f>
              <c:strCache>
                <c:ptCount val="1"/>
                <c:pt idx="0">
                  <c:v>Year 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Sheet7!$A$28:$A$29</c:f>
              <c:strCache>
                <c:ptCount val="2"/>
                <c:pt idx="0">
                  <c:v>Sometimes worried about family money</c:v>
                </c:pt>
                <c:pt idx="1">
                  <c:v>Not always have enough food to eat</c:v>
                </c:pt>
              </c:strCache>
            </c:strRef>
          </c:cat>
          <c:val>
            <c:numRef>
              <c:f>Sheet7!$C$28:$C$29</c:f>
              <c:numCache>
                <c:formatCode>0%</c:formatCode>
                <c:ptCount val="2"/>
                <c:pt idx="0">
                  <c:v>0.8</c:v>
                </c:pt>
                <c:pt idx="1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5271800"/>
        <c:axId val="205272192"/>
      </c:barChart>
      <c:catAx>
        <c:axId val="205271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272192"/>
        <c:crosses val="autoZero"/>
        <c:auto val="1"/>
        <c:lblAlgn val="ctr"/>
        <c:lblOffset val="100"/>
        <c:noMultiLvlLbl val="0"/>
      </c:catAx>
      <c:valAx>
        <c:axId val="205272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271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'By gender'!$B$1</c:f>
              <c:strCache>
                <c:ptCount val="1"/>
                <c:pt idx="0">
                  <c:v>Boy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gender'!$A$2:$A$4</c:f>
              <c:strCache>
                <c:ptCount val="3"/>
                <c:pt idx="0">
                  <c:v>Family economic status index</c:v>
                </c:pt>
                <c:pt idx="1">
                  <c:v>Material deprivation index</c:v>
                </c:pt>
                <c:pt idx="2">
                  <c:v>Satisfaction with things have</c:v>
                </c:pt>
              </c:strCache>
            </c:strRef>
          </c:cat>
          <c:val>
            <c:numRef>
              <c:f>'By gender'!$B$2:$B$4</c:f>
              <c:numCache>
                <c:formatCode>General</c:formatCode>
                <c:ptCount val="3"/>
                <c:pt idx="0">
                  <c:v>3.1</c:v>
                </c:pt>
                <c:pt idx="1">
                  <c:v>2.2000000000000002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'By gender'!$C$1</c:f>
              <c:strCache>
                <c:ptCount val="1"/>
                <c:pt idx="0">
                  <c:v>Girl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gender'!$A$2:$A$4</c:f>
              <c:strCache>
                <c:ptCount val="3"/>
                <c:pt idx="0">
                  <c:v>Family economic status index</c:v>
                </c:pt>
                <c:pt idx="1">
                  <c:v>Material deprivation index</c:v>
                </c:pt>
                <c:pt idx="2">
                  <c:v>Satisfaction with things have</c:v>
                </c:pt>
              </c:strCache>
            </c:strRef>
          </c:cat>
          <c:val>
            <c:numRef>
              <c:f>'By gender'!$C$2:$C$4</c:f>
              <c:numCache>
                <c:formatCode>General</c:formatCode>
                <c:ptCount val="3"/>
                <c:pt idx="0">
                  <c:v>2.9</c:v>
                </c:pt>
                <c:pt idx="1">
                  <c:v>2.4</c:v>
                </c:pt>
                <c:pt idx="2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6132576"/>
        <c:axId val="206132968"/>
      </c:barChart>
      <c:catAx>
        <c:axId val="206132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32968"/>
        <c:crosses val="autoZero"/>
        <c:auto val="1"/>
        <c:lblAlgn val="ctr"/>
        <c:lblOffset val="100"/>
        <c:noMultiLvlLbl val="0"/>
      </c:catAx>
      <c:valAx>
        <c:axId val="206132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3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EBC1C1E-6387-4AA1-9804-53A47385CC2B}" type="datetimeFigureOut">
              <a:rPr lang="en-GB"/>
              <a:pPr>
                <a:defRPr/>
              </a:pPr>
              <a:t>20/06/2019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490B71D-0857-4993-8673-D142514FA6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491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AD69-7217-4056-B142-9B6DDD590277}" type="datetimeFigureOut">
              <a:rPr lang="en-GB" smtClean="0"/>
              <a:pPr/>
              <a:t>20/06/2019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1AFC5-71A0-4972-B96E-5F9D19A8EC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07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1AFC5-71A0-4972-B96E-5F9D19A8EC3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024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1AFC5-71A0-4972-B96E-5F9D19A8EC3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  <a:noFill/>
        </p:spPr>
        <p:txBody>
          <a:bodyPr/>
          <a:lstStyle>
            <a:lvl1pPr>
              <a:defRPr b="1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4A94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MYPLACE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AF253-351F-44D3-895E-C29023EFB3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4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MYPLACE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A2D26-60DE-4629-98B0-F9BDA43CEB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47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026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6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MYPLACE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B00D-C494-40C1-913C-D5B49F3865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843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/>
        </p:nvSpPr>
        <p:spPr>
          <a:xfrm>
            <a:off x="3419475" y="6308725"/>
            <a:ext cx="2824163" cy="365125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latin typeface="Chiller" pitchFamily="8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  </a:t>
            </a:r>
            <a:endParaRPr lang="en-GB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419475" y="6308725"/>
            <a:ext cx="2824163" cy="365125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latin typeface="Chiller" pitchFamily="8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  </a:t>
            </a:r>
            <a:endParaRPr lang="en-GB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 b="1">
                <a:solidFill>
                  <a:schemeClr val="tx1"/>
                </a:solidFill>
                <a:latin typeface="Chiller" pitchFamily="82" charset="0"/>
              </a:defRPr>
            </a:lvl1pPr>
          </a:lstStyle>
          <a:p>
            <a:pPr>
              <a:defRPr/>
            </a:pPr>
            <a:r>
              <a:rPr lang="en-GB" smtClean="0"/>
              <a:t>MYPLACE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1A180-AF94-4B8B-9EAA-17A7BADEA6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219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noFill/>
        </p:spPr>
        <p:txBody>
          <a:bodyPr anchor="t"/>
          <a:lstStyle>
            <a:lvl1pPr algn="l">
              <a:defRPr sz="4000" b="1" cap="all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noFill/>
        </p:spPr>
        <p:txBody>
          <a:bodyPr anchor="b"/>
          <a:lstStyle>
            <a:lvl1pPr marL="0" indent="0">
              <a:buNone/>
              <a:defRPr sz="2000">
                <a:solidFill>
                  <a:srgbClr val="6CB09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MYPLACE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4CEF9-3FE8-45CA-860D-6C68843818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329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038600" cy="43204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9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MYPLACE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73AFD-F8DB-48E9-AB55-4441BD3E7B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503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MYPLACE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F8A04-06FB-4C90-9F26-2F1CF19280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02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MYPLACE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F4F84-6BE5-4BFF-B2FE-7961657292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702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MYPLACE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9AD3B-A2A3-4870-BA6D-9703153840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439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6762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5141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MYPLACE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BC49C-B053-4F57-9DE3-65B3E36738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91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MYPLACE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4AC5D-C477-4DEB-821D-B203372F85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69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7B5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00200"/>
            <a:ext cx="8218487" cy="4132263"/>
          </a:xfrm>
          <a:prstGeom prst="rect">
            <a:avLst/>
          </a:prstGeom>
          <a:solidFill>
            <a:srgbClr val="AFD1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>
                <a:solidFill>
                  <a:schemeClr val="tx1"/>
                </a:solidFill>
                <a:latin typeface="Chiller" pitchFamily="82" charset="0"/>
              </a:defRPr>
            </a:lvl1pPr>
          </a:lstStyle>
          <a:p>
            <a:pPr>
              <a:defRPr/>
            </a:pPr>
            <a:r>
              <a:rPr lang="en-GB" dirty="0" smtClean="0"/>
              <a:t>MYPLACE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ikhalilsoc@gmail.com" TargetMode="External"/><Relationship Id="rId2" Type="http://schemas.openxmlformats.org/officeDocument/2006/relationships/hyperlink" Target="mailto:H.Goswami@mmu.ac.uk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bkbanik2001@gmail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51520" y="1365848"/>
            <a:ext cx="8640960" cy="1152781"/>
          </a:xfrm>
        </p:spPr>
        <p:txBody>
          <a:bodyPr/>
          <a:lstStyle/>
          <a:p>
            <a:r>
              <a:rPr lang="en-GB" sz="28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Material well-being of children in Bangladesh: Preliminary results from Children’s Worlds wave 3 survey </a:t>
            </a:r>
            <a:endParaRPr lang="en-GB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683568" y="2828026"/>
            <a:ext cx="7612868" cy="1514444"/>
          </a:xfrm>
        </p:spPr>
        <p:txBody>
          <a:bodyPr/>
          <a:lstStyle/>
          <a:p>
            <a:r>
              <a:rPr lang="en-GB" sz="2000" b="1" dirty="0" smtClean="0">
                <a:solidFill>
                  <a:schemeClr val="tx1"/>
                </a:solidFill>
              </a:rPr>
              <a:t>Dr Haridhan Goswami</a:t>
            </a:r>
            <a:r>
              <a:rPr lang="en-GB" sz="2000" b="1" dirty="0">
                <a:solidFill>
                  <a:schemeClr val="tx1"/>
                </a:solidFill>
              </a:rPr>
              <a:t>, Manchester Metropolitan </a:t>
            </a:r>
            <a:r>
              <a:rPr lang="en-GB" sz="2000" b="1" dirty="0" smtClean="0">
                <a:solidFill>
                  <a:schemeClr val="tx1"/>
                </a:solidFill>
              </a:rPr>
              <a:t>University, UK</a:t>
            </a:r>
          </a:p>
          <a:p>
            <a:r>
              <a:rPr lang="en-GB" sz="2000" b="1" dirty="0" smtClean="0">
                <a:solidFill>
                  <a:schemeClr val="tx1"/>
                </a:solidFill>
              </a:rPr>
              <a:t>Dr M Ibrahim Khalil, </a:t>
            </a:r>
            <a:r>
              <a:rPr lang="en-GB" sz="2000" b="1" dirty="0">
                <a:solidFill>
                  <a:schemeClr val="tx1"/>
                </a:solidFill>
              </a:rPr>
              <a:t>Government BM </a:t>
            </a:r>
            <a:r>
              <a:rPr lang="en-GB" sz="2000" b="1" dirty="0" smtClean="0">
                <a:solidFill>
                  <a:schemeClr val="tx1"/>
                </a:solidFill>
              </a:rPr>
              <a:t>College, Bangladesh</a:t>
            </a:r>
          </a:p>
          <a:p>
            <a:r>
              <a:rPr lang="en-GB" sz="2000" b="1" dirty="0" smtClean="0">
                <a:solidFill>
                  <a:schemeClr val="tx1"/>
                </a:solidFill>
              </a:rPr>
              <a:t>Professor Dr Bijoy K. Banik, University of </a:t>
            </a:r>
            <a:r>
              <a:rPr lang="en-GB" sz="2000" b="1" dirty="0" err="1" smtClean="0">
                <a:solidFill>
                  <a:schemeClr val="tx1"/>
                </a:solidFill>
              </a:rPr>
              <a:t>Rajshahi</a:t>
            </a:r>
            <a:r>
              <a:rPr lang="en-GB" sz="2000" b="1" dirty="0" smtClean="0">
                <a:solidFill>
                  <a:schemeClr val="tx1"/>
                </a:solidFill>
              </a:rPr>
              <a:t>, Bangladesh</a:t>
            </a: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rgbClr val="C00000"/>
                </a:solidFill>
              </a:rPr>
              <a:t>20</a:t>
            </a:r>
            <a:r>
              <a:rPr lang="en-GB" sz="1800" baseline="30000" dirty="0" smtClean="0">
                <a:solidFill>
                  <a:srgbClr val="C00000"/>
                </a:solidFill>
              </a:rPr>
              <a:t>th</a:t>
            </a:r>
            <a:r>
              <a:rPr lang="en-GB" sz="1800" dirty="0" smtClean="0">
                <a:solidFill>
                  <a:srgbClr val="C00000"/>
                </a:solidFill>
              </a:rPr>
              <a:t> June 2019 </a:t>
            </a:r>
          </a:p>
          <a:p>
            <a:endParaRPr lang="en-GB" sz="1800" dirty="0" smtClean="0">
              <a:solidFill>
                <a:srgbClr val="C00000"/>
              </a:solidFill>
            </a:endParaRPr>
          </a:p>
          <a:p>
            <a:r>
              <a:rPr lang="en-GB" sz="1800" dirty="0" smtClean="0">
                <a:solidFill>
                  <a:srgbClr val="C00000"/>
                </a:solidFill>
              </a:rPr>
              <a:t>University of Nantes, France</a:t>
            </a:r>
          </a:p>
          <a:p>
            <a:endParaRPr lang="en-GB" sz="20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33343"/>
            <a:ext cx="1656184" cy="9193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5713291"/>
            <a:ext cx="3384376" cy="8120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5949280"/>
            <a:ext cx="2304256" cy="7721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GB" sz="2800" dirty="0" smtClean="0">
              <a:latin typeface="Chiller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5877272"/>
            <a:ext cx="1504950" cy="7271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73" y="86534"/>
            <a:ext cx="1619648" cy="966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5906" y="86534"/>
            <a:ext cx="1728192" cy="1061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16632"/>
            <a:ext cx="7772400" cy="576064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Aims of the survey in Bangladesh</a:t>
            </a:r>
            <a:endParaRPr lang="en-GB" sz="32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052736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There are </a:t>
            </a:r>
            <a:r>
              <a:rPr lang="en-GB" sz="2400" b="1" dirty="0" smtClean="0"/>
              <a:t>three main purposes </a:t>
            </a:r>
            <a:r>
              <a:rPr lang="en-GB" sz="2400" dirty="0" smtClean="0"/>
              <a:t>of this survey in Bangladesh: </a:t>
            </a:r>
          </a:p>
          <a:p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To </a:t>
            </a:r>
            <a:r>
              <a:rPr lang="en-GB" sz="2400" u="sng" dirty="0" smtClean="0"/>
              <a:t>collect </a:t>
            </a:r>
            <a:r>
              <a:rPr lang="en-GB" sz="2400" u="sng" dirty="0"/>
              <a:t>solid </a:t>
            </a:r>
            <a:r>
              <a:rPr lang="en-GB" sz="2400" u="sng" dirty="0" smtClean="0"/>
              <a:t>data </a:t>
            </a:r>
            <a:r>
              <a:rPr lang="en-GB" sz="2400" u="sng" dirty="0"/>
              <a:t>on </a:t>
            </a:r>
            <a:r>
              <a:rPr lang="en-GB" sz="2400" u="sng" dirty="0" smtClean="0"/>
              <a:t>Bangladeshi children’s </a:t>
            </a:r>
            <a:r>
              <a:rPr lang="en-GB" sz="2400" u="sng" dirty="0"/>
              <a:t>lives</a:t>
            </a:r>
            <a:r>
              <a:rPr lang="en-GB" sz="2400" dirty="0"/>
              <a:t> and daily activities, their time use and, in particular, their own perceptions and evaluations of their </a:t>
            </a:r>
            <a:r>
              <a:rPr lang="en-GB" sz="2400" dirty="0" smtClean="0"/>
              <a:t>well-being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To </a:t>
            </a:r>
            <a:r>
              <a:rPr lang="en-GB" sz="2400" u="sng" dirty="0" smtClean="0"/>
              <a:t>compare and contrast the lives of Bangladeshi</a:t>
            </a:r>
            <a:r>
              <a:rPr lang="en-GB" sz="2400" dirty="0" smtClean="0"/>
              <a:t> children with those from other participating countries.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To help </a:t>
            </a:r>
            <a:r>
              <a:rPr lang="en-GB" sz="2400" u="sng" dirty="0" smtClean="0"/>
              <a:t>develop research informed child well-being policies</a:t>
            </a:r>
            <a:r>
              <a:rPr lang="en-GB" sz="2400" dirty="0" smtClean="0"/>
              <a:t> in Bangladesh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885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16632"/>
            <a:ext cx="7772400" cy="576064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Objectives of this presentation</a:t>
            </a:r>
            <a:endParaRPr lang="en-GB" sz="32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052736"/>
            <a:ext cx="864096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GB" sz="2400" dirty="0"/>
          </a:p>
          <a:p>
            <a:pPr marL="914400" lvl="1" indent="-457200">
              <a:buFont typeface="+mj-lt"/>
              <a:buAutoNum type="alphaLcParenR"/>
            </a:pPr>
            <a:r>
              <a:rPr lang="en-GB" sz="2400" dirty="0" smtClean="0"/>
              <a:t>What is the material condition of living for children in Bangladesh?</a:t>
            </a:r>
          </a:p>
          <a:p>
            <a:pPr marL="914400" lvl="1" indent="-457200">
              <a:buFont typeface="+mj-lt"/>
              <a:buAutoNum type="alphaLcParenR"/>
            </a:pPr>
            <a:endParaRPr lang="en-GB" sz="2400" dirty="0" smtClean="0"/>
          </a:p>
          <a:p>
            <a:pPr marL="914400" lvl="1" indent="-457200">
              <a:buFont typeface="+mj-lt"/>
              <a:buAutoNum type="alphaLcParenR"/>
            </a:pPr>
            <a:r>
              <a:rPr lang="en-GB" sz="2400" dirty="0" smtClean="0"/>
              <a:t>Does children’s assessment on material condition differ by their socio-demographic characteristics?</a:t>
            </a:r>
          </a:p>
          <a:p>
            <a:pPr marL="914400" lvl="1" indent="-457200">
              <a:buFont typeface="+mj-lt"/>
              <a:buAutoNum type="alphaLcParenR"/>
            </a:pPr>
            <a:endParaRPr lang="en-GB" sz="2400" dirty="0" smtClean="0"/>
          </a:p>
          <a:p>
            <a:pPr marL="914400" lvl="1" indent="-457200">
              <a:buFont typeface="+mj-lt"/>
              <a:buAutoNum type="alphaLcParenR"/>
            </a:pPr>
            <a:r>
              <a:rPr lang="en-GB" sz="2400" dirty="0" smtClean="0"/>
              <a:t>How important is the material condition for children’s well-being in Bangladesh?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03376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-243408"/>
            <a:ext cx="8406236" cy="901828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Methodology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 </a:t>
            </a:r>
            <a:endParaRPr lang="en-GB" sz="24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658420"/>
            <a:ext cx="8784976" cy="1052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arenBoth"/>
            </a:pPr>
            <a:endParaRPr lang="en-GB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Project phases: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2016-2019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Pilot survey: June 2016 to December 2016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Main survey: 2017 to 2019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Data collection: January 2018 to March 2018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Ethics: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Approval from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Ethics Board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of Manchester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Metropolitan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University</a:t>
            </a:r>
          </a:p>
          <a:p>
            <a:pPr lvl="2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Consent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Anonymous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Voluntary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Privacy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Data protection and security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lvl="1"/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UcPeriod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UcPeriod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UcPeriod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2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-243408"/>
            <a:ext cx="8406236" cy="901828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Methodology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251520" y="658420"/>
            <a:ext cx="8784976" cy="1114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Data collection tool:</a:t>
            </a:r>
          </a:p>
          <a:p>
            <a:endParaRPr lang="en-GB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Bengali version of Children’s Worlds questionnaire</a:t>
            </a:r>
          </a:p>
          <a:p>
            <a:pPr lvl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ranslated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into Bengali using back translation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method</a:t>
            </a:r>
          </a:p>
          <a:p>
            <a:pPr lvl="1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Printed copies of questionnaire.</a:t>
            </a:r>
          </a:p>
          <a:p>
            <a:pPr lvl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3 versions of questionnaire: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8 years old group (Class III in primary school)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10 years old group (Class V in primary school)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12 years old group (Class VII in secondary school)</a:t>
            </a:r>
          </a:p>
          <a:p>
            <a:pPr lvl="2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Students completed the questionnaires themselves in class-room settings</a:t>
            </a:r>
          </a:p>
          <a:p>
            <a:pPr lvl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Average time to complete questionnaire: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40 minutes for 10 and 12 years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50 minutes for 8 years group</a:t>
            </a: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lvl="1"/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UcPeriod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UcPeriod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UcPeriod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-243408"/>
            <a:ext cx="8406236" cy="901828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Fieldwork locations</a:t>
            </a:r>
            <a:endParaRPr lang="en-GB" sz="24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658420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UcPeriod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UcPeriod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UcPeriod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UcPeriod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100287"/>
            <a:ext cx="4536504" cy="369686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71118" y="3573016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059832" y="262258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220072" y="248973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259632" y="4941168"/>
            <a:ext cx="62646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Study area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: 3 cities</a:t>
            </a:r>
          </a:p>
          <a:p>
            <a:pPr marL="914400" lvl="1" indent="-457200">
              <a:buFont typeface="+mj-lt"/>
              <a:buAutoNum type="arabicPeriod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Rajshahi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(city corporation area only)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Barisal (city corporation area only)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Moulvibazar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sadar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thana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only)</a:t>
            </a:r>
          </a:p>
        </p:txBody>
      </p:sp>
    </p:spTree>
    <p:extLst>
      <p:ext uri="{BB962C8B-B14F-4D97-AF65-F5344CB8AC3E}">
        <p14:creationId xmlns:p14="http://schemas.microsoft.com/office/powerpoint/2010/main" val="17155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-243408"/>
            <a:ext cx="8406236" cy="901828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Methodology </a:t>
            </a:r>
            <a:endParaRPr lang="en-GB" sz="32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658420"/>
            <a:ext cx="8784976" cy="960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endParaRPr lang="en-GB" sz="20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0" lvl="2"/>
            <a:r>
              <a:rPr lang="en-GB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Sampling frame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: All mainstream primary and secondary schools in those 3 areas.</a:t>
            </a:r>
          </a:p>
          <a:p>
            <a:pPr marL="0" lvl="2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0" lvl="2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0" lvl="2"/>
            <a:r>
              <a:rPr lang="en-GB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Sampling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1257300" lvl="4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Randomly selected schools</a:t>
            </a:r>
          </a:p>
          <a:p>
            <a:pPr marL="914400" lvl="4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1257300" lvl="4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Usually all children of targeted age groups from the randomly selected school</a:t>
            </a:r>
          </a:p>
          <a:p>
            <a:pPr marL="914400" lvl="4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1257300" lvl="4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If more than one section in the class, then random selection of one section</a:t>
            </a:r>
          </a:p>
          <a:p>
            <a:pPr marL="914400" lvl="4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1257300" lvl="4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If selected school is unisex, then next school was selected from opposite sex to maintain gender balance in the sample</a:t>
            </a: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lvl="1"/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UcPeriod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UcPeriod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UcPeriod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0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-243408"/>
            <a:ext cx="8406236" cy="901828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Methodology </a:t>
            </a:r>
            <a:endParaRPr lang="en-GB" sz="32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658420"/>
            <a:ext cx="87849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Sample school:</a:t>
            </a:r>
            <a:r>
              <a:rPr lang="en-GB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u="sng" dirty="0" smtClean="0">
                <a:latin typeface="Arial" pitchFamily="34" charset="0"/>
                <a:cs typeface="Arial" pitchFamily="34" charset="0"/>
              </a:rPr>
              <a:t>Total 56 schools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were selected out of which 36 primary schools and 20 secondary schools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126354"/>
              </p:ext>
            </p:extLst>
          </p:nvPr>
        </p:nvGraphicFramePr>
        <p:xfrm>
          <a:off x="467544" y="1844824"/>
          <a:ext cx="8136905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584176"/>
                <a:gridCol w="1296144"/>
                <a:gridCol w="1696622"/>
                <a:gridCol w="125570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Region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Primary schools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Secondary schools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Total schools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Sample</a:t>
                      </a:r>
                      <a:r>
                        <a:rPr lang="en-GB" baseline="0" dirty="0" smtClean="0"/>
                        <a:t> schools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Total schools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Sample</a:t>
                      </a:r>
                      <a:r>
                        <a:rPr lang="en-GB" baseline="0" dirty="0" smtClean="0"/>
                        <a:t> schools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Barisal </a:t>
                      </a:r>
                    </a:p>
                    <a:p>
                      <a:r>
                        <a:rPr lang="en-GB" dirty="0" smtClean="0"/>
                        <a:t>(City corporation area)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Moulvibazar</a:t>
                      </a:r>
                      <a:r>
                        <a:rPr lang="en-GB" dirty="0" smtClean="0"/>
                        <a:t> </a:t>
                      </a:r>
                    </a:p>
                    <a:p>
                      <a:r>
                        <a:rPr lang="en-GB" dirty="0" smtClean="0"/>
                        <a:t>(</a:t>
                      </a:r>
                      <a:r>
                        <a:rPr lang="en-GB" dirty="0" err="1" smtClean="0"/>
                        <a:t>Sadar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thana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Rajshahi</a:t>
                      </a:r>
                      <a:endParaRPr lang="en-GB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(City corporation area)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9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-243408"/>
            <a:ext cx="8406236" cy="901828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Methodology </a:t>
            </a:r>
            <a:endParaRPr lang="en-GB" sz="32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658420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Sample students: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3090 students from 3 regions (with the aim of at least 1000 from each location and each age group)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this seminar, we will use data from year 10 and 12 only.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463949"/>
              </p:ext>
            </p:extLst>
          </p:nvPr>
        </p:nvGraphicFramePr>
        <p:xfrm>
          <a:off x="467544" y="2132856"/>
          <a:ext cx="7152455" cy="232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5"/>
                <a:gridCol w="1368152"/>
                <a:gridCol w="1152128"/>
                <a:gridCol w="1224136"/>
                <a:gridCol w="110378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Region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Primary schools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Secondary schools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 8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</a:t>
                      </a:r>
                      <a:r>
                        <a:rPr lang="en-GB" baseline="0" dirty="0" smtClean="0"/>
                        <a:t> 10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 12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Barisal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350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352</a:t>
                      </a:r>
                      <a:endParaRPr lang="en-GB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361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1063</a:t>
                      </a:r>
                      <a:endParaRPr lang="en-GB" sz="2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err="1" smtClean="0"/>
                        <a:t>Moulvibazar</a:t>
                      </a:r>
                      <a:r>
                        <a:rPr lang="en-GB" sz="20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341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330</a:t>
                      </a:r>
                      <a:endParaRPr lang="en-GB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351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1022</a:t>
                      </a:r>
                      <a:endParaRPr lang="en-GB" sz="2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err="1" smtClean="0"/>
                        <a:t>Rajshahi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340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332</a:t>
                      </a:r>
                      <a:endParaRPr lang="en-GB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333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1005</a:t>
                      </a:r>
                      <a:endParaRPr lang="en-GB" sz="2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Total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1031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1014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1045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3090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3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-243408"/>
            <a:ext cx="8406236" cy="901828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Measures of material well-being</a:t>
            </a:r>
            <a:endParaRPr lang="en-GB" sz="24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658420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T</a:t>
            </a:r>
            <a:r>
              <a:rPr lang="en-GB" sz="2000" dirty="0" smtClean="0"/>
              <a:t>o </a:t>
            </a:r>
            <a:r>
              <a:rPr lang="en-GB" sz="2000" b="1" i="1" dirty="0">
                <a:solidFill>
                  <a:srgbClr val="00B0F0"/>
                </a:solidFill>
              </a:rPr>
              <a:t>measure family economic status </a:t>
            </a:r>
            <a:r>
              <a:rPr lang="en-GB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6 items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Which of the following does your family have at home: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7992888" cy="368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4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-243408"/>
            <a:ext cx="8406236" cy="901828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Measures of material well-being</a:t>
            </a:r>
            <a:endParaRPr lang="en-GB" sz="24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658420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To </a:t>
            </a:r>
            <a:r>
              <a:rPr lang="en-GB" sz="2000" b="1" i="1" dirty="0">
                <a:solidFill>
                  <a:srgbClr val="00B0F0"/>
                </a:solidFill>
              </a:rPr>
              <a:t>measure </a:t>
            </a:r>
            <a:r>
              <a:rPr lang="en-GB" sz="2000" b="1" i="1" dirty="0" smtClean="0">
                <a:solidFill>
                  <a:srgbClr val="00B0F0"/>
                </a:solidFill>
              </a:rPr>
              <a:t>material deprivation</a:t>
            </a:r>
            <a:r>
              <a:rPr lang="en-GB" sz="2000" b="1" i="1" dirty="0">
                <a:solidFill>
                  <a:srgbClr val="00B0F0"/>
                </a:solidFill>
              </a:rPr>
              <a:t> </a:t>
            </a:r>
            <a:r>
              <a:rPr lang="en-GB" sz="2000" dirty="0" smtClean="0"/>
              <a:t>(child’s </a:t>
            </a:r>
            <a:r>
              <a:rPr lang="en-GB" sz="2000" dirty="0"/>
              <a:t>individual access to </a:t>
            </a:r>
            <a:r>
              <a:rPr lang="en-GB" sz="2000" dirty="0" smtClean="0"/>
              <a:t>8 items):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Which of the following do you have: 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88840"/>
            <a:ext cx="8640960" cy="409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5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16632"/>
            <a:ext cx="7772400" cy="550983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Research Team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665339"/>
            <a:ext cx="6858000" cy="1757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814" y="2375166"/>
            <a:ext cx="5857875" cy="2232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188" y="4509120"/>
            <a:ext cx="5953125" cy="206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-243408"/>
            <a:ext cx="8406236" cy="666640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Measures of material well-being</a:t>
            </a:r>
            <a:endParaRPr lang="en-GB" sz="24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423232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 smtClean="0">
                <a:solidFill>
                  <a:srgbClr val="C00000"/>
                </a:solidFill>
              </a:rPr>
              <a:t>Some other measures: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Both"/>
            </a:pPr>
            <a:r>
              <a:rPr lang="en-GB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Worry about money</a:t>
            </a:r>
          </a:p>
          <a:p>
            <a:pPr marL="457200" indent="-457200">
              <a:buAutoNum type="alphaLcParenBoth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Both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Both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Both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Both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Both"/>
            </a:pPr>
            <a:r>
              <a:rPr lang="en-GB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Enough food to eat</a:t>
            </a:r>
          </a:p>
          <a:p>
            <a:pPr marL="457200" indent="-457200">
              <a:buAutoNum type="alphaLcParenBoth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Both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Both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Both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Both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Both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Both"/>
            </a:pPr>
            <a:r>
              <a:rPr lang="en-GB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11 point scale 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56372"/>
            <a:ext cx="8496944" cy="151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916832"/>
            <a:ext cx="50405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GB" sz="2800" dirty="0" smtClean="0">
              <a:latin typeface="Chiller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432" y="1521854"/>
            <a:ext cx="504056" cy="28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800" dirty="0" smtClean="0">
              <a:latin typeface="Chiller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32" y="3429000"/>
            <a:ext cx="8784976" cy="14657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8884" y="3442970"/>
            <a:ext cx="504056" cy="28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800" dirty="0" smtClean="0">
              <a:latin typeface="Chiller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924" y="5364086"/>
            <a:ext cx="8778484" cy="14407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3728" y="5504741"/>
            <a:ext cx="504056" cy="28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800" dirty="0" smtClean="0"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06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-243408"/>
            <a:ext cx="8406236" cy="901828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Measure of well-being: 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CW’s 6 item SWBS </a:t>
            </a:r>
            <a:endParaRPr lang="en-GB" sz="24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764704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Table-1 Factor loading scores</a:t>
            </a:r>
          </a:p>
          <a:p>
            <a:endParaRPr lang="en-GB" sz="2000" dirty="0" smtClean="0"/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GB" sz="2000" dirty="0" smtClean="0"/>
          </a:p>
          <a:p>
            <a:r>
              <a:rPr lang="en-GB" sz="2000" dirty="0" smtClean="0"/>
              <a:t> </a:t>
            </a:r>
          </a:p>
          <a:p>
            <a:endParaRPr lang="en-GB" sz="2000" dirty="0" smtClean="0"/>
          </a:p>
          <a:p>
            <a:r>
              <a:rPr lang="en-GB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Internal consistency of items: </a:t>
            </a:r>
            <a:r>
              <a:rPr lang="en-GB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Cronbach’s Alpha value = 0.88</a:t>
            </a:r>
            <a:endParaRPr lang="en-GB" sz="20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UcPeriod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094267"/>
              </p:ext>
            </p:extLst>
          </p:nvPr>
        </p:nvGraphicFramePr>
        <p:xfrm>
          <a:off x="521948" y="2060848"/>
          <a:ext cx="7848872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696"/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Scale items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Factor  scores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My life is going well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.837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 have a good life	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.826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 like my life	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.799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 am happy with my life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.798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 enjoy my life	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.785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The things that happen in my life are excellent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.751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% of total</a:t>
                      </a:r>
                      <a:r>
                        <a:rPr lang="en-GB" sz="2000" baseline="0" dirty="0" smtClean="0"/>
                        <a:t> variance explained</a:t>
                      </a:r>
                      <a:endParaRPr lang="en-GB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63.99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40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-243408"/>
            <a:ext cx="8406236" cy="901828"/>
          </a:xfrm>
        </p:spPr>
        <p:txBody>
          <a:bodyPr/>
          <a:lstStyle/>
          <a:p>
            <a:pPr algn="ctr"/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Measure of well-being: </a:t>
            </a:r>
            <a:r>
              <a:rPr lang="en-GB" sz="2400" b="1" u="sng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domain based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5-item SWBS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107504" y="764704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Table-1 Factor loading scores</a:t>
            </a:r>
          </a:p>
          <a:p>
            <a:endParaRPr lang="en-GB" sz="2000" dirty="0" smtClean="0"/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GB" sz="2000" dirty="0" smtClean="0"/>
          </a:p>
          <a:p>
            <a:r>
              <a:rPr lang="en-GB" sz="2000" dirty="0" smtClean="0"/>
              <a:t> </a:t>
            </a:r>
          </a:p>
          <a:p>
            <a:endParaRPr lang="en-GB" sz="2000" dirty="0" smtClean="0"/>
          </a:p>
          <a:p>
            <a:r>
              <a:rPr lang="en-GB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Internal consistency of items: </a:t>
            </a:r>
            <a:r>
              <a:rPr lang="en-GB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Cronbach’s Alpha value = 0.68</a:t>
            </a:r>
            <a:endParaRPr lang="en-GB" sz="20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UcPeriod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147887"/>
            <a:ext cx="7938692" cy="344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-243408"/>
            <a:ext cx="8406236" cy="901828"/>
          </a:xfrm>
        </p:spPr>
        <p:txBody>
          <a:bodyPr/>
          <a:lstStyle/>
          <a:p>
            <a:pPr algn="ctr"/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Measure of well-being: 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6-item </a:t>
            </a:r>
            <a:r>
              <a:rPr lang="en-GB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psychological well-being scale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  </a:t>
            </a:r>
            <a:endParaRPr lang="en-GB" sz="24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764704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r>
              <a:rPr lang="en-GB" sz="2000" dirty="0" smtClean="0"/>
              <a:t>Table-1 Factor loading scores</a:t>
            </a:r>
          </a:p>
          <a:p>
            <a:endParaRPr lang="en-GB" sz="2000" dirty="0" smtClean="0"/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GB" sz="2000" dirty="0" smtClean="0"/>
          </a:p>
          <a:p>
            <a:r>
              <a:rPr lang="en-GB" sz="2000" dirty="0" smtClean="0"/>
              <a:t> </a:t>
            </a:r>
          </a:p>
          <a:p>
            <a:endParaRPr lang="en-GB" sz="2000" dirty="0" smtClean="0"/>
          </a:p>
          <a:p>
            <a:r>
              <a:rPr lang="en-GB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Internal consistency of items: </a:t>
            </a:r>
            <a:r>
              <a:rPr lang="en-GB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Cronbach’s Alpha value = 0.78</a:t>
            </a:r>
            <a:endParaRPr lang="en-GB" sz="20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UcPeriod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56792"/>
            <a:ext cx="707459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658420"/>
            <a:ext cx="87849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lvl="1" algn="ctr"/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Results</a:t>
            </a:r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32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07506"/>
            <a:ext cx="8406236" cy="557198"/>
          </a:xfrm>
        </p:spPr>
        <p:txBody>
          <a:bodyPr/>
          <a:lstStyle/>
          <a:p>
            <a:pPr algn="ctr"/>
            <a:endParaRPr lang="en-GB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Background characteristics of the children</a:t>
            </a:r>
            <a:endParaRPr lang="en-GB"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862" y="548680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012954"/>
            <a:ext cx="87129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2800" i="1" dirty="0" smtClean="0">
                <a:solidFill>
                  <a:schemeClr val="accent1">
                    <a:lumMod val="75000"/>
                  </a:schemeClr>
                </a:solidFill>
              </a:rPr>
              <a:t>11.8 </a:t>
            </a:r>
            <a:r>
              <a:rPr lang="en-GB" sz="2800" i="1" dirty="0">
                <a:solidFill>
                  <a:schemeClr val="accent1">
                    <a:lumMod val="75000"/>
                  </a:schemeClr>
                </a:solidFill>
              </a:rPr>
              <a:t>years (sd. = 1.3 year) </a:t>
            </a:r>
          </a:p>
          <a:p>
            <a:pPr marL="914400" lvl="1" indent="-457200"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en-GB" sz="2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45720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2800" i="1" dirty="0" smtClean="0">
                <a:solidFill>
                  <a:schemeClr val="accent1">
                    <a:lumMod val="75000"/>
                  </a:schemeClr>
                </a:solidFill>
              </a:rPr>
              <a:t>55% girl </a:t>
            </a:r>
            <a:endParaRPr lang="en-GB" sz="28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457200"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en-GB" sz="2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45720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2800" i="1" dirty="0" smtClean="0">
                <a:solidFill>
                  <a:schemeClr val="accent1">
                    <a:lumMod val="75000"/>
                  </a:schemeClr>
                </a:solidFill>
              </a:rPr>
              <a:t>74% lives </a:t>
            </a:r>
            <a:r>
              <a:rPr lang="en-GB" sz="2800" i="1" dirty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en-GB" sz="2800" i="1" dirty="0" smtClean="0">
                <a:solidFill>
                  <a:schemeClr val="accent1">
                    <a:lumMod val="75000"/>
                  </a:schemeClr>
                </a:solidFill>
              </a:rPr>
              <a:t>town</a:t>
            </a:r>
            <a:endParaRPr lang="en-GB" sz="28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457200"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en-GB" sz="2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45720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2800" i="1" dirty="0" smtClean="0">
                <a:solidFill>
                  <a:schemeClr val="accent1">
                    <a:lumMod val="75000"/>
                  </a:schemeClr>
                </a:solidFill>
              </a:rPr>
              <a:t>98% live with their own family </a:t>
            </a:r>
            <a:endParaRPr lang="en-GB" sz="28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457200"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en-GB" sz="2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45720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2800" i="1" dirty="0" smtClean="0">
                <a:solidFill>
                  <a:schemeClr val="accent1">
                    <a:lumMod val="75000"/>
                  </a:schemeClr>
                </a:solidFill>
              </a:rPr>
              <a:t>61% both parents; 27% extended; </a:t>
            </a: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9% only mother </a:t>
            </a:r>
            <a:endParaRPr lang="en-GB" sz="2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457200"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en-GB" sz="2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45720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2800" i="1" dirty="0" smtClean="0">
                <a:solidFill>
                  <a:schemeClr val="accent1">
                    <a:lumMod val="75000"/>
                  </a:schemeClr>
                </a:solidFill>
              </a:rPr>
              <a:t>85% Muslim, 14% Hindu, 1% other</a:t>
            </a:r>
          </a:p>
          <a:p>
            <a:pPr marL="914400" lvl="1" indent="-457200"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en-GB" sz="28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45720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2800" i="1" dirty="0" smtClean="0">
                <a:solidFill>
                  <a:schemeClr val="accent1">
                    <a:lumMod val="75000"/>
                  </a:schemeClr>
                </a:solidFill>
              </a:rPr>
              <a:t>98% Bengali, 2% other </a:t>
            </a:r>
            <a:endParaRPr lang="en-GB" sz="2800" i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GB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658420"/>
            <a:ext cx="878497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lvl="1" algn="ctr"/>
            <a:r>
              <a:rPr lang="en-GB" sz="2800" dirty="0" smtClean="0"/>
              <a:t>Material </a:t>
            </a:r>
            <a:r>
              <a:rPr lang="en-GB" sz="2800" dirty="0"/>
              <a:t>condition of </a:t>
            </a:r>
            <a:r>
              <a:rPr lang="en-GB" sz="2800" dirty="0" smtClean="0"/>
              <a:t>living in Bangladesh: Through the lenses of children </a:t>
            </a:r>
            <a:endParaRPr lang="en-GB" sz="2800" dirty="0"/>
          </a:p>
          <a:p>
            <a:pPr lvl="1" algn="ctr"/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84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6296" y="116632"/>
            <a:ext cx="8406236" cy="432048"/>
          </a:xfrm>
        </p:spPr>
        <p:txBody>
          <a:bodyPr/>
          <a:lstStyle/>
          <a:p>
            <a:pPr algn="ctr"/>
            <a:r>
              <a:rPr lang="en-GB" sz="2400" b="1" i="1" dirty="0" smtClean="0">
                <a:solidFill>
                  <a:srgbClr val="00B0F0"/>
                </a:solidFill>
              </a:rPr>
              <a:t>Family </a:t>
            </a:r>
            <a:r>
              <a:rPr lang="en-GB" sz="2400" b="1" i="1" dirty="0">
                <a:solidFill>
                  <a:srgbClr val="00B0F0"/>
                </a:solidFill>
              </a:rPr>
              <a:t>economic status</a:t>
            </a:r>
            <a:endParaRPr lang="en-GB" sz="2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862" y="548680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44743"/>
              </p:ext>
            </p:extLst>
          </p:nvPr>
        </p:nvGraphicFramePr>
        <p:xfrm>
          <a:off x="179512" y="980728"/>
          <a:ext cx="862061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8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6296" y="116632"/>
            <a:ext cx="8406236" cy="432048"/>
          </a:xfrm>
        </p:spPr>
        <p:txBody>
          <a:bodyPr/>
          <a:lstStyle/>
          <a:p>
            <a:pPr algn="ctr"/>
            <a:r>
              <a:rPr lang="en-GB" sz="2400" b="1" i="1" dirty="0">
                <a:solidFill>
                  <a:srgbClr val="00B0F0"/>
                </a:solidFill>
              </a:rPr>
              <a:t>M</a:t>
            </a:r>
            <a:r>
              <a:rPr lang="en-GB" sz="2400" b="1" i="1" dirty="0" smtClean="0">
                <a:solidFill>
                  <a:srgbClr val="00B0F0"/>
                </a:solidFill>
              </a:rPr>
              <a:t>aterial </a:t>
            </a:r>
            <a:r>
              <a:rPr lang="en-GB" sz="2400" b="1" i="1" dirty="0">
                <a:solidFill>
                  <a:srgbClr val="00B0F0"/>
                </a:solidFill>
              </a:rPr>
              <a:t>deprivation</a:t>
            </a:r>
            <a:endParaRPr lang="en-GB" sz="2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862" y="548680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517243"/>
              </p:ext>
            </p:extLst>
          </p:nvPr>
        </p:nvGraphicFramePr>
        <p:xfrm>
          <a:off x="379874" y="1495790"/>
          <a:ext cx="8568952" cy="380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6478" y="719118"/>
            <a:ext cx="856895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n-lt"/>
              </a:rPr>
              <a:t>% of children said </a:t>
            </a:r>
            <a:r>
              <a:rPr lang="en-GB" sz="2800" dirty="0" smtClean="0">
                <a:solidFill>
                  <a:srgbClr val="C00000"/>
                </a:solidFill>
                <a:latin typeface="+mn-lt"/>
              </a:rPr>
              <a:t>NO</a:t>
            </a:r>
            <a:r>
              <a:rPr lang="en-GB" sz="2800" dirty="0" smtClean="0">
                <a:latin typeface="+mn-lt"/>
              </a:rPr>
              <a:t> to the following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440171"/>
              </p:ext>
            </p:extLst>
          </p:nvPr>
        </p:nvGraphicFramePr>
        <p:xfrm>
          <a:off x="762000" y="1539240"/>
          <a:ext cx="7914456" cy="455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22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48680"/>
            <a:ext cx="8406236" cy="432048"/>
          </a:xfrm>
        </p:spPr>
        <p:txBody>
          <a:bodyPr/>
          <a:lstStyle/>
          <a:p>
            <a:pPr algn="ctr"/>
            <a:r>
              <a:rPr lang="en-GB" sz="2400" b="1" i="1" dirty="0" smtClean="0">
                <a:solidFill>
                  <a:srgbClr val="00B0F0"/>
                </a:solidFill>
              </a:rPr>
              <a:t>Worry </a:t>
            </a:r>
            <a:r>
              <a:rPr lang="en-GB" sz="2400" b="1" i="1" dirty="0">
                <a:solidFill>
                  <a:srgbClr val="00B0F0"/>
                </a:solidFill>
              </a:rPr>
              <a:t>about family </a:t>
            </a:r>
            <a:r>
              <a:rPr lang="en-GB" sz="2400" b="1" i="1" dirty="0" smtClean="0">
                <a:solidFill>
                  <a:srgbClr val="00B0F0"/>
                </a:solidFill>
              </a:rPr>
              <a:t>money</a:t>
            </a:r>
            <a:endParaRPr lang="en-GB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862" y="548680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035441"/>
              </p:ext>
            </p:extLst>
          </p:nvPr>
        </p:nvGraphicFramePr>
        <p:xfrm>
          <a:off x="395536" y="1567798"/>
          <a:ext cx="8568952" cy="380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343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-315416"/>
            <a:ext cx="8406236" cy="901828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Bangladesh: Country profile</a:t>
            </a:r>
            <a:endParaRPr lang="en-GB" sz="24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658420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UcPeriod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UcPeriod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UcPeriod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UcPeriod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84784"/>
            <a:ext cx="7344816" cy="49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6296" y="116632"/>
            <a:ext cx="8406236" cy="432048"/>
          </a:xfrm>
        </p:spPr>
        <p:txBody>
          <a:bodyPr/>
          <a:lstStyle/>
          <a:p>
            <a:pPr algn="ctr"/>
            <a:r>
              <a:rPr lang="en-GB" sz="2400" b="1" i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Have enough food to eat each day</a:t>
            </a:r>
            <a:endParaRPr lang="en-GB" sz="2400" b="1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862" y="548680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998901"/>
              </p:ext>
            </p:extLst>
          </p:nvPr>
        </p:nvGraphicFramePr>
        <p:xfrm>
          <a:off x="899592" y="2057400"/>
          <a:ext cx="5958408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031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08520" y="440668"/>
            <a:ext cx="9165358" cy="432048"/>
          </a:xfrm>
        </p:spPr>
        <p:txBody>
          <a:bodyPr/>
          <a:lstStyle/>
          <a:p>
            <a:pPr algn="ctr"/>
            <a:r>
              <a:rPr lang="en-GB" sz="2400" b="1" i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E</a:t>
            </a:r>
            <a:r>
              <a:rPr lang="en-GB" sz="2300" b="1" i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leven point scale measuring children’s satisfaction with things they have  </a:t>
            </a:r>
            <a:endParaRPr lang="en-GB" sz="2300" b="1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862" y="548680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022195"/>
              </p:ext>
            </p:extLst>
          </p:nvPr>
        </p:nvGraphicFramePr>
        <p:xfrm>
          <a:off x="354041" y="1196752"/>
          <a:ext cx="862061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17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658420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lvl="1" algn="ctr"/>
            <a:r>
              <a:rPr lang="en-GB" sz="2800" dirty="0" smtClean="0"/>
              <a:t>Children’s </a:t>
            </a:r>
            <a:r>
              <a:rPr lang="en-GB" sz="2800" dirty="0"/>
              <a:t>assessment </a:t>
            </a:r>
            <a:r>
              <a:rPr lang="en-GB" sz="2800" dirty="0" smtClean="0"/>
              <a:t>of material </a:t>
            </a:r>
            <a:r>
              <a:rPr lang="en-GB" sz="2800" dirty="0"/>
              <a:t>condition </a:t>
            </a:r>
            <a:r>
              <a:rPr lang="en-GB" sz="2800" dirty="0" smtClean="0"/>
              <a:t>by </a:t>
            </a:r>
            <a:r>
              <a:rPr lang="en-GB" sz="2800" dirty="0"/>
              <a:t>their socio-demographic </a:t>
            </a:r>
            <a:r>
              <a:rPr lang="en-GB" sz="2800" dirty="0" smtClean="0"/>
              <a:t>characteristics</a:t>
            </a:r>
            <a:endParaRPr lang="en-GB" sz="2800" dirty="0"/>
          </a:p>
          <a:p>
            <a:pPr lvl="1" algn="ctr"/>
            <a:endParaRPr lang="en-GB" sz="2800" dirty="0" smtClean="0"/>
          </a:p>
          <a:p>
            <a:pPr lvl="1" algn="ctr"/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6296" y="116632"/>
            <a:ext cx="8406236" cy="432048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Assessment of material condition by (1) </a:t>
            </a:r>
            <a:r>
              <a:rPr lang="en-GB" sz="2400" b="1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age groups</a:t>
            </a:r>
          </a:p>
        </p:txBody>
      </p:sp>
      <p:sp>
        <p:nvSpPr>
          <p:cNvPr id="6" name="Rectangle 5"/>
          <p:cNvSpPr/>
          <p:nvPr/>
        </p:nvSpPr>
        <p:spPr>
          <a:xfrm>
            <a:off x="271862" y="548680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322448"/>
              </p:ext>
            </p:extLst>
          </p:nvPr>
        </p:nvGraphicFramePr>
        <p:xfrm>
          <a:off x="395536" y="565848"/>
          <a:ext cx="7984404" cy="257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361690"/>
              </p:ext>
            </p:extLst>
          </p:nvPr>
        </p:nvGraphicFramePr>
        <p:xfrm>
          <a:off x="395536" y="3140968"/>
          <a:ext cx="849694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2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6296" y="116632"/>
            <a:ext cx="8406236" cy="484376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Assessment of material condition by (2) </a:t>
            </a:r>
            <a:r>
              <a:rPr lang="en-GB" sz="2400" b="1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gender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71862" y="548680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581969"/>
              </p:ext>
            </p:extLst>
          </p:nvPr>
        </p:nvGraphicFramePr>
        <p:xfrm>
          <a:off x="683568" y="692696"/>
          <a:ext cx="7505700" cy="2994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362982"/>
              </p:ext>
            </p:extLst>
          </p:nvPr>
        </p:nvGraphicFramePr>
        <p:xfrm>
          <a:off x="683568" y="3811036"/>
          <a:ext cx="75057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30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6296" y="116632"/>
            <a:ext cx="8406236" cy="484376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Assessment of material condition by (3) </a:t>
            </a:r>
            <a:r>
              <a:rPr lang="en-GB" sz="2400" b="1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rural-urban living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71862" y="548680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184458"/>
              </p:ext>
            </p:extLst>
          </p:nvPr>
        </p:nvGraphicFramePr>
        <p:xfrm>
          <a:off x="611560" y="615888"/>
          <a:ext cx="7505700" cy="2994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061987"/>
              </p:ext>
            </p:extLst>
          </p:nvPr>
        </p:nvGraphicFramePr>
        <p:xfrm>
          <a:off x="395536" y="3861048"/>
          <a:ext cx="84249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92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6296" y="116632"/>
            <a:ext cx="8406236" cy="484376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Assessment of material condition by (4) </a:t>
            </a:r>
            <a:r>
              <a:rPr lang="en-GB" sz="2400" b="1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home type</a:t>
            </a:r>
          </a:p>
        </p:txBody>
      </p:sp>
      <p:sp>
        <p:nvSpPr>
          <p:cNvPr id="6" name="Rectangle 5"/>
          <p:cNvSpPr/>
          <p:nvPr/>
        </p:nvSpPr>
        <p:spPr>
          <a:xfrm>
            <a:off x="271862" y="548680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478103"/>
              </p:ext>
            </p:extLst>
          </p:nvPr>
        </p:nvGraphicFramePr>
        <p:xfrm>
          <a:off x="755576" y="548680"/>
          <a:ext cx="8064896" cy="2994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960395"/>
              </p:ext>
            </p:extLst>
          </p:nvPr>
        </p:nvGraphicFramePr>
        <p:xfrm>
          <a:off x="539552" y="3789040"/>
          <a:ext cx="84249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68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6296" y="116632"/>
            <a:ext cx="9083134" cy="484376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Assess. material condition by (5) </a:t>
            </a:r>
            <a:r>
              <a:rPr lang="en-GB" sz="2400" b="1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religious minority status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1862" y="548680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911402"/>
              </p:ext>
            </p:extLst>
          </p:nvPr>
        </p:nvGraphicFramePr>
        <p:xfrm>
          <a:off x="179512" y="601008"/>
          <a:ext cx="8784976" cy="2755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43764"/>
              </p:ext>
            </p:extLst>
          </p:nvPr>
        </p:nvGraphicFramePr>
        <p:xfrm>
          <a:off x="271862" y="3442382"/>
          <a:ext cx="86926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08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6296" y="116632"/>
            <a:ext cx="9083134" cy="484376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Assess. material condition by (6) </a:t>
            </a:r>
            <a:r>
              <a:rPr lang="en-GB" sz="2400" b="1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ethnic minority status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1862" y="548680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729098"/>
              </p:ext>
            </p:extLst>
          </p:nvPr>
        </p:nvGraphicFramePr>
        <p:xfrm>
          <a:off x="762420" y="800116"/>
          <a:ext cx="8058051" cy="2994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474517"/>
              </p:ext>
            </p:extLst>
          </p:nvPr>
        </p:nvGraphicFramePr>
        <p:xfrm>
          <a:off x="271862" y="4006476"/>
          <a:ext cx="86206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70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6296" y="116632"/>
            <a:ext cx="9083134" cy="484376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Assess. material condition by family type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1862" y="548680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670022"/>
              </p:ext>
            </p:extLst>
          </p:nvPr>
        </p:nvGraphicFramePr>
        <p:xfrm>
          <a:off x="414031" y="700574"/>
          <a:ext cx="8336280" cy="2440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652808"/>
              </p:ext>
            </p:extLst>
          </p:nvPr>
        </p:nvGraphicFramePr>
        <p:xfrm>
          <a:off x="389122" y="3240534"/>
          <a:ext cx="8550456" cy="350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87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-243408"/>
            <a:ext cx="8406236" cy="901828"/>
          </a:xfrm>
        </p:spPr>
        <p:txBody>
          <a:bodyPr/>
          <a:lstStyle/>
          <a:p>
            <a:pPr algn="ctr"/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Bangladesh: Some general info  </a:t>
            </a:r>
            <a:endParaRPr lang="en-GB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51520" y="658420"/>
            <a:ext cx="87849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 smtClean="0"/>
          </a:p>
          <a:p>
            <a:r>
              <a:rPr lang="en-GB" sz="2000" dirty="0" smtClean="0"/>
              <a:t> </a:t>
            </a:r>
          </a:p>
          <a:p>
            <a:endParaRPr lang="en-GB" sz="2000" dirty="0" smtClean="0"/>
          </a:p>
          <a:p>
            <a:r>
              <a:rPr lang="en-GB" sz="2000" dirty="0" smtClean="0"/>
              <a:t> </a:t>
            </a:r>
          </a:p>
          <a:p>
            <a:pPr marL="457200" indent="-457200">
              <a:buAutoNum type="alphaUcPeriod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UcPeriod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UcPeriod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824954"/>
              </p:ext>
            </p:extLst>
          </p:nvPr>
        </p:nvGraphicFramePr>
        <p:xfrm>
          <a:off x="107504" y="1019261"/>
          <a:ext cx="8928992" cy="524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793"/>
                <a:gridCol w="537319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Key characteristics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Stat.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Year of independence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1971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Population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161 million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Ethnic groups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Bengali 98%;</a:t>
                      </a:r>
                      <a:r>
                        <a:rPr lang="en-GB" sz="2000" baseline="0" dirty="0" smtClean="0"/>
                        <a:t> Other 2%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Religion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Muslim:</a:t>
                      </a:r>
                      <a:r>
                        <a:rPr lang="en-GB" sz="2000" baseline="0" dirty="0" smtClean="0"/>
                        <a:t> 89</a:t>
                      </a:r>
                      <a:r>
                        <a:rPr lang="en-GB" sz="2000" baseline="0" smtClean="0"/>
                        <a:t>%; Hindu: </a:t>
                      </a:r>
                      <a:r>
                        <a:rPr lang="en-GB" sz="2000" baseline="0" dirty="0" smtClean="0"/>
                        <a:t>10%; Other: 1%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Age distribution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0-14 yrs.: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smtClean="0">
                          <a:solidFill>
                            <a:srgbClr val="C00000"/>
                          </a:solidFill>
                        </a:rPr>
                        <a:t>28%</a:t>
                      </a:r>
                      <a:r>
                        <a:rPr lang="en-GB" sz="2000" baseline="0" dirty="0" smtClean="0"/>
                        <a:t>; 15-24: </a:t>
                      </a:r>
                      <a:r>
                        <a:rPr lang="en-GB" sz="2000" baseline="0" dirty="0" smtClean="0">
                          <a:solidFill>
                            <a:srgbClr val="C00000"/>
                          </a:solidFill>
                        </a:rPr>
                        <a:t>20%</a:t>
                      </a:r>
                      <a:r>
                        <a:rPr lang="en-GB" sz="2000" baseline="0" dirty="0" smtClean="0"/>
                        <a:t>; 25-54: 40%; 55-64: 7%; 65 and over: 6%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Urban population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34%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Literacy</a:t>
                      </a:r>
                      <a:r>
                        <a:rPr lang="en-GB" sz="2000" baseline="0" dirty="0" smtClean="0"/>
                        <a:t> rate (aged 15 and over can read and write)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61%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Child labour</a:t>
                      </a:r>
                      <a:r>
                        <a:rPr lang="en-GB" sz="2000" baseline="0" dirty="0" smtClean="0"/>
                        <a:t> (ages 5-14)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13%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Unemployment (youth ages 15-24)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9%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GDP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US$ 1,827 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5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658420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lvl="1" algn="ctr"/>
            <a:r>
              <a:rPr lang="en-GB" sz="2800" dirty="0" smtClean="0"/>
              <a:t>Material </a:t>
            </a:r>
            <a:r>
              <a:rPr lang="en-GB" sz="2800" dirty="0"/>
              <a:t>condition </a:t>
            </a:r>
            <a:r>
              <a:rPr lang="en-GB" sz="2800" dirty="0" smtClean="0"/>
              <a:t>and children’s well-being  Bangladesh</a:t>
            </a:r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-243408"/>
            <a:ext cx="8406236" cy="901828"/>
          </a:xfrm>
        </p:spPr>
        <p:txBody>
          <a:bodyPr/>
          <a:lstStyle/>
          <a:p>
            <a:pPr algn="ctr"/>
            <a:r>
              <a:rPr lang="en-GB" sz="30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Economic condition and </a:t>
            </a:r>
            <a:r>
              <a:rPr lang="en-GB" sz="3000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CW’s 6 item SWBS</a:t>
            </a:r>
            <a:r>
              <a:rPr lang="en-GB" sz="30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endParaRPr lang="en-GB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712967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6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-243408"/>
            <a:ext cx="8406236" cy="901828"/>
          </a:xfrm>
        </p:spPr>
        <p:txBody>
          <a:bodyPr/>
          <a:lstStyle/>
          <a:p>
            <a:pPr algn="ctr"/>
            <a:r>
              <a:rPr lang="en-GB" sz="30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Economic condition and psychological well-being </a:t>
            </a:r>
            <a:endParaRPr lang="en-GB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58420"/>
            <a:ext cx="8280920" cy="608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-243408"/>
            <a:ext cx="8406236" cy="901828"/>
          </a:xfrm>
        </p:spPr>
        <p:txBody>
          <a:bodyPr/>
          <a:lstStyle/>
          <a:p>
            <a:pPr algn="ctr"/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Some emerging patterns!</a:t>
            </a:r>
            <a:endParaRPr lang="en-GB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79512" y="1052736"/>
            <a:ext cx="878497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Overall material </a:t>
            </a: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conditions: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Overall, children are satisfied (48% totally satisfied; mean 8.27) with the things they have.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However, almost 20% are unhappy (scored less than 5) with the things they have.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Looking at individual indicator of material condition, 7 out of 10 worry about family finance. One-quarter of children reported not to have enough to eat every day.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-243408"/>
            <a:ext cx="8406236" cy="901828"/>
          </a:xfrm>
        </p:spPr>
        <p:txBody>
          <a:bodyPr/>
          <a:lstStyle/>
          <a:p>
            <a:pPr algn="ctr"/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Some emerging patterns!</a:t>
            </a:r>
            <a:endParaRPr lang="en-GB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79512" y="1052736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Material conditions by background characteristics</a:t>
            </a:r>
            <a:endParaRPr lang="en-GB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Children’s assessment </a:t>
            </a:r>
            <a:r>
              <a:rPr lang="en-GB" sz="2000" dirty="0"/>
              <a:t>on material condition </a:t>
            </a:r>
            <a:r>
              <a:rPr lang="en-GB" sz="2000" dirty="0" smtClean="0"/>
              <a:t>does not seem to vary by gender and age</a:t>
            </a:r>
            <a:endParaRPr lang="en-GB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Assessment </a:t>
            </a:r>
            <a:r>
              <a:rPr lang="en-GB" sz="2000" dirty="0"/>
              <a:t>on material condition </a:t>
            </a:r>
            <a:r>
              <a:rPr lang="en-GB" sz="2000" dirty="0" smtClean="0"/>
              <a:t>seems to differ by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Rural-urban living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Home type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Religious minority status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Ethnic minority status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Family type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-243408"/>
            <a:ext cx="8406236" cy="901828"/>
          </a:xfrm>
        </p:spPr>
        <p:txBody>
          <a:bodyPr/>
          <a:lstStyle/>
          <a:p>
            <a:pPr algn="ctr"/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Some emerging patterns!</a:t>
            </a:r>
            <a:endParaRPr lang="en-GB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79512" y="1052736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Material conditions and well-being </a:t>
            </a:r>
            <a:endParaRPr lang="en-GB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Material conditions play key roles in children’s overall well-being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6% additional variation explained by material conditions in subjective well-being scale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7% </a:t>
            </a:r>
            <a:r>
              <a:rPr lang="en-GB" sz="2000" dirty="0"/>
              <a:t>additional variation explained by material conditions in </a:t>
            </a:r>
            <a:r>
              <a:rPr lang="en-GB" sz="2000" dirty="0" smtClean="0"/>
              <a:t>psychological </a:t>
            </a:r>
            <a:r>
              <a:rPr lang="en-GB" sz="2000" smtClean="0"/>
              <a:t>well-being scale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2675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-243408"/>
            <a:ext cx="8406236" cy="901828"/>
          </a:xfrm>
        </p:spPr>
        <p:txBody>
          <a:bodyPr/>
          <a:lstStyle/>
          <a:p>
            <a:pPr algn="ctr"/>
            <a:endParaRPr lang="en-GB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51520" y="658420"/>
            <a:ext cx="8784976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 smtClean="0">
                <a:latin typeface="Arial" pitchFamily="34" charset="0"/>
                <a:cs typeface="Arial" pitchFamily="34" charset="0"/>
              </a:rPr>
              <a:t>Limitations and direction for future</a:t>
            </a:r>
          </a:p>
          <a:p>
            <a:pPr lvl="1"/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>This survey only focuses on children from mainstream school. English medium, faith based (</a:t>
            </a:r>
            <a:r>
              <a:rPr lang="en-GB" sz="2300" dirty="0" err="1" smtClean="0">
                <a:latin typeface="Arial" pitchFamily="34" charset="0"/>
                <a:cs typeface="Arial" pitchFamily="34" charset="0"/>
              </a:rPr>
              <a:t>madrasha</a:t>
            </a:r>
            <a:r>
              <a:rPr lang="en-GB" sz="2300" dirty="0" smtClean="0">
                <a:latin typeface="Arial" pitchFamily="34" charset="0"/>
                <a:cs typeface="Arial" pitchFamily="34" charset="0"/>
              </a:rPr>
              <a:t>), English version</a:t>
            </a:r>
          </a:p>
          <a:p>
            <a:pPr lvl="1"/>
            <a:endParaRPr lang="en-GB" sz="23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>Children in marginal groups: those not going to school, s</a:t>
            </a:r>
            <a:r>
              <a:rPr lang="en-GB" sz="2300" dirty="0" smtClean="0"/>
              <a:t>treet children, water </a:t>
            </a:r>
            <a:r>
              <a:rPr lang="en-GB" sz="2300" dirty="0"/>
              <a:t>gypsy </a:t>
            </a:r>
            <a:r>
              <a:rPr lang="en-GB" sz="2300" dirty="0" smtClean="0"/>
              <a:t>children, climate </a:t>
            </a:r>
            <a:r>
              <a:rPr lang="en-GB" sz="2300" dirty="0"/>
              <a:t>refugee </a:t>
            </a:r>
            <a:r>
              <a:rPr lang="en-GB" sz="2300" dirty="0" smtClean="0"/>
              <a:t>children, ethnic </a:t>
            </a:r>
            <a:r>
              <a:rPr lang="en-GB" sz="2300" dirty="0"/>
              <a:t>minority </a:t>
            </a:r>
            <a:r>
              <a:rPr lang="en-GB" sz="2300" dirty="0" smtClean="0"/>
              <a:t>children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3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300" dirty="0" smtClean="0"/>
              <a:t>Reliability and validity of measures for younger age group (e.g., 8 years) are not assessed.</a:t>
            </a:r>
            <a:endParaRPr lang="en-GB" sz="2300" dirty="0"/>
          </a:p>
          <a:p>
            <a:pPr lvl="1"/>
            <a:endParaRPr lang="en-GB" sz="23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2"/>
            <a:endParaRPr lang="en-GB" sz="2000" dirty="0"/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7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332656"/>
            <a:ext cx="878497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GB" sz="2000" dirty="0" smtClean="0">
              <a:solidFill>
                <a:srgbClr val="C00000"/>
              </a:solidFill>
            </a:endParaRPr>
          </a:p>
          <a:p>
            <a:pPr lvl="1"/>
            <a:endParaRPr lang="en-GB" sz="2000" dirty="0" smtClean="0">
              <a:solidFill>
                <a:srgbClr val="C00000"/>
              </a:solidFill>
            </a:endParaRPr>
          </a:p>
          <a:p>
            <a:pPr lvl="1" algn="ctr"/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Thank you</a:t>
            </a:r>
          </a:p>
          <a:p>
            <a:pPr lvl="1"/>
            <a:endParaRPr lang="en-GB" sz="3200" dirty="0" smtClean="0">
              <a:solidFill>
                <a:srgbClr val="C00000"/>
              </a:solidFill>
            </a:endParaRPr>
          </a:p>
          <a:p>
            <a:pPr lvl="1"/>
            <a:r>
              <a:rPr lang="en-GB" sz="3200" dirty="0" smtClean="0">
                <a:solidFill>
                  <a:srgbClr val="C00000"/>
                </a:solidFill>
              </a:rPr>
              <a:t>Contact details:</a:t>
            </a:r>
          </a:p>
          <a:p>
            <a:pPr lvl="1"/>
            <a:endParaRPr lang="en-GB" sz="2500" dirty="0" smtClean="0">
              <a:solidFill>
                <a:srgbClr val="C00000"/>
              </a:solidFill>
            </a:endParaRPr>
          </a:p>
          <a:p>
            <a:pPr lvl="1"/>
            <a:r>
              <a:rPr lang="en-GB" sz="2500" dirty="0" smtClean="0"/>
              <a:t>Dr Haridhan Goswami. E-mail: </a:t>
            </a:r>
            <a:r>
              <a:rPr lang="en-GB" sz="2500" dirty="0" smtClean="0">
                <a:hlinkClick r:id="rId2"/>
              </a:rPr>
              <a:t>H.Goswami@mmu.ac.uk</a:t>
            </a:r>
            <a:endParaRPr lang="en-GB" sz="2500" dirty="0" smtClean="0"/>
          </a:p>
          <a:p>
            <a:pPr lvl="1"/>
            <a:endParaRPr lang="en-GB" sz="2500" dirty="0" smtClean="0"/>
          </a:p>
          <a:p>
            <a:pPr lvl="1"/>
            <a:r>
              <a:rPr lang="en-GB" sz="2500" dirty="0" smtClean="0"/>
              <a:t>Dr M Ibrahim Khalil. E-mail: </a:t>
            </a:r>
            <a:r>
              <a:rPr lang="en-GB" sz="2500" dirty="0" smtClean="0">
                <a:hlinkClick r:id="rId3"/>
              </a:rPr>
              <a:t>ikhalilsoc@gmail.com</a:t>
            </a:r>
            <a:endParaRPr lang="en-GB" sz="2500" dirty="0" smtClean="0"/>
          </a:p>
          <a:p>
            <a:pPr lvl="1"/>
            <a:endParaRPr lang="en-GB" sz="2500" dirty="0" smtClean="0"/>
          </a:p>
          <a:p>
            <a:pPr lvl="1"/>
            <a:r>
              <a:rPr lang="en-GB" sz="2500" dirty="0" smtClean="0"/>
              <a:t>Professor Dr </a:t>
            </a:r>
            <a:r>
              <a:rPr lang="en-GB" sz="2500" dirty="0" err="1" smtClean="0"/>
              <a:t>Bijoy</a:t>
            </a:r>
            <a:r>
              <a:rPr lang="en-GB" sz="2500" dirty="0" smtClean="0"/>
              <a:t> K. </a:t>
            </a:r>
            <a:r>
              <a:rPr lang="en-GB" sz="2500" dirty="0" err="1" smtClean="0"/>
              <a:t>Banik</a:t>
            </a:r>
            <a:r>
              <a:rPr lang="en-GB" sz="2500" dirty="0" smtClean="0"/>
              <a:t>: </a:t>
            </a:r>
            <a:r>
              <a:rPr lang="en-GB" sz="2500" dirty="0" smtClean="0">
                <a:hlinkClick r:id="rId4"/>
              </a:rPr>
              <a:t>bkbanik2001@gmail.com</a:t>
            </a:r>
            <a:endParaRPr lang="en-GB" sz="25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C00000"/>
              </a:solidFill>
            </a:endParaRPr>
          </a:p>
          <a:p>
            <a:pPr lvl="1"/>
            <a:endParaRPr lang="en-GB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16632"/>
            <a:ext cx="7772400" cy="550983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Structure of presentation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596648" y="908720"/>
            <a:ext cx="771530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300" dirty="0" smtClean="0">
                <a:latin typeface="Perpetua body"/>
              </a:rPr>
              <a:t>Reasons for conducting the survey in Bangladesh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300" dirty="0" smtClean="0">
              <a:latin typeface="Perpetua body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300" dirty="0" smtClean="0">
                <a:latin typeface="Perpetua body"/>
              </a:rPr>
              <a:t>Aims of the survey in Bangladesh </a:t>
            </a:r>
          </a:p>
          <a:p>
            <a:endParaRPr lang="en-GB" sz="2300" dirty="0" smtClean="0">
              <a:latin typeface="Perpetua body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300" dirty="0" smtClean="0">
                <a:latin typeface="Perpetua body"/>
              </a:rPr>
              <a:t>Specific objectives in today’s presentation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300" dirty="0" smtClean="0">
              <a:latin typeface="Perpetua body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300" dirty="0" smtClean="0">
                <a:latin typeface="Perpetua body"/>
              </a:rPr>
              <a:t>Methodology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300" dirty="0">
              <a:latin typeface="Perpetua body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300" dirty="0" smtClean="0">
                <a:latin typeface="Perpetua body"/>
              </a:rPr>
              <a:t>Results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300" dirty="0">
              <a:latin typeface="Perpetua body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300" dirty="0" smtClean="0">
                <a:latin typeface="Perpetua body"/>
              </a:rPr>
              <a:t>Areas for further development </a:t>
            </a:r>
          </a:p>
        </p:txBody>
      </p:sp>
    </p:spTree>
    <p:extLst>
      <p:ext uri="{BB962C8B-B14F-4D97-AF65-F5344CB8AC3E}">
        <p14:creationId xmlns:p14="http://schemas.microsoft.com/office/powerpoint/2010/main" val="310713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" y="404664"/>
            <a:ext cx="8406236" cy="432048"/>
          </a:xfrm>
        </p:spPr>
        <p:txBody>
          <a:bodyPr/>
          <a:lstStyle/>
          <a:p>
            <a:pPr algn="ctr"/>
            <a:r>
              <a:rPr lang="en-GB" sz="3200" b="1" i="1" dirty="0">
                <a:latin typeface="Arial" pitchFamily="34" charset="0"/>
                <a:cs typeface="Arial" pitchFamily="34" charset="0"/>
              </a:rPr>
              <a:t>Why </a:t>
            </a:r>
            <a:r>
              <a:rPr lang="en-GB" sz="3200" b="1" i="1" dirty="0" smtClean="0">
                <a:latin typeface="Arial" pitchFamily="34" charset="0"/>
                <a:cs typeface="Arial" pitchFamily="34" charset="0"/>
              </a:rPr>
              <a:t>this research in Bangladesh</a:t>
            </a:r>
            <a:endParaRPr lang="en-GB" sz="3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210" y="1412776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500" dirty="0" smtClean="0">
                <a:latin typeface="Arial" pitchFamily="34" charset="0"/>
                <a:cs typeface="Arial" pitchFamily="34" charset="0"/>
              </a:rPr>
              <a:t>Research on child well-being in developing countries is lagging behind when compared with developed countries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GB" sz="25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500" dirty="0" smtClean="0">
                <a:latin typeface="Arial" pitchFamily="34" charset="0"/>
                <a:cs typeface="Arial" pitchFamily="34" charset="0"/>
              </a:rPr>
              <a:t>More research needed in cross-cultural comparative setting to better understand and explain variation in child well-being</a:t>
            </a:r>
            <a:endParaRPr lang="en-GB" sz="25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GB" sz="25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2912"/>
            <a:ext cx="8406236" cy="741792"/>
          </a:xfrm>
        </p:spPr>
        <p:txBody>
          <a:bodyPr/>
          <a:lstStyle/>
          <a:p>
            <a:pPr algn="ctr"/>
            <a:r>
              <a:rPr lang="en-GB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Existing </a:t>
            </a:r>
            <a:r>
              <a:rPr lang="en-GB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research and knowledge </a:t>
            </a:r>
            <a:r>
              <a:rPr lang="en-GB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gaps: </a:t>
            </a:r>
            <a:r>
              <a:rPr lang="en-GB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Indicator based</a:t>
            </a:r>
            <a:endParaRPr lang="en-GB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764704"/>
            <a:ext cx="878497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885866"/>
              </p:ext>
            </p:extLst>
          </p:nvPr>
        </p:nvGraphicFramePr>
        <p:xfrm>
          <a:off x="287524" y="1139608"/>
          <a:ext cx="8568952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583264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Arial" pitchFamily="34" charset="0"/>
                          <a:cs typeface="Arial" pitchFamily="34" charset="0"/>
                        </a:rPr>
                        <a:t>Begum and Sen (2009)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Maternal Health, Child Well-Being and Chronic Poverty: Does Women's Agency Matter? </a:t>
                      </a:r>
                      <a:r>
                        <a:rPr lang="en-GB" sz="1800" i="1" dirty="0" smtClean="0"/>
                        <a:t>Bangladesh Development Studies</a:t>
                      </a:r>
                      <a:endParaRPr lang="en-GB" sz="1800" i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 err="1" smtClean="0"/>
                        <a:t>Malapit</a:t>
                      </a:r>
                      <a:r>
                        <a:rPr lang="en-GB" sz="1800" b="1" dirty="0" smtClean="0"/>
                        <a:t> et al., (2015)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Gender Empowerment Gaps in Agriculture and Children’s Well-Being in Bangladesh. </a:t>
                      </a:r>
                      <a:r>
                        <a:rPr lang="en-GB" sz="1800" i="1" dirty="0" smtClean="0"/>
                        <a:t>The International Food Policy Research Institute (IFPRI)</a:t>
                      </a:r>
                      <a:r>
                        <a:rPr lang="en-GB" sz="1800" dirty="0" smtClean="0"/>
                        <a:t>.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Emerson et al., (2016)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The Wellbeing of Children with Developmental Delay in Bangladesh, Bhutan, Laos, Nepal, Pakistan and Vietnam. An Analysis of Data from UNICEF’s Multiple Indicator Cluster Surveys.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Bangladesh Bureau of Stat.</a:t>
                      </a:r>
                    </a:p>
                    <a:p>
                      <a:r>
                        <a:rPr lang="en-GB" dirty="0" smtClean="0"/>
                        <a:t>(2016)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Child well-being survey (2016)</a:t>
                      </a:r>
                      <a:r>
                        <a:rPr lang="en-GB" sz="1800" dirty="0" smtClean="0"/>
                        <a:t> in urban areas of Bangladesh. </a:t>
                      </a:r>
                      <a:r>
                        <a:rPr lang="en-GB" sz="1800" i="1" dirty="0" smtClean="0"/>
                        <a:t>UNICEF and BBS</a:t>
                      </a:r>
                      <a:r>
                        <a:rPr lang="en-GB" sz="1800" dirty="0" smtClean="0"/>
                        <a:t>. 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Uddin (2017)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Ecological Framework for Primary School Attainment in Ethnic Minority Children in Bangladesh. </a:t>
                      </a:r>
                      <a:r>
                        <a:rPr lang="en-GB" sz="1800" i="1" dirty="0" smtClean="0"/>
                        <a:t>Child Indicators Research</a:t>
                      </a:r>
                      <a:r>
                        <a:rPr lang="en-GB" sz="1800" dirty="0" smtClean="0"/>
                        <a:t>.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0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-243408"/>
            <a:ext cx="8406236" cy="90182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Child well-being research in Bangladesh: Policy context</a:t>
            </a:r>
            <a:endParaRPr lang="en-GB" sz="28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980728"/>
            <a:ext cx="87849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latin typeface="Arial" pitchFamily="34" charset="0"/>
                <a:cs typeface="Arial" pitchFamily="34" charset="0"/>
              </a:rPr>
              <a:t>Why in Bangladesh: </a:t>
            </a:r>
            <a:r>
              <a:rPr lang="en-GB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Policy relevance </a:t>
            </a:r>
            <a:endParaRPr lang="en-GB" sz="20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b="1" i="1" dirty="0" smtClean="0">
                <a:latin typeface="Arial" pitchFamily="34" charset="0"/>
                <a:cs typeface="Arial" pitchFamily="34" charset="0"/>
              </a:rPr>
              <a:t>(A). United Nations Convocation on the Rights of the Child (UNCRC)</a:t>
            </a:r>
          </a:p>
          <a:p>
            <a:endParaRPr lang="en-GB" sz="2000" b="1" i="1" dirty="0">
              <a:latin typeface="Arial" pitchFamily="34" charset="0"/>
              <a:cs typeface="Arial" pitchFamily="34" charset="0"/>
            </a:endParaRPr>
          </a:p>
          <a:p>
            <a:r>
              <a:rPr lang="en-GB" sz="2000" b="1" i="1" dirty="0">
                <a:solidFill>
                  <a:srgbClr val="00B0F0"/>
                </a:solidFill>
              </a:rPr>
              <a:t>Article 12 </a:t>
            </a:r>
            <a:r>
              <a:rPr lang="en-GB" sz="2000" i="1" dirty="0"/>
              <a:t>(respect for the </a:t>
            </a:r>
            <a:r>
              <a:rPr lang="en-GB" sz="2000" i="1" dirty="0" smtClean="0"/>
              <a:t>views of </a:t>
            </a:r>
            <a:r>
              <a:rPr lang="en-GB" sz="2000" i="1" dirty="0"/>
              <a:t>the child</a:t>
            </a:r>
            <a:r>
              <a:rPr lang="en-GB" sz="2000" i="1" dirty="0" smtClean="0"/>
              <a:t>)</a:t>
            </a:r>
          </a:p>
          <a:p>
            <a:endParaRPr lang="en-GB" sz="2000" dirty="0"/>
          </a:p>
          <a:p>
            <a:r>
              <a:rPr lang="en-GB" sz="2000" dirty="0"/>
              <a:t>Every child has the </a:t>
            </a:r>
            <a:r>
              <a:rPr lang="en-GB" sz="2000" i="1" dirty="0">
                <a:solidFill>
                  <a:srgbClr val="00B050"/>
                </a:solidFill>
              </a:rPr>
              <a:t>right to express </a:t>
            </a:r>
            <a:r>
              <a:rPr lang="en-GB" sz="2000" i="1" dirty="0" smtClean="0">
                <a:solidFill>
                  <a:srgbClr val="00B050"/>
                </a:solidFill>
              </a:rPr>
              <a:t>their views</a:t>
            </a:r>
            <a:r>
              <a:rPr lang="en-GB" sz="2000" i="1" dirty="0">
                <a:solidFill>
                  <a:srgbClr val="00B050"/>
                </a:solidFill>
              </a:rPr>
              <a:t>, feelings and wishes in all </a:t>
            </a:r>
            <a:r>
              <a:rPr lang="en-GB" sz="2000" i="1" dirty="0" smtClean="0">
                <a:solidFill>
                  <a:srgbClr val="00B050"/>
                </a:solidFill>
              </a:rPr>
              <a:t>matters affecting </a:t>
            </a:r>
            <a:r>
              <a:rPr lang="en-GB" sz="2000" i="1" dirty="0">
                <a:solidFill>
                  <a:srgbClr val="00B050"/>
                </a:solidFill>
              </a:rPr>
              <a:t>them</a:t>
            </a:r>
            <a:r>
              <a:rPr lang="en-GB" sz="2000" dirty="0"/>
              <a:t>, and to have their </a:t>
            </a:r>
            <a:r>
              <a:rPr lang="en-GB" sz="2000" dirty="0" smtClean="0"/>
              <a:t>views considered </a:t>
            </a:r>
            <a:r>
              <a:rPr lang="en-GB" sz="2000" dirty="0"/>
              <a:t>and taken </a:t>
            </a:r>
            <a:r>
              <a:rPr lang="en-GB" sz="2000" dirty="0" smtClean="0"/>
              <a:t>seriously. </a:t>
            </a:r>
            <a:r>
              <a:rPr lang="en-GB" sz="2000" dirty="0"/>
              <a:t>This </a:t>
            </a:r>
            <a:r>
              <a:rPr lang="en-GB" sz="2000" dirty="0" smtClean="0"/>
              <a:t>right applies </a:t>
            </a:r>
            <a:r>
              <a:rPr lang="en-GB" sz="2000" dirty="0"/>
              <a:t>at all times, for example </a:t>
            </a:r>
            <a:r>
              <a:rPr lang="en-GB" sz="2000" dirty="0" smtClean="0"/>
              <a:t>during immigration </a:t>
            </a:r>
            <a:r>
              <a:rPr lang="en-GB" sz="2000" dirty="0"/>
              <a:t>proceedings, housing </a:t>
            </a:r>
            <a:r>
              <a:rPr lang="en-GB" sz="2000" dirty="0" smtClean="0"/>
              <a:t>decisions or </a:t>
            </a:r>
            <a:r>
              <a:rPr lang="en-GB" sz="2000" dirty="0"/>
              <a:t>the child’s day-to-day home life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r>
              <a:rPr lang="en-GB" sz="2000" b="1" i="1" dirty="0">
                <a:solidFill>
                  <a:srgbClr val="00B0F0"/>
                </a:solidFill>
              </a:rPr>
              <a:t>Article 3</a:t>
            </a:r>
            <a:r>
              <a:rPr lang="en-GB" sz="2000" i="1" dirty="0"/>
              <a:t> (best interests of the child</a:t>
            </a:r>
            <a:r>
              <a:rPr lang="en-GB" sz="2000" i="1" dirty="0" smtClean="0"/>
              <a:t>)</a:t>
            </a:r>
          </a:p>
          <a:p>
            <a:endParaRPr lang="en-GB" sz="2000" dirty="0"/>
          </a:p>
          <a:p>
            <a:r>
              <a:rPr lang="en-GB" sz="2000" dirty="0"/>
              <a:t>The best interests of the child must be </a:t>
            </a:r>
            <a:r>
              <a:rPr lang="en-GB" sz="2000" dirty="0" smtClean="0"/>
              <a:t>a top </a:t>
            </a:r>
            <a:r>
              <a:rPr lang="en-GB" sz="2000" dirty="0"/>
              <a:t>priority in all decisions and actions </a:t>
            </a:r>
            <a:r>
              <a:rPr lang="en-GB" sz="2000" dirty="0" smtClean="0"/>
              <a:t>that affect </a:t>
            </a:r>
            <a:r>
              <a:rPr lang="en-GB" sz="2000" dirty="0"/>
              <a:t>children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984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-243408"/>
            <a:ext cx="8406236" cy="901828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Child well-being research in Bangladesh: Policy context</a:t>
            </a:r>
            <a:endParaRPr lang="en-GB" sz="28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980728"/>
            <a:ext cx="8784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 smtClean="0">
                <a:latin typeface="Arial" pitchFamily="34" charset="0"/>
                <a:cs typeface="Arial" pitchFamily="34" charset="0"/>
              </a:rPr>
              <a:t>(B) Sustainable Development Goals (SDGs)</a:t>
            </a:r>
          </a:p>
          <a:p>
            <a:endParaRPr lang="en-GB" sz="2000" b="1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/>
              <a:t>The 2030 Agenda for Sustainable </a:t>
            </a:r>
            <a:r>
              <a:rPr lang="en-GB" sz="2000" dirty="0" smtClean="0"/>
              <a:t>Development, which </a:t>
            </a:r>
            <a:r>
              <a:rPr lang="en-GB" sz="2000" dirty="0" smtClean="0">
                <a:solidFill>
                  <a:srgbClr val="00B050"/>
                </a:solidFill>
              </a:rPr>
              <a:t>includes 17 Global Goals</a:t>
            </a:r>
            <a:r>
              <a:rPr lang="en-GB" sz="2000" dirty="0" smtClean="0"/>
              <a:t>, charts </a:t>
            </a:r>
            <a:r>
              <a:rPr lang="en-GB" sz="2000" dirty="0"/>
              <a:t>an ambitious course for the </a:t>
            </a:r>
            <a:r>
              <a:rPr lang="en-GB" sz="2000" dirty="0" smtClean="0"/>
              <a:t>coming decade </a:t>
            </a:r>
            <a:r>
              <a:rPr lang="en-GB" sz="2000" dirty="0"/>
              <a:t>and beyond.</a:t>
            </a: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/>
              <a:t>Attached </a:t>
            </a:r>
            <a:r>
              <a:rPr lang="en-GB" sz="2000" dirty="0"/>
              <a:t>to the goals are </a:t>
            </a:r>
            <a:r>
              <a:rPr lang="en-GB" sz="2000" dirty="0" smtClean="0">
                <a:solidFill>
                  <a:srgbClr val="00B050"/>
                </a:solidFill>
              </a:rPr>
              <a:t>169 targets</a:t>
            </a:r>
            <a:r>
              <a:rPr lang="en-GB" sz="2000" dirty="0"/>
              <a:t>, which lay out the specific aims </a:t>
            </a:r>
            <a:r>
              <a:rPr lang="en-GB" sz="2000" dirty="0" smtClean="0"/>
              <a:t>towards which </a:t>
            </a:r>
            <a:r>
              <a:rPr lang="en-GB" sz="2000" dirty="0"/>
              <a:t>the global community is working. </a:t>
            </a:r>
            <a:r>
              <a:rPr lang="en-GB" sz="2000" dirty="0" smtClean="0"/>
              <a:t>In total</a:t>
            </a:r>
            <a:r>
              <a:rPr lang="en-GB" sz="2000" dirty="0"/>
              <a:t>, </a:t>
            </a:r>
            <a:r>
              <a:rPr lang="en-GB" sz="2000" u="sng" dirty="0"/>
              <a:t>95 of the targets</a:t>
            </a:r>
            <a:r>
              <a:rPr lang="en-GB" sz="2000" dirty="0"/>
              <a:t> are either </a:t>
            </a:r>
            <a:r>
              <a:rPr lang="en-GB" sz="2000" dirty="0">
                <a:solidFill>
                  <a:srgbClr val="C00000"/>
                </a:solidFill>
              </a:rPr>
              <a:t>directly (48)</a:t>
            </a:r>
            <a:r>
              <a:rPr lang="en-GB" sz="2000" dirty="0"/>
              <a:t> </a:t>
            </a:r>
            <a:r>
              <a:rPr lang="en-GB" sz="2000" dirty="0" smtClean="0"/>
              <a:t>or </a:t>
            </a:r>
            <a:r>
              <a:rPr lang="en-GB" sz="2000" dirty="0" smtClean="0">
                <a:solidFill>
                  <a:srgbClr val="00B0F0"/>
                </a:solidFill>
              </a:rPr>
              <a:t>indirectly </a:t>
            </a:r>
            <a:r>
              <a:rPr lang="en-GB" sz="2000" dirty="0">
                <a:solidFill>
                  <a:srgbClr val="00B0F0"/>
                </a:solidFill>
              </a:rPr>
              <a:t>(47) </a:t>
            </a:r>
            <a:r>
              <a:rPr lang="en-GB" sz="2000" dirty="0"/>
              <a:t>connected to children.</a:t>
            </a:r>
            <a:endParaRPr lang="en-GB" sz="2000" b="1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000" b="1" i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/>
              <a:t>The </a:t>
            </a:r>
            <a:r>
              <a:rPr lang="en-GB" sz="2000" i="1" dirty="0"/>
              <a:t>SDGs can only deliver on the promise </a:t>
            </a:r>
            <a:r>
              <a:rPr lang="en-GB" sz="2000" i="1" dirty="0" smtClean="0"/>
              <a:t>of equity </a:t>
            </a:r>
            <a:r>
              <a:rPr lang="en-GB" sz="2000" i="1" dirty="0"/>
              <a:t>if </a:t>
            </a:r>
            <a:r>
              <a:rPr lang="en-GB" sz="2000" i="1" u="sng" dirty="0"/>
              <a:t>the world knows which children </a:t>
            </a:r>
            <a:r>
              <a:rPr lang="en-GB" sz="2000" i="1" u="sng" dirty="0" smtClean="0"/>
              <a:t>and families </a:t>
            </a:r>
            <a:r>
              <a:rPr lang="en-GB" sz="2000" i="1" u="sng" dirty="0"/>
              <a:t>are thriving and which are being </a:t>
            </a:r>
            <a:r>
              <a:rPr lang="en-GB" sz="2000" i="1" u="sng" dirty="0" smtClean="0"/>
              <a:t>left behind</a:t>
            </a:r>
            <a:r>
              <a:rPr lang="en-GB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/>
              <a:t>Understanding the situation of children in relation to the SDGs is crucial both for the wellbeing of children and for reaching the </a:t>
            </a:r>
            <a:r>
              <a:rPr lang="en-GB" sz="2000" dirty="0" smtClean="0"/>
              <a:t>targets of </a:t>
            </a:r>
            <a:r>
              <a:rPr lang="en-GB" sz="2000" dirty="0"/>
              <a:t>the Global Goals</a:t>
            </a:r>
            <a:r>
              <a:rPr lang="en-GB" sz="2000" dirty="0" smtClean="0"/>
              <a:t>.</a:t>
            </a:r>
            <a:endParaRPr lang="en-GB" sz="20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2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PLA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2800" dirty="0" smtClean="0">
            <a:latin typeface="Chiller" pitchFamily="8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17983</TotalTime>
  <Words>1788</Words>
  <Application>Microsoft Office PowerPoint</Application>
  <PresentationFormat>On-screen Show (4:3)</PresentationFormat>
  <Paragraphs>576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Chiller</vt:lpstr>
      <vt:lpstr>Perpetua body</vt:lpstr>
      <vt:lpstr>Wingdings</vt:lpstr>
      <vt:lpstr>MYPLACE</vt:lpstr>
      <vt:lpstr>Material well-being of children in Bangladesh: Preliminary results from Children’s Worlds wave 3 survey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mmu-user</dc:creator>
  <cp:lastModifiedBy>Haridhan Goswami</cp:lastModifiedBy>
  <cp:revision>1137</cp:revision>
  <cp:lastPrinted>2014-05-16T07:03:42Z</cp:lastPrinted>
  <dcterms:created xsi:type="dcterms:W3CDTF">2011-09-13T14:30:24Z</dcterms:created>
  <dcterms:modified xsi:type="dcterms:W3CDTF">2019-06-20T10:49:07Z</dcterms:modified>
</cp:coreProperties>
</file>