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0"/>
  </p:notesMasterIdLst>
  <p:handoutMasterIdLst>
    <p:handoutMasterId r:id="rId11"/>
  </p:handoutMasterIdLst>
  <p:sldIdLst>
    <p:sldId id="270" r:id="rId3"/>
    <p:sldId id="304" r:id="rId4"/>
    <p:sldId id="310" r:id="rId5"/>
    <p:sldId id="311" r:id="rId6"/>
    <p:sldId id="312" r:id="rId7"/>
    <p:sldId id="309" r:id="rId8"/>
    <p:sldId id="308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OCS\Artiklid\2019\Lapsed%20-%20ESA%20kogumik\t&#245;lge%20inglise%20keelde\ch%205\Lapse%20&#245;iguste%20realiseerumise%20excel%20-%202019%20-%20inglise%20kee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OCS\Artiklid\2019\Lapsed%20-%20ESA%20kogumik\t&#245;lge%20inglise%20keelde\ch%205\Lapse%20&#245;iguste%20realiseerumise%20excel%20-%202019%20-%20inglise%20kee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eesikas.ut.ee\kettym\docs\Lastekaitse%20ja%20pered\Childrens%20Worlds\Statistikaameti%20kogumik\Lapse%20&#245;iguste%20realiseerumise%20excel%20-%202019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J:\DOCS\Artiklid\2019\Lapsed%20-%20ESA%20kogumik\t&#245;lge%20inglise%20keelde\ch%205\Lapse%20&#245;iguste%20realiseerumise%20excel%20-%202019%20-%20inglise%20kee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'3 - õigus 2018'!$C$3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'3 - õigus 2018'!$A$4:$B$9</c:f>
              <c:multiLvlStrCache>
                <c:ptCount val="6"/>
                <c:lvl>
                  <c:pt idx="0">
                    <c:v>8-year-olds</c:v>
                  </c:pt>
                  <c:pt idx="1">
                    <c:v>10-year-olds</c:v>
                  </c:pt>
                  <c:pt idx="2">
                    <c:v>12-year-olds</c:v>
                  </c:pt>
                  <c:pt idx="3">
                    <c:v>8-year-olds</c:v>
                  </c:pt>
                  <c:pt idx="4">
                    <c:v>10-year-olds</c:v>
                  </c:pt>
                  <c:pt idx="5">
                    <c:v>12-year-olds</c:v>
                  </c:pt>
                </c:lvl>
                <c:lvl>
                  <c:pt idx="0">
                    <c:v>I know about the Children’s Rights Convention</c:v>
                  </c:pt>
                  <c:pt idx="3">
                    <c:v>I know what rights children have</c:v>
                  </c:pt>
                </c:lvl>
              </c:multiLvlStrCache>
            </c:multiLvlStrRef>
          </c:cat>
          <c:val>
            <c:numRef>
              <c:f>'3 - õigus 2018'!$C$4:$C$9</c:f>
              <c:numCache>
                <c:formatCode>###0</c:formatCode>
                <c:ptCount val="6"/>
                <c:pt idx="0">
                  <c:v>17.338512958798837</c:v>
                </c:pt>
                <c:pt idx="1">
                  <c:v>18.962375388938838</c:v>
                </c:pt>
                <c:pt idx="2">
                  <c:v>34.058051822325005</c:v>
                </c:pt>
                <c:pt idx="3">
                  <c:v>35.866277760528185</c:v>
                </c:pt>
                <c:pt idx="4">
                  <c:v>44.659647035403523</c:v>
                </c:pt>
                <c:pt idx="5">
                  <c:v>54.565021041180664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B7-496D-ABD8-0EC50E3B3EFA}"/>
            </c:ext>
          </c:extLst>
        </c:ser>
        <c:ser>
          <c:idx val="1"/>
          <c:order val="1"/>
          <c:tx>
            <c:strRef>
              <c:f>'3 - õigus 2018'!$D$3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'3 - õigus 2018'!$A$4:$B$9</c:f>
              <c:multiLvlStrCache>
                <c:ptCount val="6"/>
                <c:lvl>
                  <c:pt idx="0">
                    <c:v>8-year-olds</c:v>
                  </c:pt>
                  <c:pt idx="1">
                    <c:v>10-year-olds</c:v>
                  </c:pt>
                  <c:pt idx="2">
                    <c:v>12-year-olds</c:v>
                  </c:pt>
                  <c:pt idx="3">
                    <c:v>8-year-olds</c:v>
                  </c:pt>
                  <c:pt idx="4">
                    <c:v>10-year-olds</c:v>
                  </c:pt>
                  <c:pt idx="5">
                    <c:v>12-year-olds</c:v>
                  </c:pt>
                </c:lvl>
                <c:lvl>
                  <c:pt idx="0">
                    <c:v>I know about the Children’s Rights Convention</c:v>
                  </c:pt>
                  <c:pt idx="3">
                    <c:v>I know what rights children have</c:v>
                  </c:pt>
                </c:lvl>
              </c:multiLvlStrCache>
            </c:multiLvlStrRef>
          </c:cat>
          <c:val>
            <c:numRef>
              <c:f>'3 - õigus 2018'!$D$4:$D$9</c:f>
              <c:numCache>
                <c:formatCode>###0</c:formatCode>
                <c:ptCount val="6"/>
                <c:pt idx="0">
                  <c:v>38.034978313878959</c:v>
                </c:pt>
                <c:pt idx="1">
                  <c:v>37.364722801415944</c:v>
                </c:pt>
                <c:pt idx="2">
                  <c:v>34.427136214981395</c:v>
                </c:pt>
                <c:pt idx="3">
                  <c:v>46.208588574627335</c:v>
                </c:pt>
                <c:pt idx="4">
                  <c:v>46.425643962710247</c:v>
                </c:pt>
                <c:pt idx="5">
                  <c:v>40.095350440977988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B7-496D-ABD8-0EC50E3B3EFA}"/>
            </c:ext>
          </c:extLst>
        </c:ser>
        <c:ser>
          <c:idx val="2"/>
          <c:order val="2"/>
          <c:tx>
            <c:strRef>
              <c:f>'3 - õigus 2018'!$E$3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'3 - õigus 2018'!$A$4:$B$9</c:f>
              <c:multiLvlStrCache>
                <c:ptCount val="6"/>
                <c:lvl>
                  <c:pt idx="0">
                    <c:v>8-year-olds</c:v>
                  </c:pt>
                  <c:pt idx="1">
                    <c:v>10-year-olds</c:v>
                  </c:pt>
                  <c:pt idx="2">
                    <c:v>12-year-olds</c:v>
                  </c:pt>
                  <c:pt idx="3">
                    <c:v>8-year-olds</c:v>
                  </c:pt>
                  <c:pt idx="4">
                    <c:v>10-year-olds</c:v>
                  </c:pt>
                  <c:pt idx="5">
                    <c:v>12-year-olds</c:v>
                  </c:pt>
                </c:lvl>
                <c:lvl>
                  <c:pt idx="0">
                    <c:v>I know about the Children’s Rights Convention</c:v>
                  </c:pt>
                  <c:pt idx="3">
                    <c:v>I know what rights children have</c:v>
                  </c:pt>
                </c:lvl>
              </c:multiLvlStrCache>
            </c:multiLvlStrRef>
          </c:cat>
          <c:val>
            <c:numRef>
              <c:f>'3 - õigus 2018'!$E$4:$E$9</c:f>
              <c:numCache>
                <c:formatCode>###0</c:formatCode>
                <c:ptCount val="6"/>
                <c:pt idx="0">
                  <c:v>44.626508727322026</c:v>
                </c:pt>
                <c:pt idx="1">
                  <c:v>43.672901809644387</c:v>
                </c:pt>
                <c:pt idx="2">
                  <c:v>31.514811962692875</c:v>
                </c:pt>
                <c:pt idx="3">
                  <c:v>17.925133664844246</c:v>
                </c:pt>
                <c:pt idx="4">
                  <c:v>8.9147090018855355</c:v>
                </c:pt>
                <c:pt idx="5">
                  <c:v>5.3396285178404685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B7-496D-ABD8-0EC50E3B3E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2119936"/>
        <c:axId val="152142208"/>
      </c:barChart>
      <c:catAx>
        <c:axId val="152119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142208"/>
        <c:crosses val="autoZero"/>
        <c:auto val="1"/>
        <c:lblAlgn val="ctr"/>
        <c:lblOffset val="100"/>
        <c:noMultiLvlLbl val="0"/>
      </c:catAx>
      <c:valAx>
        <c:axId val="152142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11993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21500944409729"/>
          <c:y val="3.1490010599983881E-2"/>
          <c:w val="0.49037334026134521"/>
          <c:h val="0.8321239433593063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'5 -õigused 18'!$B$5</c:f>
              <c:strCache>
                <c:ptCount val="1"/>
                <c:pt idx="0">
                  <c:v>Yes, totally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'5 -õigused 18'!$A$6:$A$15</c:f>
              <c:strCache>
                <c:ptCount val="10"/>
                <c:pt idx="0">
                  <c:v>Right to be treated fairly even when you do something wrong</c:v>
                </c:pt>
                <c:pt idx="1">
                  <c:v>Right to get help from a specialist in case of a concern</c:v>
                </c:pt>
                <c:pt idx="2">
                  <c:v>Right to make age-appropriate decisions and put them to work</c:v>
                </c:pt>
                <c:pt idx="3">
                  <c:v>Right to have a say in decisions affecting your life</c:v>
                </c:pt>
                <c:pt idx="4">
                  <c:v>Right to do age-appropriate work</c:v>
                </c:pt>
                <c:pt idx="5">
                  <c:v>Right to be by yourself when necessary</c:v>
                </c:pt>
                <c:pt idx="6">
                  <c:v>Right to protection form dangerous persons and situations</c:v>
                </c:pt>
                <c:pt idx="7">
                  <c:v>Right to spend time with friends of your own choice</c:v>
                </c:pt>
                <c:pt idx="8">
                  <c:v>Right to develop your talents and abilities</c:v>
                </c:pt>
                <c:pt idx="9">
                  <c:v>Right to live with caring and loving parents</c:v>
                </c:pt>
              </c:strCache>
            </c:strRef>
          </c:cat>
          <c:val>
            <c:numRef>
              <c:f>'5 -õigused 18'!$B$6:$B$15</c:f>
              <c:numCache>
                <c:formatCode>###0</c:formatCode>
                <c:ptCount val="10"/>
                <c:pt idx="0">
                  <c:v>50.56325133109403</c:v>
                </c:pt>
                <c:pt idx="1">
                  <c:v>53.515055601916217</c:v>
                </c:pt>
                <c:pt idx="2">
                  <c:v>59.976241703977998</c:v>
                </c:pt>
                <c:pt idx="3">
                  <c:v>61.662109066916635</c:v>
                </c:pt>
                <c:pt idx="4">
                  <c:v>62.458168881948303</c:v>
                </c:pt>
                <c:pt idx="5">
                  <c:v>70.272261243276105</c:v>
                </c:pt>
                <c:pt idx="6">
                  <c:v>70.545928519958906</c:v>
                </c:pt>
                <c:pt idx="7">
                  <c:v>74.268267039238737</c:v>
                </c:pt>
                <c:pt idx="8">
                  <c:v>81.116439738459974</c:v>
                </c:pt>
                <c:pt idx="9">
                  <c:v>87.481133147198449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06-431E-8289-2B6EDD4C9F8B}"/>
            </c:ext>
          </c:extLst>
        </c:ser>
        <c:ser>
          <c:idx val="1"/>
          <c:order val="1"/>
          <c:tx>
            <c:strRef>
              <c:f>'5 -õigused 18'!$C$5</c:f>
              <c:strCache>
                <c:ptCount val="1"/>
                <c:pt idx="0">
                  <c:v>Yes, to some extent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'5 -õigused 18'!$A$6:$A$15</c:f>
              <c:strCache>
                <c:ptCount val="10"/>
                <c:pt idx="0">
                  <c:v>Right to be treated fairly even when you do something wrong</c:v>
                </c:pt>
                <c:pt idx="1">
                  <c:v>Right to get help from a specialist in case of a concern</c:v>
                </c:pt>
                <c:pt idx="2">
                  <c:v>Right to make age-appropriate decisions and put them to work</c:v>
                </c:pt>
                <c:pt idx="3">
                  <c:v>Right to have a say in decisions affecting your life</c:v>
                </c:pt>
                <c:pt idx="4">
                  <c:v>Right to do age-appropriate work</c:v>
                </c:pt>
                <c:pt idx="5">
                  <c:v>Right to be by yourself when necessary</c:v>
                </c:pt>
                <c:pt idx="6">
                  <c:v>Right to protection form dangerous persons and situations</c:v>
                </c:pt>
                <c:pt idx="7">
                  <c:v>Right to spend time with friends of your own choice</c:v>
                </c:pt>
                <c:pt idx="8">
                  <c:v>Right to develop your talents and abilities</c:v>
                </c:pt>
                <c:pt idx="9">
                  <c:v>Right to live with caring and loving parents</c:v>
                </c:pt>
              </c:strCache>
            </c:strRef>
          </c:cat>
          <c:val>
            <c:numRef>
              <c:f>'5 -õigused 18'!$C$6:$C$15</c:f>
              <c:numCache>
                <c:formatCode>###0</c:formatCode>
                <c:ptCount val="10"/>
                <c:pt idx="0">
                  <c:v>36.01751196240339</c:v>
                </c:pt>
                <c:pt idx="1">
                  <c:v>26.889320136686184</c:v>
                </c:pt>
                <c:pt idx="2">
                  <c:v>28.029503109366978</c:v>
                </c:pt>
                <c:pt idx="3">
                  <c:v>26.83712826413684</c:v>
                </c:pt>
                <c:pt idx="4">
                  <c:v>21.715113654755569</c:v>
                </c:pt>
                <c:pt idx="5">
                  <c:v>20.312475665810428</c:v>
                </c:pt>
                <c:pt idx="6">
                  <c:v>17.147667824589281</c:v>
                </c:pt>
                <c:pt idx="7">
                  <c:v>18.990381974993127</c:v>
                </c:pt>
                <c:pt idx="8">
                  <c:v>13.362431883379397</c:v>
                </c:pt>
                <c:pt idx="9">
                  <c:v>9.6877724377370029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06-431E-8289-2B6EDD4C9F8B}"/>
            </c:ext>
          </c:extLst>
        </c:ser>
        <c:ser>
          <c:idx val="2"/>
          <c:order val="2"/>
          <c:tx>
            <c:strRef>
              <c:f>'5 -õigused 18'!$D$5</c:f>
              <c:strCache>
                <c:ptCount val="1"/>
                <c:pt idx="0">
                  <c:v>No, rather not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'5 -õigused 18'!$A$6:$A$15</c:f>
              <c:strCache>
                <c:ptCount val="10"/>
                <c:pt idx="0">
                  <c:v>Right to be treated fairly even when you do something wrong</c:v>
                </c:pt>
                <c:pt idx="1">
                  <c:v>Right to get help from a specialist in case of a concern</c:v>
                </c:pt>
                <c:pt idx="2">
                  <c:v>Right to make age-appropriate decisions and put them to work</c:v>
                </c:pt>
                <c:pt idx="3">
                  <c:v>Right to have a say in decisions affecting your life</c:v>
                </c:pt>
                <c:pt idx="4">
                  <c:v>Right to do age-appropriate work</c:v>
                </c:pt>
                <c:pt idx="5">
                  <c:v>Right to be by yourself when necessary</c:v>
                </c:pt>
                <c:pt idx="6">
                  <c:v>Right to protection form dangerous persons and situations</c:v>
                </c:pt>
                <c:pt idx="7">
                  <c:v>Right to spend time with friends of your own choice</c:v>
                </c:pt>
                <c:pt idx="8">
                  <c:v>Right to develop your talents and abilities</c:v>
                </c:pt>
                <c:pt idx="9">
                  <c:v>Right to live with caring and loving parents</c:v>
                </c:pt>
              </c:strCache>
            </c:strRef>
          </c:cat>
          <c:val>
            <c:numRef>
              <c:f>'5 -õigused 18'!$D$6:$D$15</c:f>
              <c:numCache>
                <c:formatCode>###0</c:formatCode>
                <c:ptCount val="10"/>
                <c:pt idx="0">
                  <c:v>6.2956439616250917</c:v>
                </c:pt>
                <c:pt idx="1">
                  <c:v>7.2268966335189724</c:v>
                </c:pt>
                <c:pt idx="2">
                  <c:v>3.953180810147694</c:v>
                </c:pt>
                <c:pt idx="3">
                  <c:v>5.5924725554747932</c:v>
                </c:pt>
                <c:pt idx="4">
                  <c:v>4.2889414853088059</c:v>
                </c:pt>
                <c:pt idx="5">
                  <c:v>4.7691662391964211</c:v>
                </c:pt>
                <c:pt idx="6">
                  <c:v>3.8218531539964107</c:v>
                </c:pt>
                <c:pt idx="7">
                  <c:v>2.6580761858798083</c:v>
                </c:pt>
                <c:pt idx="8">
                  <c:v>2.2782576566906454</c:v>
                </c:pt>
                <c:pt idx="9">
                  <c:v>0.93030517305009097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06-431E-8289-2B6EDD4C9F8B}"/>
            </c:ext>
          </c:extLst>
        </c:ser>
        <c:ser>
          <c:idx val="3"/>
          <c:order val="3"/>
          <c:tx>
            <c:strRef>
              <c:f>'5 -õigused 18'!$E$5</c:f>
              <c:strCache>
                <c:ptCount val="1"/>
                <c:pt idx="0">
                  <c:v>Definitely not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'5 -õigused 18'!$A$6:$A$15</c:f>
              <c:strCache>
                <c:ptCount val="10"/>
                <c:pt idx="0">
                  <c:v>Right to be treated fairly even when you do something wrong</c:v>
                </c:pt>
                <c:pt idx="1">
                  <c:v>Right to get help from a specialist in case of a concern</c:v>
                </c:pt>
                <c:pt idx="2">
                  <c:v>Right to make age-appropriate decisions and put them to work</c:v>
                </c:pt>
                <c:pt idx="3">
                  <c:v>Right to have a say in decisions affecting your life</c:v>
                </c:pt>
                <c:pt idx="4">
                  <c:v>Right to do age-appropriate work</c:v>
                </c:pt>
                <c:pt idx="5">
                  <c:v>Right to be by yourself when necessary</c:v>
                </c:pt>
                <c:pt idx="6">
                  <c:v>Right to protection form dangerous persons and situations</c:v>
                </c:pt>
                <c:pt idx="7">
                  <c:v>Right to spend time with friends of your own choice</c:v>
                </c:pt>
                <c:pt idx="8">
                  <c:v>Right to develop your talents and abilities</c:v>
                </c:pt>
                <c:pt idx="9">
                  <c:v>Right to live with caring and loving parents</c:v>
                </c:pt>
              </c:strCache>
            </c:strRef>
          </c:cat>
          <c:val>
            <c:numRef>
              <c:f>'5 -õigused 18'!$E$6:$E$15</c:f>
              <c:numCache>
                <c:formatCode>###0</c:formatCode>
                <c:ptCount val="10"/>
                <c:pt idx="0">
                  <c:v>1.5881530437812925</c:v>
                </c:pt>
                <c:pt idx="1">
                  <c:v>2.7538071725268423</c:v>
                </c:pt>
                <c:pt idx="2">
                  <c:v>1.5281695913257394</c:v>
                </c:pt>
                <c:pt idx="3">
                  <c:v>2.2632669164797639</c:v>
                </c:pt>
                <c:pt idx="4">
                  <c:v>2.5975424420101767</c:v>
                </c:pt>
                <c:pt idx="5">
                  <c:v>2.2599690345923023</c:v>
                </c:pt>
                <c:pt idx="6">
                  <c:v>1.5361404674825263</c:v>
                </c:pt>
                <c:pt idx="7">
                  <c:v>1.8131947922168441</c:v>
                </c:pt>
                <c:pt idx="8">
                  <c:v>1.1216588607795659</c:v>
                </c:pt>
                <c:pt idx="9">
                  <c:v>1.0413551979123297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06-431E-8289-2B6EDD4C9F8B}"/>
            </c:ext>
          </c:extLst>
        </c:ser>
        <c:ser>
          <c:idx val="4"/>
          <c:order val="4"/>
          <c:tx>
            <c:strRef>
              <c:f>'5 -õigused 18'!$F$5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'5 -õigused 18'!$A$6:$A$15</c:f>
              <c:strCache>
                <c:ptCount val="10"/>
                <c:pt idx="0">
                  <c:v>Right to be treated fairly even when you do something wrong</c:v>
                </c:pt>
                <c:pt idx="1">
                  <c:v>Right to get help from a specialist in case of a concern</c:v>
                </c:pt>
                <c:pt idx="2">
                  <c:v>Right to make age-appropriate decisions and put them to work</c:v>
                </c:pt>
                <c:pt idx="3">
                  <c:v>Right to have a say in decisions affecting your life</c:v>
                </c:pt>
                <c:pt idx="4">
                  <c:v>Right to do age-appropriate work</c:v>
                </c:pt>
                <c:pt idx="5">
                  <c:v>Right to be by yourself when necessary</c:v>
                </c:pt>
                <c:pt idx="6">
                  <c:v>Right to protection form dangerous persons and situations</c:v>
                </c:pt>
                <c:pt idx="7">
                  <c:v>Right to spend time with friends of your own choice</c:v>
                </c:pt>
                <c:pt idx="8">
                  <c:v>Right to develop your talents and abilities</c:v>
                </c:pt>
                <c:pt idx="9">
                  <c:v>Right to live with caring and loving parents</c:v>
                </c:pt>
              </c:strCache>
            </c:strRef>
          </c:cat>
          <c:val>
            <c:numRef>
              <c:f>'5 -õigused 18'!$F$6:$F$15</c:f>
              <c:numCache>
                <c:formatCode>###0</c:formatCode>
                <c:ptCount val="10"/>
                <c:pt idx="0">
                  <c:v>5.5354397010965499</c:v>
                </c:pt>
                <c:pt idx="1">
                  <c:v>9.6149204553518643</c:v>
                </c:pt>
                <c:pt idx="2">
                  <c:v>6.5129047851814894</c:v>
                </c:pt>
                <c:pt idx="3">
                  <c:v>3.645023196991847</c:v>
                </c:pt>
                <c:pt idx="4">
                  <c:v>8.9402335359771037</c:v>
                </c:pt>
                <c:pt idx="5">
                  <c:v>2.3861278171245237</c:v>
                </c:pt>
                <c:pt idx="6">
                  <c:v>6.9484100339726487</c:v>
                </c:pt>
                <c:pt idx="7">
                  <c:v>2.2700800076712389</c:v>
                </c:pt>
                <c:pt idx="8">
                  <c:v>2.1212118606902259</c:v>
                </c:pt>
                <c:pt idx="9">
                  <c:v>0.85943404410184987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06-431E-8289-2B6EDD4C9F8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2097152"/>
        <c:axId val="152098688"/>
      </c:barChart>
      <c:catAx>
        <c:axId val="15209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098688"/>
        <c:crosses val="autoZero"/>
        <c:auto val="1"/>
        <c:lblAlgn val="ctr"/>
        <c:lblOffset val="100"/>
        <c:noMultiLvlLbl val="0"/>
      </c:catAx>
      <c:valAx>
        <c:axId val="152098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0971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579801717813033E-2"/>
          <c:y val="6.8493150684931503E-2"/>
          <c:w val="0.92474901257097541"/>
          <c:h val="0.66953059883703825"/>
        </c:manualLayout>
      </c:layout>
      <c:lineChart>
        <c:grouping val="standard"/>
        <c:varyColors val="0"/>
        <c:ser>
          <c:idx val="0"/>
          <c:order val="0"/>
          <c:tx>
            <c:strRef>
              <c:f>'8- indeks'!$B$22</c:f>
              <c:strCache>
                <c:ptCount val="1"/>
                <c:pt idx="0">
                  <c:v>1997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8104153217129408E-2"/>
                  <c:y val="9.65596532687460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F0D-4A2F-8197-A1E9DC757ABD}"/>
                </c:ext>
              </c:extLst>
            </c:dLbl>
            <c:dLbl>
              <c:idx val="7"/>
              <c:layout>
                <c:manualLayout>
                  <c:x val="-2.8104153217129332E-2"/>
                  <c:y val="4.674645277061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F0D-4A2F-8197-A1E9DC757ABD}"/>
                </c:ext>
              </c:extLst>
            </c:dLbl>
            <c:dLbl>
              <c:idx val="9"/>
              <c:layout>
                <c:manualLayout>
                  <c:x val="-2.8104153217129332E-2"/>
                  <c:y val="9.0333003206479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F0D-4A2F-8197-A1E9DC757ABD}"/>
                </c:ext>
              </c:extLst>
            </c:dLbl>
            <c:dLbl>
              <c:idx val="10"/>
              <c:layout>
                <c:manualLayout>
                  <c:x val="-3.025607919087599E-2"/>
                  <c:y val="0.1214662535178121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F0D-4A2F-8197-A1E9DC757A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'8- indeks'!$A$23:$A$33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'8- indeks'!$B$23:$B$33</c:f>
              <c:numCache>
                <c:formatCode>###0</c:formatCode>
                <c:ptCount val="11"/>
                <c:pt idx="0">
                  <c:v>2.9742233972240584</c:v>
                </c:pt>
                <c:pt idx="1">
                  <c:v>3.8995373430270988</c:v>
                </c:pt>
                <c:pt idx="2">
                  <c:v>4.2961004626569732</c:v>
                </c:pt>
                <c:pt idx="3">
                  <c:v>5.8162590879048253</c:v>
                </c:pt>
                <c:pt idx="4">
                  <c:v>8.4600132187706532</c:v>
                </c:pt>
                <c:pt idx="5">
                  <c:v>9.8479841374752137</c:v>
                </c:pt>
                <c:pt idx="6">
                  <c:v>11.500330469266357</c:v>
                </c:pt>
                <c:pt idx="7">
                  <c:v>11.76470588235294</c:v>
                </c:pt>
                <c:pt idx="8">
                  <c:v>13.020489094514209</c:v>
                </c:pt>
                <c:pt idx="9">
                  <c:v>13.681427627230667</c:v>
                </c:pt>
                <c:pt idx="10">
                  <c:v>14.738929279576999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0D-4A2F-8197-A1E9DC757ABD}"/>
            </c:ext>
          </c:extLst>
        </c:ser>
        <c:ser>
          <c:idx val="1"/>
          <c:order val="1"/>
          <c:tx>
            <c:strRef>
              <c:f>'8- indeks'!$C$22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197761996987313E-2"/>
                  <c:y val="7.1653053019680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F0D-4A2F-8197-A1E9DC757ABD}"/>
                </c:ext>
              </c:extLst>
            </c:dLbl>
            <c:dLbl>
              <c:idx val="1"/>
              <c:layout>
                <c:manualLayout>
                  <c:x val="-2.3197761996987303E-2"/>
                  <c:y val="5.9199752895147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F0D-4A2F-8197-A1E9DC757ABD}"/>
                </c:ext>
              </c:extLst>
            </c:dLbl>
            <c:dLbl>
              <c:idx val="2"/>
              <c:layout>
                <c:manualLayout>
                  <c:x val="-2.3197761996987303E-2"/>
                  <c:y val="7.1653053019680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F0D-4A2F-8197-A1E9DC757ABD}"/>
                </c:ext>
              </c:extLst>
            </c:dLbl>
            <c:dLbl>
              <c:idx val="3"/>
              <c:layout>
                <c:manualLayout>
                  <c:x val="-2.3197761996987344E-2"/>
                  <c:y val="4.67464527706140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F0D-4A2F-8197-A1E9DC757ABD}"/>
                </c:ext>
              </c:extLst>
            </c:dLbl>
            <c:dLbl>
              <c:idx val="4"/>
              <c:layout>
                <c:manualLayout>
                  <c:x val="-2.5349687970733805E-2"/>
                  <c:y val="7.7879703081946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F0D-4A2F-8197-A1E9DC757ABD}"/>
                </c:ext>
              </c:extLst>
            </c:dLbl>
            <c:dLbl>
              <c:idx val="5"/>
              <c:layout>
                <c:manualLayout>
                  <c:x val="-1.8893910049494377E-2"/>
                  <c:y val="7.7879703081946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F0D-4A2F-8197-A1E9DC757ABD}"/>
                </c:ext>
              </c:extLst>
            </c:dLbl>
            <c:dLbl>
              <c:idx val="6"/>
              <c:layout>
                <c:manualLayout>
                  <c:x val="-2.8104153217129408E-2"/>
                  <c:y val="-0.115146448848314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F0D-4A2F-8197-A1E9DC757ABD}"/>
                </c:ext>
              </c:extLst>
            </c:dLbl>
            <c:dLbl>
              <c:idx val="7"/>
              <c:layout>
                <c:manualLayout>
                  <c:x val="-2.8104153217129332E-2"/>
                  <c:y val="-0.102693148723781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F0D-4A2F-8197-A1E9DC757ABD}"/>
                </c:ext>
              </c:extLst>
            </c:dLbl>
            <c:dLbl>
              <c:idx val="8"/>
              <c:layout>
                <c:manualLayout>
                  <c:x val="-2.8104153217129332E-2"/>
                  <c:y val="8.41063531442131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F0D-4A2F-8197-A1E9DC757A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'8- indeks'!$A$23:$A$33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'8- indeks'!$C$23:$C$33</c:f>
              <c:numCache>
                <c:formatCode>###0</c:formatCode>
                <c:ptCount val="11"/>
                <c:pt idx="0">
                  <c:v>3.425089650394459</c:v>
                </c:pt>
                <c:pt idx="1">
                  <c:v>3.5989018952534932</c:v>
                </c:pt>
                <c:pt idx="2">
                  <c:v>4.3951592437122331</c:v>
                </c:pt>
                <c:pt idx="3">
                  <c:v>5.2059994241916385</c:v>
                </c:pt>
                <c:pt idx="4">
                  <c:v>6.8052301821306589</c:v>
                </c:pt>
                <c:pt idx="5">
                  <c:v>7.1567352254508654</c:v>
                </c:pt>
                <c:pt idx="6">
                  <c:v>10.805975399181527</c:v>
                </c:pt>
                <c:pt idx="7">
                  <c:v>12.290060757811556</c:v>
                </c:pt>
                <c:pt idx="8">
                  <c:v>11.38777173701355</c:v>
                </c:pt>
                <c:pt idx="9">
                  <c:v>13.90333992647396</c:v>
                </c:pt>
                <c:pt idx="10">
                  <c:v>21.025736558386061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F0D-4A2F-8197-A1E9DC757AB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3704448"/>
        <c:axId val="103705984"/>
      </c:lineChart>
      <c:catAx>
        <c:axId val="10370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3705984"/>
        <c:crosses val="autoZero"/>
        <c:auto val="1"/>
        <c:lblAlgn val="ctr"/>
        <c:lblOffset val="100"/>
        <c:noMultiLvlLbl val="0"/>
      </c:catAx>
      <c:valAx>
        <c:axId val="103705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0370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092310846554124"/>
          <c:y val="0.8700179445190771"/>
          <c:w val="0.2181536136259275"/>
          <c:h val="0.105075455231856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t-E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sz="1800" dirty="0" err="1"/>
              <a:t>Indicators</a:t>
            </a:r>
            <a:r>
              <a:rPr lang="et-EE" sz="1800" dirty="0"/>
              <a:t> of </a:t>
            </a:r>
            <a:r>
              <a:rPr lang="et-EE" sz="1800" dirty="0" err="1"/>
              <a:t>participation</a:t>
            </a:r>
            <a:r>
              <a:rPr lang="et-EE" sz="1800" dirty="0"/>
              <a:t>, 12 </a:t>
            </a:r>
            <a:r>
              <a:rPr lang="et-EE" sz="1800" dirty="0" err="1"/>
              <a:t>yrs</a:t>
            </a:r>
            <a:r>
              <a:rPr lang="et-EE" sz="1800" dirty="0"/>
              <a:t> </a:t>
            </a:r>
            <a:r>
              <a:rPr lang="et-EE" sz="1800" dirty="0" err="1"/>
              <a:t>old</a:t>
            </a:r>
            <a:r>
              <a:rPr lang="et-EE" sz="1800" dirty="0"/>
              <a:t>, %</a:t>
            </a:r>
          </a:p>
          <a:p>
            <a:pPr>
              <a:defRPr/>
            </a:pPr>
            <a:r>
              <a:rPr lang="et-EE" sz="1800" dirty="0" err="1"/>
              <a:t>ISCWeB</a:t>
            </a:r>
            <a:r>
              <a:rPr lang="et-EE" sz="1800" dirty="0"/>
              <a:t> 2018, EE</a:t>
            </a:r>
          </a:p>
        </c:rich>
      </c:tx>
      <c:layout>
        <c:manualLayout>
          <c:xMode val="edge"/>
          <c:yMode val="edge"/>
          <c:x val="0.20332816447699972"/>
          <c:y val="1.6427720938294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'7 - heaolunäitajad'!$B$20</c:f>
              <c:strCache>
                <c:ptCount val="1"/>
                <c:pt idx="0">
                  <c:v>I totally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'7 - heaolunäitajad'!$A$21:$A$25</c:f>
              <c:strCache>
                <c:ptCount val="5"/>
                <c:pt idx="1">
                  <c:v>My parents listen to me and take what I say into account</c:v>
                </c:pt>
                <c:pt idx="2">
                  <c:v>My parents and I make decisions about my life together</c:v>
                </c:pt>
                <c:pt idx="3">
                  <c:v>At school I have opportunities to make decisions about things that are important to me</c:v>
                </c:pt>
                <c:pt idx="4">
                  <c:v>My teachers listen to me and take what I say into account</c:v>
                </c:pt>
              </c:strCache>
            </c:strRef>
          </c:cat>
          <c:val>
            <c:numRef>
              <c:f>'7 - heaolunäitajad'!$B$21:$B$25</c:f>
              <c:numCache>
                <c:formatCode>###0</c:formatCode>
                <c:ptCount val="5"/>
                <c:pt idx="1">
                  <c:v>52.50640276586055</c:v>
                </c:pt>
                <c:pt idx="2">
                  <c:v>52.275715464080854</c:v>
                </c:pt>
                <c:pt idx="3">
                  <c:v>30.043680333734979</c:v>
                </c:pt>
                <c:pt idx="4">
                  <c:v>26.819703082527468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47-4332-85EE-4321EC860FB0}"/>
            </c:ext>
          </c:extLst>
        </c:ser>
        <c:ser>
          <c:idx val="1"/>
          <c:order val="1"/>
          <c:tx>
            <c:strRef>
              <c:f>'7 - heaolunäitajad'!$C$20</c:f>
              <c:strCache>
                <c:ptCount val="1"/>
                <c:pt idx="0">
                  <c:v>I do not agree or partly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'7 - heaolunäitajad'!$A$21:$A$25</c:f>
              <c:strCache>
                <c:ptCount val="5"/>
                <c:pt idx="1">
                  <c:v>My parents listen to me and take what I say into account</c:v>
                </c:pt>
                <c:pt idx="2">
                  <c:v>My parents and I make decisions about my life together</c:v>
                </c:pt>
                <c:pt idx="3">
                  <c:v>At school I have opportunities to make decisions about things that are important to me</c:v>
                </c:pt>
                <c:pt idx="4">
                  <c:v>My teachers listen to me and take what I say into account</c:v>
                </c:pt>
              </c:strCache>
            </c:strRef>
          </c:cat>
          <c:val>
            <c:numRef>
              <c:f>'7 - heaolunäitajad'!$C$21:$C$25</c:f>
              <c:numCache>
                <c:formatCode>###0</c:formatCode>
                <c:ptCount val="5"/>
                <c:pt idx="1">
                  <c:v>47.49359723413987</c:v>
                </c:pt>
                <c:pt idx="2">
                  <c:v>47.724284535920077</c:v>
                </c:pt>
                <c:pt idx="3">
                  <c:v>69.956319666265415</c:v>
                </c:pt>
                <c:pt idx="4">
                  <c:v>73.180296917472759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47-4332-85EE-4321EC860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204032"/>
        <c:axId val="152205568"/>
      </c:barChart>
      <c:catAx>
        <c:axId val="152204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205568"/>
        <c:crosses val="autoZero"/>
        <c:auto val="1"/>
        <c:lblAlgn val="ctr"/>
        <c:lblOffset val="100"/>
        <c:noMultiLvlLbl val="0"/>
      </c:catAx>
      <c:valAx>
        <c:axId val="15220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5220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EF702-0714-4E08-A299-FB7CD6DD53DC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F021-7EF0-4BDC-ABAA-3F31888D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835DD-85A7-4A1D-B5D6-4471BFC8E4FB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45845-826A-4014-B98A-97266F30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6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45845-826A-4014-B98A-97266F3057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3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19BA0-A3F1-4AE0-A095-A691F325988D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0332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DF06-9503-4BFC-9BDB-01518A2C34BB}" type="datetime1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756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D803-E824-49BC-A33E-A6A786BEDB3D}" type="datetime1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356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3032-ACFF-440E-8C29-E047F0CC3352}" type="datetime1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51548" y="969336"/>
            <a:ext cx="487375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051548" y="328278"/>
            <a:ext cx="4873752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908975" y="969336"/>
            <a:ext cx="487375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975" y="328278"/>
            <a:ext cx="4873752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1234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200" userDrawn="1">
          <p15:clr>
            <a:srgbClr val="FBAE40"/>
          </p15:clr>
        </p15:guide>
        <p15:guide id="3" pos="75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4E8E-6132-4C3E-8FAF-08614718A4E8}" type="datetime1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539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1BA8-14CB-402F-AB5D-65EFB4CEE9BA}" type="datetime1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9644" y="2600325"/>
            <a:ext cx="10382612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9812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C792A-0B0D-4D75-99F7-2870465BBD14}" type="datetime1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162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1200" userDrawn="1">
          <p15:clr>
            <a:srgbClr val="FBAE40"/>
          </p15:clr>
        </p15:guide>
        <p15:guide id="3" pos="7512" userDrawn="1">
          <p15:clr>
            <a:srgbClr val="FBAE40"/>
          </p15:clr>
        </p15:guide>
        <p15:guide id="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14D2-C15B-4C78-A526-4D8666FA99F8}" type="datetime1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51548" y="969336"/>
            <a:ext cx="487375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051548" y="328278"/>
            <a:ext cx="4873752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908975" y="969336"/>
            <a:ext cx="4873752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975" y="328278"/>
            <a:ext cx="4873752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0490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1200" userDrawn="1">
          <p15:clr>
            <a:srgbClr val="FBAE40"/>
          </p15:clr>
        </p15:guide>
        <p15:guide id="2" pos="751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1A27-4218-4094-BEAE-9A3589DB2B89}" type="datetime1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508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3632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2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9AB3-3BFC-4457-B471-ADCDC73FC5EE}" type="datetime1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9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05000" y="2133601"/>
            <a:ext cx="95758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0674-BE8F-4CEA-9736-5FEE3AB227F1}" type="datetime1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905000" y="1406964"/>
            <a:ext cx="5516078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16778"/>
            <a:ext cx="5516078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1983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120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0" y="-3632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2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53A3-A3BE-4323-8A5F-3F3FB07EB2DE}" type="datetime1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076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3063ED-E45C-4ACA-BFCF-74D8FA5A001B}" type="datetime1">
              <a:rPr lang="en-US" smtClean="0"/>
              <a:t>6/25/2019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2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-3632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50000">
                <a:schemeClr val="bg2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3023" y="-5589"/>
            <a:ext cx="1482350" cy="6868109"/>
            <a:chOff x="-13023" y="-5589"/>
            <a:chExt cx="1482350" cy="6868109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20147" y="-5589"/>
              <a:ext cx="1397008" cy="6858000"/>
              <a:chOff x="1097" y="-4624"/>
              <a:chExt cx="1397008" cy="6857406"/>
            </a:xfrm>
          </p:grpSpPr>
          <p:sp>
            <p:nvSpPr>
              <p:cNvPr id="18" name="Freeform 4"/>
              <p:cNvSpPr>
                <a:spLocks/>
              </p:cNvSpPr>
              <p:nvPr/>
            </p:nvSpPr>
            <p:spPr bwMode="ltGray">
              <a:xfrm flipH="1">
                <a:off x="13149" y="-4624"/>
                <a:ext cx="1367425" cy="6837767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5"/>
              <p:cNvSpPr>
                <a:spLocks/>
              </p:cNvSpPr>
              <p:nvPr/>
            </p:nvSpPr>
            <p:spPr bwMode="ltGray">
              <a:xfrm flipH="1">
                <a:off x="13149" y="1692618"/>
                <a:ext cx="1367425" cy="50107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6"/>
              <p:cNvSpPr>
                <a:spLocks/>
              </p:cNvSpPr>
              <p:nvPr/>
            </p:nvSpPr>
            <p:spPr bwMode="ltGray">
              <a:xfrm flipH="1">
                <a:off x="14245" y="1286160"/>
                <a:ext cx="1367425" cy="50226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ltGray">
              <a:xfrm flipH="1">
                <a:off x="13149" y="148913"/>
                <a:ext cx="1367425" cy="303504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8"/>
              <p:cNvSpPr>
                <a:spLocks/>
              </p:cNvSpPr>
              <p:nvPr/>
            </p:nvSpPr>
            <p:spPr bwMode="ltGray">
              <a:xfrm flipH="1">
                <a:off x="14245" y="983847"/>
                <a:ext cx="1367425" cy="3499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Freeform 9"/>
              <p:cNvSpPr>
                <a:spLocks/>
              </p:cNvSpPr>
              <p:nvPr/>
            </p:nvSpPr>
            <p:spPr bwMode="ltGray">
              <a:xfrm flipH="1">
                <a:off x="14245" y="679152"/>
                <a:ext cx="1367425" cy="4308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ltGray">
              <a:xfrm flipH="1">
                <a:off x="13149" y="371483"/>
                <a:ext cx="1384956" cy="374917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11"/>
              <p:cNvSpPr>
                <a:spLocks/>
              </p:cNvSpPr>
              <p:nvPr/>
            </p:nvSpPr>
            <p:spPr bwMode="ltGray">
              <a:xfrm flipH="1">
                <a:off x="2192" y="3939738"/>
                <a:ext cx="1367425" cy="50107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12"/>
              <p:cNvSpPr>
                <a:spLocks/>
              </p:cNvSpPr>
              <p:nvPr/>
            </p:nvSpPr>
            <p:spPr bwMode="ltGray">
              <a:xfrm flipH="1">
                <a:off x="3288" y="3533280"/>
                <a:ext cx="1367425" cy="50226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13"/>
              <p:cNvSpPr>
                <a:spLocks/>
              </p:cNvSpPr>
              <p:nvPr/>
            </p:nvSpPr>
            <p:spPr bwMode="ltGray">
              <a:xfrm flipH="1">
                <a:off x="2192" y="2394843"/>
                <a:ext cx="1367425" cy="303504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14"/>
              <p:cNvSpPr>
                <a:spLocks/>
              </p:cNvSpPr>
              <p:nvPr/>
            </p:nvSpPr>
            <p:spPr bwMode="ltGray">
              <a:xfrm flipH="1">
                <a:off x="3288" y="3229776"/>
                <a:ext cx="1367425" cy="3499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15"/>
              <p:cNvSpPr>
                <a:spLocks/>
              </p:cNvSpPr>
              <p:nvPr/>
            </p:nvSpPr>
            <p:spPr bwMode="ltGray">
              <a:xfrm flipH="1">
                <a:off x="2192" y="2926868"/>
                <a:ext cx="1367425" cy="4296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Freeform 16"/>
              <p:cNvSpPr>
                <a:spLocks/>
              </p:cNvSpPr>
              <p:nvPr/>
            </p:nvSpPr>
            <p:spPr bwMode="ltGray">
              <a:xfrm flipH="1">
                <a:off x="3288" y="2616817"/>
                <a:ext cx="1384956" cy="376107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17"/>
              <p:cNvSpPr>
                <a:spLocks/>
              </p:cNvSpPr>
              <p:nvPr/>
            </p:nvSpPr>
            <p:spPr bwMode="ltGray">
              <a:xfrm flipH="1">
                <a:off x="13149" y="4970461"/>
                <a:ext cx="1367425" cy="50107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18"/>
              <p:cNvSpPr>
                <a:spLocks/>
              </p:cNvSpPr>
              <p:nvPr/>
            </p:nvSpPr>
            <p:spPr bwMode="ltGray">
              <a:xfrm flipH="1">
                <a:off x="14245" y="4564004"/>
                <a:ext cx="1367425" cy="502269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Freeform 19"/>
              <p:cNvSpPr>
                <a:spLocks/>
              </p:cNvSpPr>
              <p:nvPr/>
            </p:nvSpPr>
            <p:spPr bwMode="ltGray">
              <a:xfrm flipH="1">
                <a:off x="2192" y="5672686"/>
                <a:ext cx="1367425" cy="303504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20"/>
              <p:cNvSpPr>
                <a:spLocks/>
              </p:cNvSpPr>
              <p:nvPr/>
            </p:nvSpPr>
            <p:spPr bwMode="ltGray">
              <a:xfrm rot="16200000" flipH="1">
                <a:off x="512729" y="5994798"/>
                <a:ext cx="346352" cy="1369616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ltGray">
              <a:xfrm flipH="1">
                <a:off x="2192" y="6204711"/>
                <a:ext cx="1367425" cy="4296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ltGray">
              <a:xfrm flipH="1">
                <a:off x="3288" y="5894661"/>
                <a:ext cx="1384956" cy="376107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Freeform 23"/>
            <p:cNvSpPr>
              <a:spLocks/>
            </p:cNvSpPr>
            <p:nvPr/>
          </p:nvSpPr>
          <p:spPr bwMode="ltGray">
            <a:xfrm rot="16200000" flipH="1">
              <a:off x="-2995169" y="2977523"/>
              <a:ext cx="6867143" cy="902851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ltGray">
            <a:xfrm rot="16200000" flipH="1">
              <a:off x="-2170536" y="3221067"/>
              <a:ext cx="6865553" cy="414172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Placeholder 8"/>
          <p:cNvSpPr>
            <a:spLocks noGrp="1"/>
          </p:cNvSpPr>
          <p:nvPr userDrawn="1"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 userDrawn="1"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1484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8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033" y="3295910"/>
            <a:ext cx="987552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Dagmar Kutsar </a:t>
            </a:r>
            <a:r>
              <a:rPr lang="et-EE" dirty="0" smtClean="0"/>
              <a:t>and Kadri Soo</a:t>
            </a:r>
          </a:p>
          <a:p>
            <a:pPr algn="ctr"/>
            <a:r>
              <a:rPr lang="et-EE" dirty="0" err="1" smtClean="0"/>
              <a:t>University</a:t>
            </a:r>
            <a:r>
              <a:rPr lang="et-EE" dirty="0" smtClean="0"/>
              <a:t> of Tartu, Estonia</a:t>
            </a:r>
          </a:p>
          <a:p>
            <a:pPr algn="ctr"/>
            <a:endParaRPr lang="et-EE" dirty="0"/>
          </a:p>
          <a:p>
            <a:pPr algn="ctr"/>
            <a:endParaRPr lang="et-EE" dirty="0"/>
          </a:p>
          <a:p>
            <a:pPr algn="ctr"/>
            <a:r>
              <a:rPr lang="et-EE" dirty="0" err="1" smtClean="0"/>
              <a:t>ISCWeB</a:t>
            </a:r>
            <a:r>
              <a:rPr lang="et-EE" dirty="0" smtClean="0"/>
              <a:t> </a:t>
            </a:r>
            <a:r>
              <a:rPr lang="et-EE" dirty="0" err="1" smtClean="0"/>
              <a:t>conference</a:t>
            </a:r>
            <a:r>
              <a:rPr lang="et-EE" dirty="0" smtClean="0"/>
              <a:t> in Nantes, 19-20 </a:t>
            </a:r>
            <a:r>
              <a:rPr lang="et-EE" dirty="0" err="1" smtClean="0"/>
              <a:t>June</a:t>
            </a:r>
            <a:r>
              <a:rPr lang="et-EE" dirty="0" smtClean="0"/>
              <a:t> 2019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57" y="1102360"/>
            <a:ext cx="987552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t-EE" dirty="0" err="1" smtClean="0"/>
              <a:t>ISCWeB</a:t>
            </a:r>
            <a:r>
              <a:rPr lang="et-EE" dirty="0" smtClean="0"/>
              <a:t> </a:t>
            </a:r>
            <a:r>
              <a:rPr lang="et-EE" dirty="0" err="1" smtClean="0"/>
              <a:t>Wave</a:t>
            </a:r>
            <a:r>
              <a:rPr lang="et-EE" dirty="0" smtClean="0"/>
              <a:t> 3: </a:t>
            </a:r>
            <a:r>
              <a:rPr lang="et-EE" dirty="0" err="1" smtClean="0"/>
              <a:t>news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Estonia</a:t>
            </a:r>
            <a:br>
              <a:rPr lang="et-EE" dirty="0" smtClean="0"/>
            </a:br>
            <a:r>
              <a:rPr lang="et-EE" dirty="0" err="1" smtClean="0"/>
              <a:t>Participation</a:t>
            </a:r>
            <a:r>
              <a:rPr lang="et-EE" dirty="0" smtClean="0"/>
              <a:t> and </a:t>
            </a:r>
            <a:r>
              <a:rPr lang="et-EE" dirty="0" err="1" smtClean="0"/>
              <a:t>rights</a:t>
            </a:r>
            <a:r>
              <a:rPr lang="et-EE" dirty="0" smtClean="0"/>
              <a:t> in </a:t>
            </a:r>
            <a:r>
              <a:rPr lang="et-EE" dirty="0" err="1" smtClean="0"/>
              <a:t>children’s</a:t>
            </a:r>
            <a:r>
              <a:rPr lang="et-EE" dirty="0" smtClean="0"/>
              <a:t> </a:t>
            </a:r>
            <a:r>
              <a:rPr lang="et-EE" dirty="0" err="1" smtClean="0"/>
              <a:t>perspectives</a:t>
            </a:r>
            <a:r>
              <a:rPr lang="et-E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7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400" dirty="0" err="1" smtClean="0">
                <a:latin typeface="Calibri" panose="020F0502020204030204" pitchFamily="34" charset="0"/>
              </a:rPr>
              <a:t>Stratified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sampling</a:t>
            </a:r>
            <a:endParaRPr lang="et-EE" sz="2400" dirty="0" smtClean="0">
              <a:latin typeface="Calibri" panose="020F0502020204030204" pitchFamily="34" charset="0"/>
            </a:endParaRPr>
          </a:p>
          <a:p>
            <a:r>
              <a:rPr lang="et-EE" sz="2400" dirty="0" smtClean="0">
                <a:latin typeface="Calibri" panose="020F0502020204030204" pitchFamily="34" charset="0"/>
              </a:rPr>
              <a:t>50 </a:t>
            </a:r>
            <a:r>
              <a:rPr lang="et-EE" sz="2400" dirty="0" err="1" smtClean="0">
                <a:latin typeface="Calibri" panose="020F0502020204030204" pitchFamily="34" charset="0"/>
              </a:rPr>
              <a:t>schools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were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accessed</a:t>
            </a:r>
            <a:r>
              <a:rPr lang="et-EE" sz="2400" dirty="0" smtClean="0">
                <a:latin typeface="Calibri" panose="020F0502020204030204" pitchFamily="34" charset="0"/>
              </a:rPr>
              <a:t>, 14 </a:t>
            </a:r>
            <a:r>
              <a:rPr lang="et-EE" sz="2400" dirty="0" err="1" smtClean="0">
                <a:latin typeface="Calibri" panose="020F0502020204030204" pitchFamily="34" charset="0"/>
              </a:rPr>
              <a:t>refused</a:t>
            </a:r>
            <a:r>
              <a:rPr lang="et-EE" sz="2400" dirty="0" smtClean="0">
                <a:latin typeface="Calibri" panose="020F0502020204030204" pitchFamily="34" charset="0"/>
              </a:rPr>
              <a:t>, 6 </a:t>
            </a:r>
            <a:r>
              <a:rPr lang="et-EE" sz="2400" dirty="0" err="1" smtClean="0">
                <a:latin typeface="Calibri" panose="020F0502020204030204" pitchFamily="34" charset="0"/>
              </a:rPr>
              <a:t>randomly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selected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schools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were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invited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from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the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additional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sample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t-EE" sz="2400" dirty="0" err="1" smtClean="0">
                <a:latin typeface="Calibri" panose="020F0502020204030204" pitchFamily="34" charset="0"/>
              </a:rPr>
              <a:t>Data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from</a:t>
            </a:r>
            <a:r>
              <a:rPr lang="et-EE" sz="2400" dirty="0" smtClean="0">
                <a:latin typeface="Calibri" panose="020F0502020204030204" pitchFamily="34" charset="0"/>
              </a:rPr>
              <a:t> 40 </a:t>
            </a:r>
            <a:r>
              <a:rPr lang="et-EE" sz="2400" dirty="0" err="1" smtClean="0">
                <a:latin typeface="Calibri" panose="020F0502020204030204" pitchFamily="34" charset="0"/>
              </a:rPr>
              <a:t>schools</a:t>
            </a:r>
            <a:endParaRPr lang="et-EE" sz="2400" dirty="0" smtClean="0">
              <a:latin typeface="Calibri" panose="020F0502020204030204" pitchFamily="34" charset="0"/>
            </a:endParaRPr>
          </a:p>
          <a:p>
            <a:r>
              <a:rPr lang="et-EE" sz="2400" dirty="0" smtClean="0">
                <a:latin typeface="Calibri" panose="020F0502020204030204" pitchFamily="34" charset="0"/>
              </a:rPr>
              <a:t>T</a:t>
            </a:r>
            <a:r>
              <a:rPr lang="en-GB" sz="2400" dirty="0" err="1" smtClean="0">
                <a:latin typeface="Calibri" panose="020F0502020204030204" pitchFamily="34" charset="0"/>
              </a:rPr>
              <a:t>otal</a:t>
            </a:r>
            <a:r>
              <a:rPr lang="en-GB" sz="2400" dirty="0" smtClean="0">
                <a:latin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</a:rPr>
              <a:t>number of students </a:t>
            </a:r>
            <a:r>
              <a:rPr lang="en-GB" sz="2400" dirty="0" smtClean="0">
                <a:latin typeface="Calibri" panose="020F0502020204030204" pitchFamily="34" charset="0"/>
              </a:rPr>
              <a:t>3670</a:t>
            </a:r>
            <a:r>
              <a:rPr lang="et-EE" sz="2400" dirty="0" smtClean="0">
                <a:latin typeface="Calibri" panose="020F0502020204030204" pitchFamily="34" charset="0"/>
              </a:rPr>
              <a:t>, on </a:t>
            </a:r>
            <a:r>
              <a:rPr lang="et-EE" sz="2400" dirty="0" err="1" smtClean="0">
                <a:latin typeface="Calibri" panose="020F0502020204030204" pitchFamily="34" charset="0"/>
              </a:rPr>
              <a:t>the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day</a:t>
            </a:r>
            <a:r>
              <a:rPr lang="et-EE" sz="2400" dirty="0" smtClean="0">
                <a:latin typeface="Calibri" panose="020F0502020204030204" pitchFamily="34" charset="0"/>
              </a:rPr>
              <a:t> of </a:t>
            </a:r>
            <a:r>
              <a:rPr lang="et-EE" sz="2400" dirty="0" err="1" smtClean="0">
                <a:latin typeface="Calibri" panose="020F0502020204030204" pitchFamily="34" charset="0"/>
              </a:rPr>
              <a:t>the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survey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latin typeface="Calibri" panose="020F0502020204030204" pitchFamily="34" charset="0"/>
              </a:rPr>
              <a:t>308 </a:t>
            </a:r>
            <a:r>
              <a:rPr lang="et-EE" sz="2400" dirty="0" err="1" smtClean="0">
                <a:latin typeface="Calibri" panose="020F0502020204030204" pitchFamily="34" charset="0"/>
              </a:rPr>
              <a:t>were</a:t>
            </a:r>
            <a:r>
              <a:rPr lang="et-EE" sz="2400" dirty="0" smtClean="0">
                <a:latin typeface="Calibri" panose="020F0502020204030204" pitchFamily="34" charset="0"/>
              </a:rPr>
              <a:t> absent</a:t>
            </a:r>
            <a:r>
              <a:rPr lang="en-GB" sz="2400" dirty="0" smtClean="0">
                <a:latin typeface="Calibri" panose="020F0502020204030204" pitchFamily="34" charset="0"/>
              </a:rPr>
              <a:t> </a:t>
            </a:r>
            <a:endParaRPr lang="et-EE" sz="2400" dirty="0" smtClean="0">
              <a:latin typeface="Calibri" panose="020F0502020204030204" pitchFamily="34" charset="0"/>
            </a:endParaRPr>
          </a:p>
          <a:p>
            <a:r>
              <a:rPr lang="et-EE" sz="2400" dirty="0" smtClean="0">
                <a:latin typeface="Calibri" panose="020F0502020204030204" pitchFamily="34" charset="0"/>
              </a:rPr>
              <a:t>D</a:t>
            </a:r>
            <a:r>
              <a:rPr lang="en-GB" sz="2400" dirty="0" err="1" smtClean="0">
                <a:latin typeface="Calibri" panose="020F0502020204030204" pitchFamily="34" charset="0"/>
              </a:rPr>
              <a:t>ue</a:t>
            </a:r>
            <a:r>
              <a:rPr lang="en-GB" sz="2400" dirty="0" smtClean="0">
                <a:latin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</a:rPr>
              <a:t>to parent’s </a:t>
            </a:r>
            <a:r>
              <a:rPr lang="en-GB" sz="2400" dirty="0" smtClean="0">
                <a:latin typeface="Calibri" panose="020F0502020204030204" pitchFamily="34" charset="0"/>
              </a:rPr>
              <a:t>refusal </a:t>
            </a:r>
            <a:r>
              <a:rPr lang="en-GB" sz="2400" dirty="0">
                <a:latin typeface="Calibri" panose="020F0502020204030204" pitchFamily="34" charset="0"/>
              </a:rPr>
              <a:t>94 </a:t>
            </a:r>
            <a:r>
              <a:rPr lang="et-EE" sz="2400" dirty="0" err="1" smtClean="0">
                <a:latin typeface="Calibri" panose="020F0502020204030204" pitchFamily="34" charset="0"/>
              </a:rPr>
              <a:t>did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not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participate</a:t>
            </a:r>
            <a:r>
              <a:rPr lang="et-EE" sz="2400" dirty="0" smtClean="0">
                <a:latin typeface="Calibri" panose="020F0502020204030204" pitchFamily="34" charset="0"/>
              </a:rPr>
              <a:t> (</a:t>
            </a:r>
            <a:r>
              <a:rPr lang="et-EE" sz="2400" dirty="0" err="1" smtClean="0">
                <a:latin typeface="Calibri" panose="020F0502020204030204" pitchFamily="34" charset="0"/>
              </a:rPr>
              <a:t>parents</a:t>
            </a:r>
            <a:r>
              <a:rPr lang="et-EE" sz="2400" dirty="0" smtClean="0">
                <a:latin typeface="Calibri" panose="020F0502020204030204" pitchFamily="34" charset="0"/>
              </a:rPr>
              <a:t>’ </a:t>
            </a:r>
            <a:r>
              <a:rPr lang="et-EE" sz="2400" dirty="0" err="1" smtClean="0">
                <a:latin typeface="Calibri" panose="020F0502020204030204" pitchFamily="34" charset="0"/>
              </a:rPr>
              <a:t>informed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passive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consent</a:t>
            </a:r>
            <a:r>
              <a:rPr lang="et-EE" sz="24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19 </a:t>
            </a:r>
            <a:r>
              <a:rPr lang="et-EE" sz="2400" dirty="0" err="1" smtClean="0">
                <a:latin typeface="Calibri" panose="020F0502020204030204" pitchFamily="34" charset="0"/>
              </a:rPr>
              <a:t>children</a:t>
            </a:r>
            <a:r>
              <a:rPr lang="en-GB" sz="2400" dirty="0" smtClean="0">
                <a:latin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</a:rPr>
              <a:t>refused to participate </a:t>
            </a:r>
            <a:r>
              <a:rPr lang="en-GB" sz="2400" dirty="0" smtClean="0">
                <a:latin typeface="Calibri" panose="020F0502020204030204" pitchFamily="34" charset="0"/>
              </a:rPr>
              <a:t>themselves </a:t>
            </a:r>
            <a:endParaRPr lang="et-EE" sz="2400" dirty="0" smtClean="0">
              <a:latin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</a:rPr>
              <a:t>Totally </a:t>
            </a:r>
            <a:r>
              <a:rPr lang="en-GB" sz="2400" dirty="0">
                <a:latin typeface="Calibri" panose="020F0502020204030204" pitchFamily="34" charset="0"/>
              </a:rPr>
              <a:t>3249 schoolchildren (89%) from 3670 were </a:t>
            </a:r>
            <a:r>
              <a:rPr lang="en-GB" sz="2400" dirty="0" smtClean="0">
                <a:latin typeface="Calibri" panose="020F0502020204030204" pitchFamily="34" charset="0"/>
              </a:rPr>
              <a:t>surveyed</a:t>
            </a:r>
            <a:endParaRPr lang="et-EE" sz="2400" dirty="0" smtClean="0">
              <a:latin typeface="Calibri" panose="020F0502020204030204" pitchFamily="34" charset="0"/>
            </a:endParaRPr>
          </a:p>
          <a:p>
            <a:r>
              <a:rPr lang="et-EE" sz="2400" dirty="0" err="1" smtClean="0">
                <a:latin typeface="Calibri" panose="020F0502020204030204" pitchFamily="34" charset="0"/>
              </a:rPr>
              <a:t>Final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sample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after</a:t>
            </a:r>
            <a:r>
              <a:rPr lang="et-EE" sz="2400" dirty="0" smtClean="0">
                <a:latin typeface="Calibri" panose="020F0502020204030204" pitchFamily="34" charset="0"/>
              </a:rPr>
              <a:t> </a:t>
            </a:r>
            <a:r>
              <a:rPr lang="et-EE" sz="2400" dirty="0" err="1" smtClean="0">
                <a:latin typeface="Calibri" panose="020F0502020204030204" pitchFamily="34" charset="0"/>
              </a:rPr>
              <a:t>corrections</a:t>
            </a:r>
            <a:r>
              <a:rPr lang="et-EE" sz="2400" dirty="0" smtClean="0">
                <a:latin typeface="Calibri" panose="020F0502020204030204" pitchFamily="34" charset="0"/>
              </a:rPr>
              <a:t>: 1058 (8 </a:t>
            </a:r>
            <a:r>
              <a:rPr lang="et-EE" sz="2400" dirty="0" err="1" smtClean="0">
                <a:latin typeface="Calibri" panose="020F0502020204030204" pitchFamily="34" charset="0"/>
              </a:rPr>
              <a:t>yrs</a:t>
            </a:r>
            <a:r>
              <a:rPr lang="et-EE" sz="2400" dirty="0" smtClean="0">
                <a:latin typeface="Calibri" panose="020F0502020204030204" pitchFamily="34" charset="0"/>
              </a:rPr>
              <a:t>), 1013 (10 </a:t>
            </a:r>
            <a:r>
              <a:rPr lang="et-EE" sz="2400" dirty="0" err="1" smtClean="0">
                <a:latin typeface="Calibri" panose="020F0502020204030204" pitchFamily="34" charset="0"/>
              </a:rPr>
              <a:t>yrs</a:t>
            </a:r>
            <a:r>
              <a:rPr lang="et-EE" sz="2400" dirty="0" smtClean="0">
                <a:latin typeface="Calibri" panose="020F0502020204030204" pitchFamily="34" charset="0"/>
              </a:rPr>
              <a:t>) and 1079 (12 </a:t>
            </a:r>
            <a:r>
              <a:rPr lang="et-EE" sz="2400" dirty="0" err="1" smtClean="0">
                <a:latin typeface="Calibri" panose="020F0502020204030204" pitchFamily="34" charset="0"/>
              </a:rPr>
              <a:t>yrs</a:t>
            </a:r>
            <a:r>
              <a:rPr lang="et-EE" sz="2400" dirty="0" smtClean="0">
                <a:latin typeface="Calibri" panose="020F0502020204030204" pitchFamily="34" charset="0"/>
              </a:rPr>
              <a:t>) </a:t>
            </a:r>
            <a:endParaRPr lang="et-EE" sz="24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err="1"/>
              <a:t>S</a:t>
            </a:r>
            <a:r>
              <a:rPr lang="et-EE" dirty="0" err="1" smtClean="0"/>
              <a:t>ample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5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762743"/>
          </a:xfrm>
        </p:spPr>
        <p:txBody>
          <a:bodyPr/>
          <a:lstStyle/>
          <a:p>
            <a:r>
              <a:rPr lang="et-EE" dirty="0" err="1" smtClean="0"/>
              <a:t>Awareness</a:t>
            </a:r>
            <a:r>
              <a:rPr lang="et-EE" dirty="0" smtClean="0"/>
              <a:t> </a:t>
            </a:r>
            <a:r>
              <a:rPr lang="et-EE" dirty="0" err="1" smtClean="0"/>
              <a:t>about</a:t>
            </a:r>
            <a:r>
              <a:rPr lang="et-EE" dirty="0" smtClean="0"/>
              <a:t> </a:t>
            </a:r>
            <a:r>
              <a:rPr lang="et-EE" dirty="0" err="1" smtClean="0"/>
              <a:t>rights</a:t>
            </a:r>
            <a:r>
              <a:rPr lang="et-EE" dirty="0" smtClean="0"/>
              <a:t>, 2018</a:t>
            </a:r>
            <a:endParaRPr lang="et-EE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7384"/>
              </p:ext>
            </p:extLst>
          </p:nvPr>
        </p:nvGraphicFramePr>
        <p:xfrm>
          <a:off x="2386361" y="1393903"/>
          <a:ext cx="6936059" cy="5018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58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930012"/>
          </a:xfrm>
        </p:spPr>
        <p:txBody>
          <a:bodyPr>
            <a:normAutofit fontScale="90000"/>
          </a:bodyPr>
          <a:lstStyle/>
          <a:p>
            <a:r>
              <a:rPr lang="et-EE" sz="2800" dirty="0" err="1" smtClean="0"/>
              <a:t>Realisation</a:t>
            </a:r>
            <a:r>
              <a:rPr lang="et-EE" sz="2800" dirty="0" smtClean="0"/>
              <a:t> of </a:t>
            </a:r>
            <a:r>
              <a:rPr lang="et-EE" sz="2800" dirty="0" err="1" smtClean="0"/>
              <a:t>rights</a:t>
            </a:r>
            <a:r>
              <a:rPr lang="et-EE" sz="2800" dirty="0" smtClean="0"/>
              <a:t> in </a:t>
            </a:r>
            <a:r>
              <a:rPr lang="et-EE" sz="2800" dirty="0" err="1" smtClean="0"/>
              <a:t>children’s</a:t>
            </a:r>
            <a:r>
              <a:rPr lang="et-EE" sz="2800" dirty="0" smtClean="0"/>
              <a:t> </a:t>
            </a:r>
            <a:r>
              <a:rPr lang="et-EE" sz="2800" dirty="0" err="1" smtClean="0"/>
              <a:t>perspectives</a:t>
            </a:r>
            <a:r>
              <a:rPr lang="et-EE" sz="2800" dirty="0" smtClean="0"/>
              <a:t>, 2018, 12yrs </a:t>
            </a:r>
            <a:r>
              <a:rPr lang="et-EE" sz="2800" dirty="0" err="1" smtClean="0"/>
              <a:t>old</a:t>
            </a:r>
            <a:r>
              <a:rPr lang="et-EE" sz="2800" dirty="0" smtClean="0"/>
              <a:t>, EE</a:t>
            </a:r>
            <a:endParaRPr lang="et-EE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142415"/>
              </p:ext>
            </p:extLst>
          </p:nvPr>
        </p:nvGraphicFramePr>
        <p:xfrm>
          <a:off x="1360450" y="1103971"/>
          <a:ext cx="9969190" cy="512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729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Number of </a:t>
            </a:r>
            <a:r>
              <a:rPr lang="et-EE" sz="2800" dirty="0" err="1" smtClean="0"/>
              <a:t>rights</a:t>
            </a:r>
            <a:r>
              <a:rPr lang="et-EE" sz="2800" dirty="0" smtClean="0"/>
              <a:t> realised, 1997 (14 </a:t>
            </a:r>
            <a:r>
              <a:rPr lang="et-EE" sz="2800" dirty="0" err="1" smtClean="0"/>
              <a:t>yrs</a:t>
            </a:r>
            <a:r>
              <a:rPr lang="et-EE" sz="2800" dirty="0" smtClean="0"/>
              <a:t>) and 2018 (12 </a:t>
            </a:r>
            <a:r>
              <a:rPr lang="et-EE" sz="2800" dirty="0" err="1" smtClean="0"/>
              <a:t>yrs</a:t>
            </a:r>
            <a:r>
              <a:rPr lang="et-EE" sz="2800" dirty="0" smtClean="0"/>
              <a:t>)</a:t>
            </a:r>
            <a:endParaRPr lang="et-EE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271599"/>
              </p:ext>
            </p:extLst>
          </p:nvPr>
        </p:nvGraphicFramePr>
        <p:xfrm>
          <a:off x="1914525" y="1447800"/>
          <a:ext cx="99964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080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545315"/>
              </p:ext>
            </p:extLst>
          </p:nvPr>
        </p:nvGraphicFramePr>
        <p:xfrm>
          <a:off x="1772356" y="790222"/>
          <a:ext cx="8410222" cy="5700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26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4935"/>
              </p:ext>
            </p:extLst>
          </p:nvPr>
        </p:nvGraphicFramePr>
        <p:xfrm>
          <a:off x="3573933" y="1503237"/>
          <a:ext cx="8404167" cy="3927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801">
                  <a:extLst>
                    <a:ext uri="{9D8B030D-6E8A-4147-A177-3AD203B41FA5}">
                      <a16:colId xmlns:a16="http://schemas.microsoft.com/office/drawing/2014/main" val="782958883"/>
                    </a:ext>
                  </a:extLst>
                </a:gridCol>
                <a:gridCol w="1536532">
                  <a:extLst>
                    <a:ext uri="{9D8B030D-6E8A-4147-A177-3AD203B41FA5}">
                      <a16:colId xmlns:a16="http://schemas.microsoft.com/office/drawing/2014/main" val="1942952213"/>
                    </a:ext>
                  </a:extLst>
                </a:gridCol>
                <a:gridCol w="1285428">
                  <a:extLst>
                    <a:ext uri="{9D8B030D-6E8A-4147-A177-3AD203B41FA5}">
                      <a16:colId xmlns:a16="http://schemas.microsoft.com/office/drawing/2014/main" val="1277858337"/>
                    </a:ext>
                  </a:extLst>
                </a:gridCol>
                <a:gridCol w="1155798">
                  <a:extLst>
                    <a:ext uri="{9D8B030D-6E8A-4147-A177-3AD203B41FA5}">
                      <a16:colId xmlns:a16="http://schemas.microsoft.com/office/drawing/2014/main" val="3427533115"/>
                    </a:ext>
                  </a:extLst>
                </a:gridCol>
                <a:gridCol w="771438">
                  <a:extLst>
                    <a:ext uri="{9D8B030D-6E8A-4147-A177-3AD203B41FA5}">
                      <a16:colId xmlns:a16="http://schemas.microsoft.com/office/drawing/2014/main" val="4286828289"/>
                    </a:ext>
                  </a:extLst>
                </a:gridCol>
                <a:gridCol w="1284521">
                  <a:extLst>
                    <a:ext uri="{9D8B030D-6E8A-4147-A177-3AD203B41FA5}">
                      <a16:colId xmlns:a16="http://schemas.microsoft.com/office/drawing/2014/main" val="3880052582"/>
                    </a:ext>
                  </a:extLst>
                </a:gridCol>
                <a:gridCol w="1175741">
                  <a:extLst>
                    <a:ext uri="{9D8B030D-6E8A-4147-A177-3AD203B41FA5}">
                      <a16:colId xmlns:a16="http://schemas.microsoft.com/office/drawing/2014/main" val="556030468"/>
                    </a:ext>
                  </a:extLst>
                </a:gridCol>
                <a:gridCol w="135908">
                  <a:extLst>
                    <a:ext uri="{9D8B030D-6E8A-4147-A177-3AD203B41FA5}">
                      <a16:colId xmlns:a16="http://schemas.microsoft.com/office/drawing/2014/main" val="4138998937"/>
                    </a:ext>
                  </a:extLst>
                </a:gridCol>
              </a:tblGrid>
              <a:tr h="1738764">
                <a:tc>
                  <a:txBody>
                    <a:bodyPr/>
                    <a:lstStyle/>
                    <a:p>
                      <a:endParaRPr lang="et-EE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There are people in my family who care about me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If I have a problem, people in my family will help me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We have a good time together in my family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 feel safe at home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My parents /carers listen to me and take what I say into account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err="1">
                          <a:effectLst/>
                        </a:rPr>
                        <a:t>My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parents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and</a:t>
                      </a:r>
                      <a:r>
                        <a:rPr lang="ar-SA" sz="1400" dirty="0">
                          <a:effectLst/>
                        </a:rPr>
                        <a:t> I </a:t>
                      </a:r>
                      <a:r>
                        <a:rPr lang="ar-SA" sz="1400" dirty="0" err="1">
                          <a:effectLst/>
                        </a:rPr>
                        <a:t>make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decisions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about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my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life</a:t>
                      </a:r>
                      <a:r>
                        <a:rPr lang="ar-SA" sz="1400" dirty="0">
                          <a:effectLst/>
                        </a:rPr>
                        <a:t> </a:t>
                      </a:r>
                      <a:r>
                        <a:rPr lang="ar-SA" sz="1400" dirty="0" err="1">
                          <a:effectLst/>
                        </a:rPr>
                        <a:t>together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763761"/>
                  </a:ext>
                </a:extLst>
              </a:tr>
              <a:tr h="70016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 year old 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err="1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Missings</a:t>
                      </a: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, N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52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3.6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46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3.6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36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41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</a:rPr>
                        <a:t>3.1</a:t>
                      </a:r>
                      <a:endParaRPr lang="et-EE" sz="1400" b="1" dirty="0" smtClean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98</a:t>
                      </a:r>
                      <a:endParaRPr lang="et-EE" sz="1400" b="1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t-EE" sz="1400" dirty="0" err="1" smtClean="0">
                          <a:effectLst/>
                        </a:rPr>
                        <a:t>not</a:t>
                      </a:r>
                      <a:r>
                        <a:rPr lang="et-EE" sz="1400" dirty="0" smtClean="0">
                          <a:effectLst/>
                        </a:rPr>
                        <a:t> </a:t>
                      </a:r>
                      <a:r>
                        <a:rPr lang="et-EE" sz="1400" dirty="0" err="1" smtClean="0">
                          <a:effectLst/>
                        </a:rPr>
                        <a:t>asked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6441889"/>
                  </a:ext>
                </a:extLst>
              </a:tr>
              <a:tr h="6301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 year </a:t>
                      </a:r>
                      <a:r>
                        <a:rPr lang="en-GB" sz="1400" dirty="0" smtClean="0">
                          <a:effectLst/>
                        </a:rPr>
                        <a:t>old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err="1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Missings</a:t>
                      </a: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, N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3.8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36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37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20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3.8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24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</a:rPr>
                        <a:t>3.4</a:t>
                      </a:r>
                      <a:endParaRPr lang="et-EE" sz="1400" b="1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50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</a:rPr>
                        <a:t>3.4</a:t>
                      </a:r>
                      <a:endParaRPr lang="et-EE" sz="1400" b="1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171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9576318"/>
                  </a:ext>
                </a:extLst>
              </a:tr>
              <a:tr h="8583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</a:rPr>
                        <a:t>12 </a:t>
                      </a:r>
                      <a:r>
                        <a:rPr lang="ar-SA" sz="1400" dirty="0" err="1" smtClean="0">
                          <a:effectLst/>
                        </a:rPr>
                        <a:t>year</a:t>
                      </a:r>
                      <a:r>
                        <a:rPr lang="ar-SA" sz="1400" dirty="0" smtClean="0">
                          <a:effectLst/>
                        </a:rPr>
                        <a:t> </a:t>
                      </a:r>
                      <a:r>
                        <a:rPr lang="ar-SA" sz="1400" dirty="0" err="1" smtClean="0">
                          <a:effectLst/>
                        </a:rPr>
                        <a:t>old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err="1" smtClean="0">
                          <a:effectLst/>
                        </a:rPr>
                        <a:t>Missings</a:t>
                      </a:r>
                      <a:r>
                        <a:rPr lang="et-EE" sz="1400" dirty="0" smtClean="0">
                          <a:effectLst/>
                        </a:rPr>
                        <a:t>, N </a:t>
                      </a:r>
                      <a:r>
                        <a:rPr lang="ar-SA" sz="1400" dirty="0" smtClean="0">
                          <a:effectLst/>
                        </a:rPr>
                        <a:t> 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21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3.5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32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3.6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16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</a:rPr>
                        <a:t>3.7</a:t>
                      </a:r>
                      <a:endParaRPr lang="et-EE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27</a:t>
                      </a:r>
                      <a:endParaRPr lang="et-EE" sz="1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</a:rPr>
                        <a:t>3.2</a:t>
                      </a:r>
                      <a:endParaRPr lang="et-EE" sz="1400" b="1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40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</a:rPr>
                        <a:t>3.1</a:t>
                      </a:r>
                      <a:endParaRPr lang="et-EE" sz="1400" b="1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400" b="1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105</a:t>
                      </a:r>
                      <a:endParaRPr lang="et-EE" sz="1400" b="1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59412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88020" y="5553767"/>
            <a:ext cx="82020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From</a:t>
            </a:r>
            <a:r>
              <a:rPr kumimoji="0" lang="et-EE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t-EE" altLang="et-E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Country</a:t>
            </a:r>
            <a:r>
              <a:rPr kumimoji="0" lang="et-EE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t-EE" altLang="et-E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Report</a:t>
            </a:r>
            <a:r>
              <a:rPr kumimoji="0" lang="et-EE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Questions about home and the people you live with by age groups, </a:t>
            </a:r>
            <a:endParaRPr kumimoji="0" lang="et-EE" altLang="et-E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0=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”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 do not agree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”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and 4=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”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Totally agree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”</a:t>
            </a:r>
            <a:r>
              <a:rPr kumimoji="0" lang="en-US" altLang="et-E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(Means)</a:t>
            </a:r>
            <a:endParaRPr kumimoji="0" lang="et-EE" altLang="et-E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t-E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9727" y="1528309"/>
            <a:ext cx="2057298" cy="369331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altLang="et-EE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</a:t>
            </a:r>
            <a:r>
              <a:rPr lang="en-US" altLang="et-EE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ne </a:t>
            </a:r>
            <a:r>
              <a:rPr lang="en-US" altLang="et-EE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fifth of children live with lone parents </a:t>
            </a:r>
            <a:endParaRPr lang="et-EE" altLang="et-EE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t-EE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(Civil </a:t>
            </a:r>
            <a:r>
              <a:rPr lang="en-US" altLang="et-EE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Census </a:t>
            </a:r>
            <a:r>
              <a:rPr lang="en-US" altLang="et-EE" dirty="0" smtClean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2011</a:t>
            </a:r>
            <a:r>
              <a:rPr lang="en-US" altLang="et-EE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). Thus, the joint decision-making of parents might be limited by the fact that parents do not live together or their communication is not dense enough</a:t>
            </a:r>
            <a:endParaRPr lang="et-EE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2800" dirty="0" err="1" smtClean="0"/>
              <a:t>What</a:t>
            </a:r>
            <a:r>
              <a:rPr lang="et-EE" sz="2800" dirty="0" smtClean="0"/>
              <a:t> </a:t>
            </a:r>
            <a:r>
              <a:rPr lang="et-EE" sz="2800" dirty="0" err="1" smtClean="0"/>
              <a:t>about</a:t>
            </a:r>
            <a:r>
              <a:rPr lang="et-EE" sz="2800" dirty="0" smtClean="0"/>
              <a:t> ‘</a:t>
            </a:r>
            <a:r>
              <a:rPr lang="et-EE" sz="2800" dirty="0" err="1" smtClean="0"/>
              <a:t>missings</a:t>
            </a:r>
            <a:r>
              <a:rPr lang="et-EE" sz="2800" dirty="0" smtClean="0"/>
              <a:t>’?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39346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d's tie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ad's tie design template" id="{D38B957D-588F-4953-A2A4-8835E8F79C65}" vid="{09887BB5-A875-44C0-9AF9-8FE92BB7EC5A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C979567-0D27-4E98-9101-139E4F27BE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Dad's tie design slides</Template>
  <TotalTime>0</TotalTime>
  <Words>371</Words>
  <Application>Microsoft Office PowerPoint</Application>
  <PresentationFormat>Widescreen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Malgun Gothic</vt:lpstr>
      <vt:lpstr>Arial</vt:lpstr>
      <vt:lpstr>Calibri</vt:lpstr>
      <vt:lpstr>Century Gothic</vt:lpstr>
      <vt:lpstr>Palatino Linotype</vt:lpstr>
      <vt:lpstr>Tahoma</vt:lpstr>
      <vt:lpstr>Times New Roman</vt:lpstr>
      <vt:lpstr>Verdana</vt:lpstr>
      <vt:lpstr>Wingdings 2</vt:lpstr>
      <vt:lpstr>Dad's tie design template</vt:lpstr>
      <vt:lpstr>ISCWeB Wave 3: news from Estonia Participation and rights in children’s perspectives </vt:lpstr>
      <vt:lpstr>Sample</vt:lpstr>
      <vt:lpstr>Awareness about rights, 2018</vt:lpstr>
      <vt:lpstr>Realisation of rights in children’s perspectives, 2018, 12yrs old, EE</vt:lpstr>
      <vt:lpstr>Number of rights realised, 1997 (14 yrs) and 2018 (12 yrs)</vt:lpstr>
      <vt:lpstr>PowerPoint Presentation</vt:lpstr>
      <vt:lpstr>What about ‘missings’?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2017-08-14T20:38:43Z</dcterms:created>
  <dcterms:modified xsi:type="dcterms:W3CDTF">2019-06-25T10:49:22Z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TC034605139991</vt:lpwstr>
  </property>
</Properties>
</file>