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70" r:id="rId3"/>
    <p:sldId id="275" r:id="rId4"/>
    <p:sldId id="271" r:id="rId5"/>
    <p:sldId id="272" r:id="rId6"/>
    <p:sldId id="277" r:id="rId7"/>
    <p:sldId id="274" r:id="rId8"/>
    <p:sldId id="276" r:id="rId9"/>
    <p:sldId id="263" r:id="rId10"/>
    <p:sldId id="265" r:id="rId11"/>
    <p:sldId id="264" r:id="rId12"/>
    <p:sldId id="266" r:id="rId13"/>
    <p:sldId id="267" r:id="rId14"/>
    <p:sldId id="268" r:id="rId15"/>
    <p:sldId id="269" r:id="rId16"/>
    <p:sldId id="283" r:id="rId17"/>
    <p:sldId id="278" r:id="rId18"/>
    <p:sldId id="279" r:id="rId19"/>
    <p:sldId id="280" r:id="rId20"/>
    <p:sldId id="281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0" dirty="0" smtClean="0"/>
              <a:t>Figure 1. Feel</a:t>
            </a:r>
            <a:r>
              <a:rPr lang="en-US" sz="2800" b="0" baseline="0" dirty="0" smtClean="0"/>
              <a:t> safe</a:t>
            </a:r>
            <a:r>
              <a:rPr lang="en-US" sz="2800" b="0" dirty="0" smtClean="0"/>
              <a:t> </a:t>
            </a:r>
            <a:r>
              <a:rPr lang="en-US" sz="2800" b="0" dirty="0"/>
              <a:t>at </a:t>
            </a:r>
            <a:r>
              <a:rPr lang="en-US" sz="2800" b="0" dirty="0" smtClean="0"/>
              <a:t>Home (Mean score in 0-4 agreement  scale)</a:t>
            </a:r>
            <a:endParaRPr lang="en-US" sz="2800" b="0" dirty="0"/>
          </a:p>
        </c:rich>
      </c:tx>
      <c:layout>
        <c:manualLayout>
          <c:xMode val="edge"/>
          <c:yMode val="edge"/>
          <c:x val="0.12795275590551181"/>
          <c:y val="2.32816792192592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Sheet1!$D$5</c:f>
              <c:strCache>
                <c:ptCount val="1"/>
                <c:pt idx="0">
                  <c:v>Gender 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Sheet1!$E$4:$F$4</c:f>
              <c:strCache>
                <c:ptCount val="1"/>
                <c:pt idx="0">
                  <c:v>Safety at home</c:v>
                </c:pt>
              </c:strCache>
            </c:strRef>
          </c:cat>
          <c:val>
            <c:numRef>
              <c:f>Sheet1!$E$5:$F$5</c:f>
              <c:numCache>
                <c:formatCode>General</c:formatCode>
                <c:ptCount val="2"/>
              </c:numCache>
            </c:numRef>
          </c:val>
        </c:ser>
        <c:ser>
          <c:idx val="1"/>
          <c:order val="1"/>
          <c:tx>
            <c:strRef>
              <c:f>Sheet1!$D$6</c:f>
              <c:strCache>
                <c:ptCount val="1"/>
                <c:pt idx="0">
                  <c:v>Boys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Sheet1!$E$4:$F$4</c:f>
              <c:strCache>
                <c:ptCount val="1"/>
                <c:pt idx="0">
                  <c:v>Safety at home</c:v>
                </c:pt>
              </c:strCache>
            </c:strRef>
          </c:cat>
          <c:val>
            <c:numRef>
              <c:f>Sheet1!$E$6:$F$6</c:f>
              <c:numCache>
                <c:formatCode>General</c:formatCode>
                <c:ptCount val="2"/>
                <c:pt idx="0">
                  <c:v>3.57</c:v>
                </c:pt>
              </c:numCache>
            </c:numRef>
          </c:val>
        </c:ser>
        <c:ser>
          <c:idx val="2"/>
          <c:order val="2"/>
          <c:tx>
            <c:strRef>
              <c:f>Sheet1!$D$7</c:f>
              <c:strCache>
                <c:ptCount val="1"/>
                <c:pt idx="0">
                  <c:v>Girls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accent3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3">
                  <a:lumMod val="75000"/>
                </a:schemeClr>
              </a:contourClr>
            </a:sp3d>
          </c:spPr>
          <c:invertIfNegative val="0"/>
          <c:dLbls>
            <c:dLbl>
              <c:idx val="0"/>
              <c:layout>
                <c:manualLayout>
                  <c:x val="3.2713498622589529E-2"/>
                  <c:y val="-1.3674543706318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Sheet1!$E$4:$F$4</c:f>
              <c:strCache>
                <c:ptCount val="1"/>
                <c:pt idx="0">
                  <c:v>Safety at home</c:v>
                </c:pt>
              </c:strCache>
            </c:strRef>
          </c:cat>
          <c:val>
            <c:numRef>
              <c:f>Sheet1!$E$7:$F$7</c:f>
              <c:numCache>
                <c:formatCode>General</c:formatCode>
                <c:ptCount val="2"/>
                <c:pt idx="0">
                  <c:v>3.53</c:v>
                </c:pt>
              </c:numCache>
            </c:numRef>
          </c:val>
        </c:ser>
        <c:ser>
          <c:idx val="3"/>
          <c:order val="3"/>
          <c:tx>
            <c:strRef>
              <c:f>Sheet1!$D$8</c:f>
              <c:strCache>
                <c:ptCount val="1"/>
                <c:pt idx="0">
                  <c:v>Age Group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accent4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4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Sheet1!$E$4:$F$4</c:f>
              <c:strCache>
                <c:ptCount val="1"/>
                <c:pt idx="0">
                  <c:v>Safety at home</c:v>
                </c:pt>
              </c:strCache>
            </c:strRef>
          </c:cat>
          <c:val>
            <c:numRef>
              <c:f>Sheet1!$E$8:$F$8</c:f>
              <c:numCache>
                <c:formatCode>General</c:formatCode>
                <c:ptCount val="2"/>
              </c:numCache>
            </c:numRef>
          </c:val>
        </c:ser>
        <c:ser>
          <c:idx val="4"/>
          <c:order val="4"/>
          <c:tx>
            <c:strRef>
              <c:f>Sheet1!$D$9</c:f>
              <c:strCache>
                <c:ptCount val="1"/>
                <c:pt idx="0">
                  <c:v>10 years old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accent5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5">
                  <a:lumMod val="75000"/>
                </a:schemeClr>
              </a:contourClr>
            </a:sp3d>
          </c:spPr>
          <c:invertIfNegative val="0"/>
          <c:dLbls>
            <c:dLbl>
              <c:idx val="0"/>
              <c:layout>
                <c:manualLayout>
                  <c:x val="-2.2382920110192838E-2"/>
                  <c:y val="-3.90701248751947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Sheet1!$E$4:$F$4</c:f>
              <c:strCache>
                <c:ptCount val="1"/>
                <c:pt idx="0">
                  <c:v>Safety at home</c:v>
                </c:pt>
              </c:strCache>
            </c:strRef>
          </c:cat>
          <c:val>
            <c:numRef>
              <c:f>Sheet1!$E$9:$F$9</c:f>
              <c:numCache>
                <c:formatCode>General</c:formatCode>
                <c:ptCount val="2"/>
                <c:pt idx="0">
                  <c:v>3.48</c:v>
                </c:pt>
              </c:numCache>
            </c:numRef>
          </c:val>
        </c:ser>
        <c:ser>
          <c:idx val="5"/>
          <c:order val="5"/>
          <c:tx>
            <c:strRef>
              <c:f>Sheet1!$D$10</c:f>
              <c:strCache>
                <c:ptCount val="1"/>
                <c:pt idx="0">
                  <c:v>12 years old</c:v>
                </c:pt>
              </c:strCache>
            </c:strRef>
          </c:tx>
          <c:spPr>
            <a:solidFill>
              <a:schemeClr val="accent6">
                <a:alpha val="85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6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Sheet1!$E$4:$F$4</c:f>
              <c:strCache>
                <c:ptCount val="1"/>
                <c:pt idx="0">
                  <c:v>Safety at home</c:v>
                </c:pt>
              </c:strCache>
            </c:strRef>
          </c:cat>
          <c:val>
            <c:numRef>
              <c:f>Sheet1!$E$10:$F$10</c:f>
              <c:numCache>
                <c:formatCode>General</c:formatCode>
                <c:ptCount val="2"/>
                <c:pt idx="0">
                  <c:v>3.62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-311094960"/>
        <c:axId val="-108036304"/>
        <c:axId val="0"/>
      </c:bar3DChart>
      <c:catAx>
        <c:axId val="-31109496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108036304"/>
        <c:crosses val="autoZero"/>
        <c:auto val="1"/>
        <c:lblAlgn val="ctr"/>
        <c:lblOffset val="100"/>
        <c:noMultiLvlLbl val="0"/>
      </c:catAx>
      <c:valAx>
        <c:axId val="-108036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311094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3"/>
        <c:delete val="1"/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0" dirty="0" smtClean="0"/>
              <a:t>Figure 2.</a:t>
            </a:r>
            <a:r>
              <a:rPr lang="en-US" sz="2800" b="0" baseline="0" dirty="0" smtClean="0"/>
              <a:t> </a:t>
            </a:r>
            <a:r>
              <a:rPr lang="en-US" sz="2800" b="0" dirty="0" smtClean="0"/>
              <a:t>Feel</a:t>
            </a:r>
            <a:r>
              <a:rPr lang="en-US" sz="2800" b="0" baseline="0" dirty="0" smtClean="0"/>
              <a:t> Safe</a:t>
            </a:r>
            <a:r>
              <a:rPr lang="en-US" sz="2800" b="0" dirty="0" smtClean="0"/>
              <a:t> </a:t>
            </a:r>
            <a:r>
              <a:rPr lang="en-US" sz="2800" b="0" dirty="0"/>
              <a:t>at </a:t>
            </a:r>
            <a:r>
              <a:rPr lang="en-US" sz="2800" b="0" dirty="0" smtClean="0"/>
              <a:t>School (Mean Score in 0-4 Agreement Scale)</a:t>
            </a:r>
            <a:endParaRPr lang="en-US" sz="2800" b="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Sheet1!$E$34</c:f>
              <c:strCache>
                <c:ptCount val="1"/>
                <c:pt idx="0">
                  <c:v>Gender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0000"/>
                  </a:schemeClr>
                </a:gs>
                <a:gs pos="78000">
                  <a:schemeClr val="accent1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Sheet1!$F$33:$G$33</c:f>
              <c:strCache>
                <c:ptCount val="1"/>
                <c:pt idx="0">
                  <c:v>I feel safe at school</c:v>
                </c:pt>
              </c:strCache>
            </c:strRef>
          </c:cat>
          <c:val>
            <c:numRef>
              <c:f>Sheet1!$F$34:$G$34</c:f>
              <c:numCache>
                <c:formatCode>General</c:formatCode>
                <c:ptCount val="2"/>
              </c:numCache>
            </c:numRef>
          </c:val>
        </c:ser>
        <c:ser>
          <c:idx val="1"/>
          <c:order val="1"/>
          <c:tx>
            <c:strRef>
              <c:f>Sheet1!$E$35</c:f>
              <c:strCache>
                <c:ptCount val="1"/>
                <c:pt idx="0">
                  <c:v>Boys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6000"/>
                    <a:lumMod val="100000"/>
                  </a:schemeClr>
                </a:gs>
                <a:gs pos="78000">
                  <a:schemeClr val="accent2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dLbl>
              <c:idx val="0"/>
              <c:layout>
                <c:manualLayout>
                  <c:x val="-6.8306010928962059E-3"/>
                  <c:y val="1.040160807032983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Sheet1!$F$33:$G$33</c:f>
              <c:strCache>
                <c:ptCount val="1"/>
                <c:pt idx="0">
                  <c:v>I feel safe at school</c:v>
                </c:pt>
              </c:strCache>
            </c:strRef>
          </c:cat>
          <c:val>
            <c:numRef>
              <c:f>Sheet1!$F$35:$G$35</c:f>
              <c:numCache>
                <c:formatCode>General</c:formatCode>
                <c:ptCount val="2"/>
                <c:pt idx="0">
                  <c:v>3.41</c:v>
                </c:pt>
              </c:numCache>
            </c:numRef>
          </c:val>
        </c:ser>
        <c:ser>
          <c:idx val="2"/>
          <c:order val="2"/>
          <c:tx>
            <c:strRef>
              <c:f>Sheet1!$E$36</c:f>
              <c:strCache>
                <c:ptCount val="1"/>
                <c:pt idx="0">
                  <c:v>Girls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6000"/>
                    <a:lumMod val="100000"/>
                  </a:schemeClr>
                </a:gs>
                <a:gs pos="78000">
                  <a:schemeClr val="accent3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dLbl>
              <c:idx val="0"/>
              <c:layout>
                <c:manualLayout>
                  <c:x val="1.0245901639344262E-2"/>
                  <c:y val="1.843373785436824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Sheet1!$F$33:$G$33</c:f>
              <c:strCache>
                <c:ptCount val="1"/>
                <c:pt idx="0">
                  <c:v>I feel safe at school</c:v>
                </c:pt>
              </c:strCache>
            </c:strRef>
          </c:cat>
          <c:val>
            <c:numRef>
              <c:f>Sheet1!$F$36:$G$36</c:f>
              <c:numCache>
                <c:formatCode>General</c:formatCode>
                <c:ptCount val="2"/>
                <c:pt idx="0">
                  <c:v>3.37</c:v>
                </c:pt>
              </c:numCache>
            </c:numRef>
          </c:val>
        </c:ser>
        <c:ser>
          <c:idx val="3"/>
          <c:order val="3"/>
          <c:tx>
            <c:strRef>
              <c:f>Sheet1!$E$37</c:f>
              <c:strCache>
                <c:ptCount val="1"/>
                <c:pt idx="0">
                  <c:v>Age Group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6000"/>
                    <a:lumMod val="100000"/>
                  </a:schemeClr>
                </a:gs>
                <a:gs pos="78000">
                  <a:schemeClr val="accent4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Sheet1!$F$33:$G$33</c:f>
              <c:strCache>
                <c:ptCount val="1"/>
                <c:pt idx="0">
                  <c:v>I feel safe at school</c:v>
                </c:pt>
              </c:strCache>
            </c:strRef>
          </c:cat>
          <c:val>
            <c:numRef>
              <c:f>Sheet1!$F$37:$G$37</c:f>
              <c:numCache>
                <c:formatCode>General</c:formatCode>
                <c:ptCount val="2"/>
              </c:numCache>
            </c:numRef>
          </c:val>
        </c:ser>
        <c:ser>
          <c:idx val="4"/>
          <c:order val="4"/>
          <c:tx>
            <c:strRef>
              <c:f>Sheet1!$E$38</c:f>
              <c:strCache>
                <c:ptCount val="1"/>
                <c:pt idx="0">
                  <c:v>10 years old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96000"/>
                    <a:lumMod val="100000"/>
                  </a:schemeClr>
                </a:gs>
                <a:gs pos="78000">
                  <a:schemeClr val="accent5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dLbl>
              <c:idx val="0"/>
              <c:layout>
                <c:manualLayout>
                  <c:x val="-5.1229508196721308E-3"/>
                  <c:y val="-3.654619051737509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Sheet1!$F$33:$G$33</c:f>
              <c:strCache>
                <c:ptCount val="1"/>
                <c:pt idx="0">
                  <c:v>I feel safe at school</c:v>
                </c:pt>
              </c:strCache>
            </c:strRef>
          </c:cat>
          <c:val>
            <c:numRef>
              <c:f>Sheet1!$F$38:$G$38</c:f>
              <c:numCache>
                <c:formatCode>General</c:formatCode>
                <c:ptCount val="2"/>
                <c:pt idx="0">
                  <c:v>3.3</c:v>
                </c:pt>
              </c:numCache>
            </c:numRef>
          </c:val>
        </c:ser>
        <c:ser>
          <c:idx val="5"/>
          <c:order val="5"/>
          <c:tx>
            <c:strRef>
              <c:f>Sheet1!$E$39</c:f>
              <c:strCache>
                <c:ptCount val="1"/>
                <c:pt idx="0">
                  <c:v>12 years old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96000"/>
                    <a:lumMod val="100000"/>
                  </a:schemeClr>
                </a:gs>
                <a:gs pos="78000">
                  <a:schemeClr val="accent6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dLbl>
              <c:idx val="0"/>
              <c:layout>
                <c:manualLayout>
                  <c:x val="3.4153005464480873E-3"/>
                  <c:y val="1.61948607334631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Sheet1!$F$33:$G$33</c:f>
              <c:strCache>
                <c:ptCount val="1"/>
                <c:pt idx="0">
                  <c:v>I feel safe at school</c:v>
                </c:pt>
              </c:strCache>
            </c:strRef>
          </c:cat>
          <c:val>
            <c:numRef>
              <c:f>Sheet1!$F$39:$G$39</c:f>
              <c:numCache>
                <c:formatCode>General</c:formatCode>
                <c:ptCount val="2"/>
                <c:pt idx="0">
                  <c:v>3.56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-108038480"/>
        <c:axId val="-108036848"/>
      </c:barChart>
      <c:catAx>
        <c:axId val="-10803848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108036848"/>
        <c:crosses val="autoZero"/>
        <c:auto val="1"/>
        <c:lblAlgn val="ctr"/>
        <c:lblOffset val="100"/>
        <c:noMultiLvlLbl val="0"/>
      </c:catAx>
      <c:valAx>
        <c:axId val="-108036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8038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egendEntry>
        <c:idx val="3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cap="none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en-US" sz="2400" cap="none" dirty="0" smtClean="0"/>
              <a:t>Figure 3.</a:t>
            </a:r>
            <a:r>
              <a:rPr lang="en-US" sz="2400" cap="none" baseline="0" dirty="0" smtClean="0"/>
              <a:t> </a:t>
            </a:r>
            <a:r>
              <a:rPr lang="en-US" sz="2400" cap="none" dirty="0" smtClean="0"/>
              <a:t>Feeling of</a:t>
            </a:r>
            <a:r>
              <a:rPr lang="en-US" sz="2400" cap="none" baseline="0" dirty="0" smtClean="0"/>
              <a:t> </a:t>
            </a:r>
            <a:r>
              <a:rPr lang="en-US" sz="2400" cap="none" dirty="0" smtClean="0"/>
              <a:t>Safety While Going to and from School (%)</a:t>
            </a:r>
            <a:endParaRPr lang="en-US" sz="2400" cap="none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cap="none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solidFill>
          <a:schemeClr val="bg2">
            <a:lumMod val="75000"/>
            <a:alpha val="27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Sheet1!$F$50</c:f>
              <c:strCache>
                <c:ptCount val="1"/>
                <c:pt idx="0">
                  <c:v>Safe feel walk to and from school</c:v>
                </c:pt>
              </c:strCache>
            </c:strRef>
          </c:tx>
          <c:spPr>
            <a:solidFill>
              <a:schemeClr val="accent1">
                <a:alpha val="88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 prstMaterial="flat">
              <a:contourClr>
                <a:schemeClr val="accent1">
                  <a:lumMod val="50000"/>
                </a:schemeClr>
              </a:contourClr>
            </a:sp3d>
          </c:spPr>
          <c:invertIfNegative val="0"/>
          <c:dLbls>
            <c:spPr>
              <a:solidFill>
                <a:schemeClr val="accent1">
                  <a:alpha val="30000"/>
                </a:schemeClr>
              </a:solidFill>
              <a:ln>
                <a:solidFill>
                  <a:schemeClr val="lt1">
                    <a:alpha val="50000"/>
                  </a:schemeClr>
                </a:solidFill>
                <a:round/>
              </a:ln>
              <a:effectLst>
                <a:outerShdw blurRad="63500" dist="889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Sheet1!$E$51:$E$54</c:f>
              <c:strCache>
                <c:ptCount val="4"/>
                <c:pt idx="0">
                  <c:v>Not at all safe</c:v>
                </c:pt>
                <c:pt idx="1">
                  <c:v>Not very safe</c:v>
                </c:pt>
                <c:pt idx="2">
                  <c:v>Quite safe</c:v>
                </c:pt>
                <c:pt idx="3">
                  <c:v>Very safe</c:v>
                </c:pt>
              </c:strCache>
            </c:strRef>
          </c:cat>
          <c:val>
            <c:numRef>
              <c:f>Sheet1!$F$51:$F$54</c:f>
              <c:numCache>
                <c:formatCode>General</c:formatCode>
                <c:ptCount val="4"/>
                <c:pt idx="0">
                  <c:v>2.6</c:v>
                </c:pt>
                <c:pt idx="1">
                  <c:v>15</c:v>
                </c:pt>
                <c:pt idx="2">
                  <c:v>57.4</c:v>
                </c:pt>
                <c:pt idx="3">
                  <c:v>25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4"/>
        <c:gapDepth val="53"/>
        <c:shape val="box"/>
        <c:axId val="-108035760"/>
        <c:axId val="-108040112"/>
        <c:axId val="0"/>
      </c:bar3DChart>
      <c:catAx>
        <c:axId val="-108035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8040112"/>
        <c:crosses val="autoZero"/>
        <c:auto val="1"/>
        <c:lblAlgn val="ctr"/>
        <c:lblOffset val="100"/>
        <c:noMultiLvlLbl val="0"/>
      </c:catAx>
      <c:valAx>
        <c:axId val="-10804011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-108035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dk1">
        <a:lumMod val="75000"/>
        <a:lumOff val="25000"/>
      </a:schemeClr>
    </a:solidFill>
    <a:ln w="6350" cap="flat" cmpd="sng" algn="ctr">
      <a:solidFill>
        <a:schemeClr val="dk1">
          <a:tint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360" b="0" i="0" u="none" strike="noStrike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en-US" sz="2400" cap="none" dirty="0" smtClean="0"/>
              <a:t>Figure 4. Feel</a:t>
            </a:r>
            <a:r>
              <a:rPr lang="en-US" sz="2400" cap="none" baseline="0" dirty="0" smtClean="0"/>
              <a:t> Safe</a:t>
            </a:r>
            <a:r>
              <a:rPr lang="en-US" sz="2400" cap="none" dirty="0" smtClean="0"/>
              <a:t> Around</a:t>
            </a:r>
            <a:r>
              <a:rPr lang="en-US" sz="2400" cap="none" baseline="0" dirty="0" smtClean="0"/>
              <a:t> </a:t>
            </a:r>
            <a:r>
              <a:rPr lang="en-US" sz="2400" cap="none" dirty="0" smtClean="0"/>
              <a:t>Local Area (Mean in O-4 Agreement Scale</a:t>
            </a:r>
            <a:r>
              <a:rPr lang="en-US" dirty="0" smtClean="0"/>
              <a:t>) </a:t>
            </a:r>
            <a:endParaRPr lang="en-US" dirty="0"/>
          </a:p>
        </c:rich>
      </c:tx>
      <c:layout>
        <c:manualLayout>
          <c:xMode val="edge"/>
          <c:yMode val="edge"/>
          <c:x val="0.23129879287477126"/>
          <c:y val="7.92549906071915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360" b="0" i="0" u="none" strike="noStrike" kern="1200" cap="all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solidFill>
          <a:schemeClr val="bg2">
            <a:lumMod val="75000"/>
            <a:alpha val="27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Sheet1!$F$60</c:f>
              <c:strCache>
                <c:ptCount val="1"/>
                <c:pt idx="0">
                  <c:v>I feel safe when I walk in the area I live in</c:v>
                </c:pt>
              </c:strCache>
            </c:strRef>
          </c:tx>
          <c:spPr>
            <a:solidFill>
              <a:schemeClr val="accent1">
                <a:alpha val="88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 prstMaterial="flat">
              <a:contourClr>
                <a:schemeClr val="accent1">
                  <a:lumMod val="50000"/>
                </a:schemeClr>
              </a:contourClr>
            </a:sp3d>
          </c:spPr>
          <c:invertIfNegative val="0"/>
          <c:dLbls>
            <c:spPr>
              <a:solidFill>
                <a:schemeClr val="accent1">
                  <a:alpha val="30000"/>
                </a:schemeClr>
              </a:solidFill>
              <a:ln>
                <a:solidFill>
                  <a:schemeClr val="lt1">
                    <a:alpha val="50000"/>
                  </a:schemeClr>
                </a:solidFill>
                <a:round/>
              </a:ln>
              <a:effectLst>
                <a:outerShdw blurRad="63500" dist="889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Sheet1!$E$61:$E$66</c:f>
              <c:strCache>
                <c:ptCount val="6"/>
                <c:pt idx="0">
                  <c:v>Gender </c:v>
                </c:pt>
                <c:pt idx="1">
                  <c:v>Boys</c:v>
                </c:pt>
                <c:pt idx="2">
                  <c:v>Girls</c:v>
                </c:pt>
                <c:pt idx="3">
                  <c:v>Age Group</c:v>
                </c:pt>
                <c:pt idx="4">
                  <c:v>10 years old</c:v>
                </c:pt>
                <c:pt idx="5">
                  <c:v>12 years old</c:v>
                </c:pt>
              </c:strCache>
            </c:strRef>
          </c:cat>
          <c:val>
            <c:numRef>
              <c:f>Sheet1!$F$61:$F$66</c:f>
              <c:numCache>
                <c:formatCode>General</c:formatCode>
                <c:ptCount val="6"/>
                <c:pt idx="1">
                  <c:v>3.16</c:v>
                </c:pt>
                <c:pt idx="2">
                  <c:v>3.11</c:v>
                </c:pt>
                <c:pt idx="4">
                  <c:v>3.17</c:v>
                </c:pt>
                <c:pt idx="5">
                  <c:v>3.1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4"/>
        <c:gapDepth val="53"/>
        <c:shape val="box"/>
        <c:axId val="-311157536"/>
        <c:axId val="-311156992"/>
        <c:axId val="0"/>
      </c:bar3DChart>
      <c:catAx>
        <c:axId val="-311157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311156992"/>
        <c:crosses val="autoZero"/>
        <c:auto val="1"/>
        <c:lblAlgn val="ctr"/>
        <c:lblOffset val="100"/>
        <c:noMultiLvlLbl val="0"/>
      </c:catAx>
      <c:valAx>
        <c:axId val="-31115699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-311157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dk1">
        <a:lumMod val="75000"/>
        <a:lumOff val="25000"/>
      </a:schemeClr>
    </a:solidFill>
    <a:ln w="6350" cap="flat" cmpd="sng" algn="ctr">
      <a:solidFill>
        <a:schemeClr val="dk1">
          <a:tint val="75000"/>
        </a:schemeClr>
      </a:solidFill>
      <a:round/>
    </a:ln>
    <a:effectLst/>
  </c:spPr>
  <c:txPr>
    <a:bodyPr/>
    <a:lstStyle/>
    <a:p>
      <a:pPr>
        <a:defRPr sz="28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1">
  <cs:axisTitle>
    <cs:lnRef idx="0"/>
    <cs:fillRef idx="0"/>
    <cs:effectRef idx="0"/>
    <cs:fontRef idx="minor">
      <a:schemeClr val="lt1">
        <a:lumMod val="75000"/>
      </a:schemeClr>
    </cs:fontRef>
    <cs:defRPr sz="900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900" kern="1200"/>
  </cs:categoryAxis>
  <cs:chartArea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6350" cap="flat" cmpd="sng" algn="ctr">
        <a:solidFill>
          <a:schemeClr val="dk1">
            <a:tint val="75000"/>
          </a:schemeClr>
        </a:solidFill>
        <a:round/>
      </a:ln>
    </cs:spPr>
    <cs:defRPr sz="1000" kern="1200"/>
  </cs:chartArea>
  <cs:dataLabel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30000"/>
        </a:schemeClr>
      </a:solidFill>
      <a:ln>
        <a:solidFill>
          <a:schemeClr val="lt1">
            <a:alpha val="50000"/>
          </a:schemeClr>
        </a:solidFill>
        <a:round/>
      </a:ln>
      <a:effectLst>
        <a:outerShdw blurRad="63500" dist="88900" dir="2700000" algn="tl" rotWithShape="0">
          <a:prstClr val="black">
            <a:alpha val="40000"/>
          </a:prstClr>
        </a:outerShdw>
      </a:effectLst>
    </cs:spPr>
    <cs:defRPr sz="900" b="1" i="0" u="none" strike="noStrike" kern="1200" baseline="0"/>
  </cs:dataLabel>
  <cs:dataLabelCallout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30000"/>
        </a:schemeClr>
      </a:solidFill>
      <a:ln>
        <a:solidFill>
          <a:schemeClr val="lt1">
            <a:alpha val="50000"/>
          </a:schemeClr>
        </a:solidFill>
        <a:round/>
      </a:ln>
      <a:effectLst>
        <a:outerShdw blurRad="63500" dist="88900" dir="2700000" algn="tl" rotWithShape="0">
          <a:prstClr val="black">
            <a:alpha val="40000"/>
          </a:prstClr>
        </a:outerShdw>
      </a:effectLst>
    </cs:spPr>
    <cs:defRPr sz="9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88000"/>
        </a:schemeClr>
      </a:solidFill>
      <a:ln>
        <a:solidFill>
          <a:schemeClr val="phClr">
            <a:lumMod val="50000"/>
          </a:schemeClr>
        </a:solidFill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88000"/>
        </a:schemeClr>
      </a:solidFill>
      <a:ln>
        <a:solidFill>
          <a:schemeClr val="phClr">
            <a:lumMod val="50000"/>
          </a:schemeClr>
        </a:solidFill>
      </a:ln>
      <a:scene3d>
        <a:camera prst="orthographicFront"/>
        <a:lightRig rig="threePt" dir="t"/>
      </a:scene3d>
      <a:sp3d prstMaterial="flat"/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dk1">
            <a:lumMod val="75000"/>
            <a:lumOff val="25000"/>
          </a:schemeClr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solidFill>
        <a:schemeClr val="bg2">
          <a:lumMod val="75000"/>
          <a:alpha val="27000"/>
        </a:schemeClr>
      </a:solidFill>
      <a:sp3d/>
    </cs:spPr>
  </cs:floor>
  <cs:gridlineMajor>
    <cs:lnRef idx="0"/>
    <cs:fillRef idx="0"/>
    <cs:effectRef idx="0"/>
    <cs:fontRef idx="minor">
      <a:schemeClr val="tx1"/>
    </cs:fontRef>
    <cs:spPr>
      <a:ln w="9525">
        <a:solidFill>
          <a:schemeClr val="lt1">
            <a:lumMod val="50000"/>
          </a:schemeClr>
        </a:solidFill>
      </a:ln>
    </cs:spPr>
  </cs:gridlineMajor>
  <cs:gridlineMinor>
    <cs:lnRef idx="0"/>
    <cs:fillRef idx="0"/>
    <cs:effectRef idx="0"/>
    <cs:fontRef idx="minor">
      <a:schemeClr val="tx1"/>
    </cs:fontRef>
    <cs:spPr>
      <a:ln w="9525">
        <a:solidFill>
          <a:schemeClr val="lt1">
            <a:lumMod val="40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/>
    </cs:fontRef>
    <cs:defRPr sz="1800" b="0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sp3d/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1">
  <cs:axisTitle>
    <cs:lnRef idx="0"/>
    <cs:fillRef idx="0"/>
    <cs:effectRef idx="0"/>
    <cs:fontRef idx="minor">
      <a:schemeClr val="lt1">
        <a:lumMod val="75000"/>
      </a:schemeClr>
    </cs:fontRef>
    <cs:defRPr sz="900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900" kern="1200"/>
  </cs:categoryAxis>
  <cs:chartArea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6350" cap="flat" cmpd="sng" algn="ctr">
        <a:solidFill>
          <a:schemeClr val="dk1">
            <a:tint val="75000"/>
          </a:schemeClr>
        </a:solidFill>
        <a:round/>
      </a:ln>
    </cs:spPr>
    <cs:defRPr sz="1000" kern="1200"/>
  </cs:chartArea>
  <cs:dataLabel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30000"/>
        </a:schemeClr>
      </a:solidFill>
      <a:ln>
        <a:solidFill>
          <a:schemeClr val="lt1">
            <a:alpha val="50000"/>
          </a:schemeClr>
        </a:solidFill>
        <a:round/>
      </a:ln>
      <a:effectLst>
        <a:outerShdw blurRad="63500" dist="88900" dir="2700000" algn="tl" rotWithShape="0">
          <a:prstClr val="black">
            <a:alpha val="40000"/>
          </a:prstClr>
        </a:outerShdw>
      </a:effectLst>
    </cs:spPr>
    <cs:defRPr sz="900" b="1" i="0" u="none" strike="noStrike" kern="1200" baseline="0"/>
  </cs:dataLabel>
  <cs:dataLabelCallout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30000"/>
        </a:schemeClr>
      </a:solidFill>
      <a:ln>
        <a:solidFill>
          <a:schemeClr val="lt1">
            <a:alpha val="50000"/>
          </a:schemeClr>
        </a:solidFill>
        <a:round/>
      </a:ln>
      <a:effectLst>
        <a:outerShdw blurRad="63500" dist="88900" dir="2700000" algn="tl" rotWithShape="0">
          <a:prstClr val="black">
            <a:alpha val="40000"/>
          </a:prstClr>
        </a:outerShdw>
      </a:effectLst>
    </cs:spPr>
    <cs:defRPr sz="9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88000"/>
        </a:schemeClr>
      </a:solidFill>
      <a:ln>
        <a:solidFill>
          <a:schemeClr val="phClr">
            <a:lumMod val="50000"/>
          </a:schemeClr>
        </a:solidFill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88000"/>
        </a:schemeClr>
      </a:solidFill>
      <a:ln>
        <a:solidFill>
          <a:schemeClr val="phClr">
            <a:lumMod val="50000"/>
          </a:schemeClr>
        </a:solidFill>
      </a:ln>
      <a:scene3d>
        <a:camera prst="orthographicFront"/>
        <a:lightRig rig="threePt" dir="t"/>
      </a:scene3d>
      <a:sp3d prstMaterial="flat"/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dk1">
            <a:lumMod val="75000"/>
            <a:lumOff val="25000"/>
          </a:schemeClr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solidFill>
        <a:schemeClr val="bg2">
          <a:lumMod val="75000"/>
          <a:alpha val="27000"/>
        </a:schemeClr>
      </a:solidFill>
      <a:sp3d/>
    </cs:spPr>
  </cs:floor>
  <cs:gridlineMajor>
    <cs:lnRef idx="0"/>
    <cs:fillRef idx="0"/>
    <cs:effectRef idx="0"/>
    <cs:fontRef idx="minor">
      <a:schemeClr val="tx1"/>
    </cs:fontRef>
    <cs:spPr>
      <a:ln w="9525">
        <a:solidFill>
          <a:schemeClr val="lt1">
            <a:lumMod val="50000"/>
          </a:schemeClr>
        </a:solidFill>
      </a:ln>
    </cs:spPr>
  </cs:gridlineMajor>
  <cs:gridlineMinor>
    <cs:lnRef idx="0"/>
    <cs:fillRef idx="0"/>
    <cs:effectRef idx="0"/>
    <cs:fontRef idx="minor">
      <a:schemeClr val="tx1"/>
    </cs:fontRef>
    <cs:spPr>
      <a:ln w="9525">
        <a:solidFill>
          <a:schemeClr val="lt1">
            <a:lumMod val="40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/>
    </cs:fontRef>
    <cs:defRPr sz="1800" b="0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sp3d/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80E60B-5D56-4D89-879B-354551F356AC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FECFCD-8007-4431-889A-3C876961E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451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ECFCD-8007-4431-889A-3C876961EA3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074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ECFCD-8007-4431-889A-3C876961EA3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1756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ECFCD-8007-4431-889A-3C876961EA3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9581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ECFCD-8007-4431-889A-3C876961EA3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0335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ECFCD-8007-4431-889A-3C876961EA3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819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998C7-4B98-468B-94F5-00A533AF3327}" type="datetime1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8806-1D18-40FE-A908-AA93AD108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239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7AA20-E216-46F7-AF52-83D9E8D1DCAD}" type="datetime1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8806-1D18-40FE-A908-AA93AD108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557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51769-5F9E-4D82-9119-37982F76D1E1}" type="datetime1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8806-1D18-40FE-A908-AA93AD108B61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47406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B233A-BF79-4464-9FDA-8BAA9A5D68E3}" type="datetime1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8806-1D18-40FE-A908-AA93AD108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3401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EA866-F12A-47E7-A568-DF0D4DD5BC5A}" type="datetime1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8806-1D18-40FE-A908-AA93AD108B6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144885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8C13E-4295-4817-8F71-FB37505586BF}" type="datetime1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8806-1D18-40FE-A908-AA93AD108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3848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CDF95-A44F-4167-ADCA-BAB8A63E9754}" type="datetime1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8806-1D18-40FE-A908-AA93AD108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8831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C08C2-4BEC-4D11-B085-999ABE7F860F}" type="datetime1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8806-1D18-40FE-A908-AA93AD108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446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1C747-72EE-4378-86A6-F06427CFE1DB}" type="datetime1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8806-1D18-40FE-A908-AA93AD108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490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D67FA-D05E-4E83-811B-FCD47B676229}" type="datetime1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8806-1D18-40FE-A908-AA93AD108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63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CD8F0-1FBA-43C2-B930-B1152D07CFCA}" type="datetime1">
              <a:rPr lang="en-US" smtClean="0"/>
              <a:t>6/20/2019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8806-1D18-40FE-A908-AA93AD108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282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BD9FF-B9BC-4174-9755-500121D5825E}" type="datetime1">
              <a:rPr lang="en-US" smtClean="0"/>
              <a:t>6/20/2019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8806-1D18-40FE-A908-AA93AD108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544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7D7B3-D6CA-4EF3-85ED-C2377113CCB5}" type="datetime1">
              <a:rPr lang="en-US" smtClean="0"/>
              <a:t>6/20/2019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8806-1D18-40FE-A908-AA93AD108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830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59E95-1302-410C-AB70-91F2CBEE2363}" type="datetime1">
              <a:rPr lang="en-US" smtClean="0"/>
              <a:t>6/20/2019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8806-1D18-40FE-A908-AA93AD108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75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62F6C-0EA9-4588-BB52-8B538AB73074}" type="datetime1">
              <a:rPr lang="en-US" smtClean="0"/>
              <a:t>6/20/2019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8806-1D18-40FE-A908-AA93AD108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690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76C2-57BC-4D6E-B00F-CF2581B70C6D}" type="datetime1">
              <a:rPr lang="en-US" smtClean="0"/>
              <a:t>6/20/2019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8806-1D18-40FE-A908-AA93AD108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152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B69E4-5EF7-46F4-AA15-5F6624EFF8BF}" type="datetime1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E4F8806-1D18-40FE-A908-AA93AD108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876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824797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Children’s Worlds Project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Children’s Views on and Perception of Safety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16593"/>
            <a:ext cx="8368453" cy="1389847"/>
          </a:xfrm>
        </p:spPr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 </a:t>
            </a:r>
            <a:r>
              <a:rPr lang="en-US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</a:t>
            </a:r>
            <a:r>
              <a:rPr lang="en-US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Arbinda</a:t>
            </a:r>
            <a:r>
              <a:rPr lang="en-US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Lal</a:t>
            </a:r>
            <a:r>
              <a:rPr lang="en-US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Bhomi</a:t>
            </a:r>
            <a:endParaRPr lang="en-US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Nepal</a:t>
            </a:r>
            <a:endParaRPr lang="en-US" sz="1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004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02920"/>
            <a:ext cx="10515600" cy="5674043"/>
          </a:xfrm>
        </p:spPr>
        <p:txBody>
          <a:bodyPr/>
          <a:lstStyle/>
          <a:p>
            <a:pPr marL="0" indent="0" fontAlgn="t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Reasons from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Children’s Understanding of Well-Being (CUWB) for being safe at home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fontAlgn="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Elders’ care and love</a:t>
            </a:r>
          </a:p>
          <a:p>
            <a:pPr marL="342900" indent="-342900" fontAlgn="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Instructions on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don’ts for safety</a:t>
            </a:r>
          </a:p>
          <a:p>
            <a:pPr marL="342900" indent="-342900" fontAlgn="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Native girls are safer than the girls living in rented rooms.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00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icture Placeholder 4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2416118575"/>
              </p:ext>
            </p:extLst>
          </p:nvPr>
        </p:nvGraphicFramePr>
        <p:xfrm>
          <a:off x="4632960" y="259080"/>
          <a:ext cx="7437120" cy="6324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3840" y="259080"/>
            <a:ext cx="4099559" cy="6431280"/>
          </a:xfrm>
        </p:spPr>
        <p:txBody>
          <a:bodyPr>
            <a:noAutofit/>
          </a:bodyPr>
          <a:lstStyle/>
          <a:p>
            <a:pPr fontAlgn="t"/>
            <a:r>
              <a:rPr lang="en-US" sz="2800" dirty="0" smtClean="0"/>
              <a:t>Reasons from </a:t>
            </a:r>
            <a:r>
              <a:rPr lang="en-US" sz="2800" dirty="0" err="1" smtClean="0"/>
              <a:t>ISCWeB</a:t>
            </a:r>
            <a:endParaRPr lang="en-US" sz="2800" dirty="0" smtClean="0"/>
          </a:p>
          <a:p>
            <a:pPr fontAlgn="t"/>
            <a:r>
              <a:rPr lang="en-US" sz="2800" dirty="0"/>
              <a:t> </a:t>
            </a:r>
            <a:r>
              <a:rPr lang="en-US" sz="2800" dirty="0" smtClean="0"/>
              <a:t>    My teachers care about me</a:t>
            </a:r>
          </a:p>
          <a:p>
            <a:pPr fontAlgn="t"/>
            <a:r>
              <a:rPr lang="en-US" sz="2800" dirty="0" smtClean="0"/>
              <a:t>By gender</a:t>
            </a:r>
          </a:p>
          <a:p>
            <a:pPr marL="457200" indent="-457200" fontAlgn="t">
              <a:buFont typeface="Arial" panose="020B0604020202020204" pitchFamily="34" charset="0"/>
              <a:buChar char="•"/>
            </a:pPr>
            <a:r>
              <a:rPr lang="en-US" sz="2800" dirty="0" smtClean="0"/>
              <a:t>Boys: 3.34</a:t>
            </a:r>
          </a:p>
          <a:p>
            <a:pPr marL="457200" indent="-457200" fontAlgn="t">
              <a:buFont typeface="Arial" panose="020B0604020202020204" pitchFamily="34" charset="0"/>
              <a:buChar char="•"/>
            </a:pPr>
            <a:r>
              <a:rPr lang="en-US" sz="2800" dirty="0" smtClean="0"/>
              <a:t>Girls: 3.37</a:t>
            </a:r>
          </a:p>
          <a:p>
            <a:pPr fontAlgn="t"/>
            <a:r>
              <a:rPr lang="en-US" sz="2800" dirty="0" smtClean="0"/>
              <a:t>By age</a:t>
            </a:r>
          </a:p>
          <a:p>
            <a:pPr marL="457200" indent="-457200" fontAlgn="t">
              <a:buFont typeface="Arial" panose="020B0604020202020204" pitchFamily="34" charset="0"/>
              <a:buChar char="•"/>
            </a:pPr>
            <a:r>
              <a:rPr lang="en-US" sz="2800" dirty="0" smtClean="0"/>
              <a:t>3.28</a:t>
            </a:r>
          </a:p>
          <a:p>
            <a:pPr marL="457200" indent="-457200" fontAlgn="t">
              <a:buFont typeface="Arial" panose="020B0604020202020204" pitchFamily="34" charset="0"/>
              <a:buChar char="•"/>
            </a:pPr>
            <a:r>
              <a:rPr lang="en-US" sz="2800" dirty="0" smtClean="0"/>
              <a:t>3.43</a:t>
            </a:r>
          </a:p>
          <a:p>
            <a:pPr marL="457200" indent="-457200" fontAlgn="t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3414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440" y="243840"/>
            <a:ext cx="11353800" cy="6294120"/>
          </a:xfrm>
        </p:spPr>
        <p:txBody>
          <a:bodyPr>
            <a:normAutofit/>
          </a:bodyPr>
          <a:lstStyle/>
          <a:p>
            <a:pPr marL="0" indent="0" fontAlgn="t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Reasons from CUWB for being safe at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school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fontAlgn="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Children feel safe at school because of good physical facilities and teachers’ care</a:t>
            </a:r>
          </a:p>
          <a:p>
            <a:pPr marL="342900" indent="-342900" fontAlgn="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CCTV surveillance ensured safety of children</a:t>
            </a:r>
          </a:p>
          <a:p>
            <a:pPr marL="342900" indent="-342900" fontAlgn="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Maintained safety of children because of almost no corporal punishment 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2408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icture Placeholder 4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2752040965"/>
              </p:ext>
            </p:extLst>
          </p:nvPr>
        </p:nvGraphicFramePr>
        <p:xfrm>
          <a:off x="5183188" y="137160"/>
          <a:ext cx="6795452" cy="6492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198120"/>
            <a:ext cx="4467225" cy="6416040"/>
          </a:xfrm>
        </p:spPr>
        <p:txBody>
          <a:bodyPr>
            <a:normAutofit/>
          </a:bodyPr>
          <a:lstStyle/>
          <a:p>
            <a:pPr fontAlgn="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Reasons from CUWB</a:t>
            </a:r>
          </a:p>
          <a:p>
            <a:pPr marL="285750" indent="-285750" fontAlgn="t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Children living nearby school feel safe on the way to and from school</a:t>
            </a:r>
          </a:p>
          <a:p>
            <a:pPr marL="285750" indent="-285750" fontAlgn="t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Students who need not cross highway feel safe</a:t>
            </a:r>
          </a:p>
          <a:p>
            <a:pPr marL="285750" indent="-285750" fontAlgn="t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Girls who use public buses encounter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harassment</a:t>
            </a:r>
          </a:p>
          <a:p>
            <a:pPr marL="285750" indent="-285750" fontAlgn="t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rural areas, not safe for some students who need to walk through forest and slippery road during rainy season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43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icture Placeholder 4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1235279200"/>
              </p:ext>
            </p:extLst>
          </p:nvPr>
        </p:nvGraphicFramePr>
        <p:xfrm>
          <a:off x="4815840" y="213360"/>
          <a:ext cx="7147560" cy="6409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1" y="259080"/>
            <a:ext cx="4206240" cy="6339840"/>
          </a:xfrm>
        </p:spPr>
        <p:txBody>
          <a:bodyPr>
            <a:normAutofit fontScale="85000" lnSpcReduction="10000"/>
          </a:bodyPr>
          <a:lstStyle/>
          <a:p>
            <a:r>
              <a:rPr lang="en-US" sz="3000" dirty="0" smtClean="0"/>
              <a:t>Reasons from </a:t>
            </a:r>
            <a:r>
              <a:rPr lang="en-US" sz="3000" dirty="0" err="1" smtClean="0"/>
              <a:t>ISCWeB</a:t>
            </a: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000" dirty="0" smtClean="0"/>
              <a:t>Enough </a:t>
            </a:r>
            <a:r>
              <a:rPr lang="en-US" sz="3000" dirty="0"/>
              <a:t>places to play or to have a good </a:t>
            </a:r>
            <a:r>
              <a:rPr lang="en-US" sz="3000" dirty="0" smtClean="0"/>
              <a:t>time</a:t>
            </a:r>
          </a:p>
          <a:p>
            <a:r>
              <a:rPr lang="en-US" sz="2400" dirty="0" smtClean="0"/>
              <a:t>By gender</a:t>
            </a:r>
          </a:p>
          <a:p>
            <a:r>
              <a:rPr lang="en-US" sz="2400" dirty="0" smtClean="0"/>
              <a:t>      Boys: 2.66; Girls: 2.88</a:t>
            </a:r>
          </a:p>
          <a:p>
            <a:r>
              <a:rPr lang="en-US" sz="2400" dirty="0" smtClean="0"/>
              <a:t>By age</a:t>
            </a:r>
          </a:p>
          <a:p>
            <a:r>
              <a:rPr lang="en-US" sz="2400" dirty="0" smtClean="0"/>
              <a:t>     10 years old: 3.03</a:t>
            </a:r>
          </a:p>
          <a:p>
            <a:r>
              <a:rPr lang="en-US" sz="2400" dirty="0" smtClean="0"/>
              <a:t>     12 years old: 2.51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000" dirty="0"/>
              <a:t>P</a:t>
            </a:r>
            <a:r>
              <a:rPr lang="en-US" sz="3000" dirty="0" smtClean="0"/>
              <a:t>eople </a:t>
            </a:r>
            <a:r>
              <a:rPr lang="en-US" sz="3000" dirty="0"/>
              <a:t>in my local </a:t>
            </a:r>
            <a:r>
              <a:rPr lang="en-US" sz="3000" dirty="0" smtClean="0"/>
              <a:t>area </a:t>
            </a:r>
            <a:r>
              <a:rPr lang="en-US" sz="3000" dirty="0"/>
              <a:t>help </a:t>
            </a:r>
            <a:r>
              <a:rPr lang="en-US" sz="3000" dirty="0" smtClean="0"/>
              <a:t>me in my problem</a:t>
            </a:r>
          </a:p>
          <a:p>
            <a:r>
              <a:rPr lang="en-US" sz="2400" dirty="0" smtClean="0"/>
              <a:t>By gender</a:t>
            </a:r>
          </a:p>
          <a:p>
            <a:r>
              <a:rPr lang="en-US" sz="2400" dirty="0" smtClean="0"/>
              <a:t>     Boys: 3.22; Girls: 3.24</a:t>
            </a:r>
          </a:p>
          <a:p>
            <a:r>
              <a:rPr lang="en-US" sz="2400" dirty="0" smtClean="0"/>
              <a:t>By age</a:t>
            </a:r>
          </a:p>
          <a:p>
            <a:r>
              <a:rPr lang="en-US" sz="2400" dirty="0" smtClean="0"/>
              <a:t>    10 years old: 3.15</a:t>
            </a:r>
          </a:p>
          <a:p>
            <a:r>
              <a:rPr lang="en-US" sz="2400" dirty="0" smtClean="0"/>
              <a:t>    12 years old: 3.31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78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560" y="350520"/>
            <a:ext cx="10957560" cy="62331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Reasons from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ISCWeB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(Conti.) 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Minimal quarrels and fights in local area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Reasons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CUWB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eace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local area: minimal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fights/quarrels and no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noises.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782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9546026"/>
              </p:ext>
            </p:extLst>
          </p:nvPr>
        </p:nvGraphicFramePr>
        <p:xfrm>
          <a:off x="457201" y="1036320"/>
          <a:ext cx="11337924" cy="3107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799"/>
                <a:gridCol w="1569509"/>
                <a:gridCol w="1889654"/>
                <a:gridCol w="1889654"/>
                <a:gridCol w="1889654"/>
                <a:gridCol w="1889654"/>
              </a:tblGrid>
              <a:tr h="1144398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r>
                        <a:rPr lang="en-US" sz="2800" dirty="0" smtClean="0">
                          <a:effectLst/>
                        </a:rPr>
                        <a:t>Statement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I do not agree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I agree a little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I agree somewhat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I agree a lot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I totally agree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Nepal is a safe place for children to live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3.2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7.8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10.5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22.8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55.7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773680" y="409694"/>
            <a:ext cx="66446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Perception of Children about </a:t>
            </a:r>
            <a:r>
              <a:rPr lang="en-GB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Nepal (%)</a:t>
            </a:r>
            <a:endParaRPr lang="en-GB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7320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7720" y="914400"/>
            <a:ext cx="10515600" cy="5074920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Children are safe at home</a:t>
            </a: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Children are safe at school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Children are safe at their local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area, but it is less satisfactory compared to safety at home and at school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Safety of children on the way to and from school is less satisfactory compared to safety at home and school.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40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6600" dirty="0" smtClean="0"/>
              <a:t>Thanks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295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8725442"/>
              </p:ext>
            </p:extLst>
          </p:nvPr>
        </p:nvGraphicFramePr>
        <p:xfrm>
          <a:off x="677863" y="365125"/>
          <a:ext cx="10874376" cy="630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7188"/>
                <a:gridCol w="54371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Scale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value</a:t>
                      </a:r>
                      <a:endParaRPr lang="en-US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I do not agree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0</a:t>
                      </a:r>
                      <a:endParaRPr lang="en-US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Agree a little</a:t>
                      </a:r>
                      <a:r>
                        <a:rPr lang="en-US" sz="4000" baseline="0" dirty="0" smtClean="0"/>
                        <a:t> bit 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1</a:t>
                      </a:r>
                      <a:endParaRPr lang="en-US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Agree</a:t>
                      </a:r>
                      <a:r>
                        <a:rPr lang="en-US" sz="4000" baseline="0" dirty="0" smtClean="0"/>
                        <a:t> somewhat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2</a:t>
                      </a:r>
                      <a:endParaRPr lang="en-US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Agree a lot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3</a:t>
                      </a:r>
                      <a:endParaRPr lang="en-US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Totally agree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4</a:t>
                      </a:r>
                      <a:endParaRPr lang="en-US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Don’t know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90</a:t>
                      </a:r>
                      <a:endParaRPr lang="en-US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Not asked 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92</a:t>
                      </a:r>
                      <a:endParaRPr lang="en-US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Missing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99</a:t>
                      </a:r>
                      <a:endParaRPr lang="en-US" sz="4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3272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3920" y="411480"/>
            <a:ext cx="10515600" cy="582644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Outline</a:t>
            </a: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Sampling strategy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Children’s views on and perception of  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Safety at home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Safety at school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Safety on the way to and from school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Safety at local area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926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0703698"/>
              </p:ext>
            </p:extLst>
          </p:nvPr>
        </p:nvGraphicFramePr>
        <p:xfrm>
          <a:off x="677863" y="244475"/>
          <a:ext cx="11117262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58631"/>
                <a:gridCol w="555863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Scale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value</a:t>
                      </a:r>
                      <a:endParaRPr lang="en-US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Not</a:t>
                      </a:r>
                      <a:r>
                        <a:rPr lang="en-US" sz="4000" baseline="0" dirty="0" smtClean="0"/>
                        <a:t> at all safe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0</a:t>
                      </a:r>
                      <a:endParaRPr lang="en-US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Not</a:t>
                      </a:r>
                      <a:r>
                        <a:rPr lang="en-US" sz="4000" baseline="0" dirty="0" smtClean="0"/>
                        <a:t> very safe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1</a:t>
                      </a:r>
                      <a:endParaRPr lang="en-US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Quite</a:t>
                      </a:r>
                      <a:r>
                        <a:rPr lang="en-US" sz="4000" baseline="0" dirty="0" smtClean="0"/>
                        <a:t> safe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2</a:t>
                      </a:r>
                      <a:endParaRPr lang="en-US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smtClean="0"/>
                        <a:t>Very</a:t>
                      </a:r>
                      <a:r>
                        <a:rPr lang="en-US" sz="4000" baseline="0" smtClean="0"/>
                        <a:t> safe</a:t>
                      </a:r>
                      <a:endParaRPr lang="en-US" sz="4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3</a:t>
                      </a:r>
                      <a:endParaRPr lang="en-US" sz="4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604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Sampling Strategy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27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58240" y="138205"/>
            <a:ext cx="9479280" cy="556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ctr" rtl="1">
              <a:lnSpc>
                <a:spcPct val="115000"/>
              </a:lnSpc>
            </a:pPr>
            <a:r>
              <a:rPr lang="en-US" dirty="0" smtClean="0">
                <a:latin typeface="Times New Roman" panose="02020603050405020304" pitchFamily="18" charset="0"/>
                <a:ea typeface="Malgun Gothic" panose="020B0503020000020004" pitchFamily="34" charset="-127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ea typeface="Malgun Gothic" panose="020B0503020000020004" pitchFamily="34" charset="-127"/>
                <a:cs typeface="Arial" panose="020B0604020202020204" pitchFamily="34" charset="0"/>
              </a:rPr>
              <a:t>The </a:t>
            </a:r>
            <a:r>
              <a:rPr lang="en-US" sz="2800" dirty="0">
                <a:latin typeface="Times New Roman" panose="02020603050405020304" pitchFamily="18" charset="0"/>
                <a:ea typeface="Malgun Gothic" panose="020B0503020000020004" pitchFamily="34" charset="-127"/>
                <a:cs typeface="Arial" panose="020B0604020202020204" pitchFamily="34" charset="0"/>
              </a:rPr>
              <a:t>country is divided into 7 provinces and 77 districts. </a:t>
            </a:r>
            <a:endParaRPr lang="en-US" sz="2400" dirty="0">
              <a:effectLst/>
              <a:latin typeface="Calibri" panose="020F050202020403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pic>
        <p:nvPicPr>
          <p:cNvPr id="3" name="Picture 2" descr="https://upload.wikimedia.org/wikipedia/commons/thumb/f/f8/Provinces_of_Nepal_2015.svg/2000px-Provinces_of_Nepal_2015.svg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5360" y="762000"/>
            <a:ext cx="1010412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8230870" y="4060746"/>
            <a:ext cx="288290" cy="193357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b="1" dirty="0">
                <a:effectLst/>
                <a:latin typeface="Calibri" panose="020F050202020403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1</a:t>
            </a:r>
            <a:endParaRPr lang="en-US" sz="4400" dirty="0">
              <a:effectLst/>
              <a:latin typeface="Calibri" panose="020F050202020403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691630" y="3951447"/>
            <a:ext cx="318770" cy="330993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b="1" dirty="0">
                <a:effectLst/>
                <a:latin typeface="Calibri" panose="020F050202020403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2</a:t>
            </a:r>
            <a:endParaRPr lang="en-US" sz="2400" dirty="0">
              <a:effectLst/>
              <a:latin typeface="Calibri" panose="020F050202020403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127750" y="4282440"/>
            <a:ext cx="241300" cy="24892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b="1" dirty="0">
                <a:effectLst/>
                <a:latin typeface="Calibri" panose="020F050202020403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3</a:t>
            </a:r>
            <a:endParaRPr lang="en-US" sz="2000" dirty="0">
              <a:effectLst/>
              <a:latin typeface="Calibri" panose="020F050202020403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6127750" y="3456940"/>
            <a:ext cx="241300" cy="24892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1100" dirty="0">
              <a:effectLst/>
              <a:latin typeface="Calibri" panose="020F050202020403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55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result for map of nepal with geographical reg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" y="502920"/>
            <a:ext cx="10774679" cy="579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150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68680" y="423545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sample children by district and school</a:t>
            </a:r>
          </a:p>
          <a:p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126309"/>
              </p:ext>
            </p:extLst>
          </p:nvPr>
        </p:nvGraphicFramePr>
        <p:xfrm>
          <a:off x="868678" y="1158241"/>
          <a:ext cx="10332721" cy="43891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5640"/>
                <a:gridCol w="3982246"/>
                <a:gridCol w="4624835"/>
              </a:tblGrid>
              <a:tr h="1248582"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Districts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No. of Schools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No. of Students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85134"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Chitwan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x</a:t>
                      </a:r>
                      <a:r>
                        <a:rPr lang="en-US" sz="3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36 children  = </a:t>
                      </a:r>
                      <a:r>
                        <a:rPr lang="en-US" sz="3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936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85134"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Dhading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x 36 children</a:t>
                      </a:r>
                      <a:r>
                        <a:rPr lang="en-US" sz="3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</a:t>
                      </a:r>
                      <a:r>
                        <a:rPr lang="en-US" sz="3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85134"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Dolakha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x 36</a:t>
                      </a:r>
                      <a:r>
                        <a:rPr lang="en-US" sz="3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children = </a:t>
                      </a:r>
                      <a:r>
                        <a:rPr lang="en-US" sz="3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432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85134"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2088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580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142" y="418896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No. of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hildren by gender and age group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8153990"/>
              </p:ext>
            </p:extLst>
          </p:nvPr>
        </p:nvGraphicFramePr>
        <p:xfrm>
          <a:off x="712922" y="1456842"/>
          <a:ext cx="10335820" cy="47424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91967"/>
                <a:gridCol w="2824902"/>
                <a:gridCol w="2326390"/>
                <a:gridCol w="2492561"/>
              </a:tblGrid>
              <a:tr h="114938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Gender 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years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years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94333"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Boys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510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529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1044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49382"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Girls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534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515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1044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49382"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  Total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1044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(1004)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1044</a:t>
                      </a:r>
                    </a:p>
                    <a:p>
                      <a:pPr marL="38100" marR="3810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(1041)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2088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(2045)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49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Children’s Views on and Perception of Safety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37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icture Placeholder 4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1511072812"/>
              </p:ext>
            </p:extLst>
          </p:nvPr>
        </p:nvGraphicFramePr>
        <p:xfrm>
          <a:off x="4587240" y="0"/>
          <a:ext cx="7376160" cy="66840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0668" y="167640"/>
            <a:ext cx="3932237" cy="6492240"/>
          </a:xfrm>
        </p:spPr>
        <p:txBody>
          <a:bodyPr>
            <a:normAutofit fontScale="92500" lnSpcReduction="10000"/>
          </a:bodyPr>
          <a:lstStyle/>
          <a:p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Reasons from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ISCWeB</a:t>
            </a:r>
            <a:endParaRPr lang="en-US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fontAlgn="t">
              <a:buFont typeface="Arial" panose="020B0604020202020204" pitchFamily="34" charset="0"/>
              <a:buChar char="•"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live with my family at home or rented room.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t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10 years : 94.9%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t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12 years: 96.8%</a:t>
            </a:r>
          </a:p>
          <a:p>
            <a:pPr marL="457200" indent="-457200" fontAlgn="t">
              <a:buFont typeface="Arial" panose="020B0604020202020204" pitchFamily="34" charset="0"/>
              <a:buChar char="•"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Family members care about me</a:t>
            </a:r>
          </a:p>
          <a:p>
            <a:pPr fontAlgn="t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By gender     </a:t>
            </a:r>
          </a:p>
          <a:p>
            <a:pPr fontAlgn="t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Boys: 3.53</a:t>
            </a:r>
          </a:p>
          <a:p>
            <a:pPr fontAlgn="t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Girls: 3.59</a:t>
            </a:r>
          </a:p>
          <a:p>
            <a:pPr fontAlgn="t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By age</a:t>
            </a:r>
          </a:p>
          <a:p>
            <a:pPr fontAlgn="t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10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years :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3.46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t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12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years: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3.66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t"/>
            <a:endParaRPr lang="en-US" sz="2800" dirty="0" smtClean="0"/>
          </a:p>
          <a:p>
            <a:pPr fontAlgn="t"/>
            <a:endParaRPr lang="en-US" sz="2800" dirty="0" smtClean="0"/>
          </a:p>
          <a:p>
            <a:pPr fontAlgn="t"/>
            <a:endParaRPr lang="en-US" sz="2800" dirty="0" smtClean="0"/>
          </a:p>
          <a:p>
            <a:pPr fontAlgn="t"/>
            <a:endParaRPr lang="en-US" dirty="0"/>
          </a:p>
          <a:p>
            <a:pPr fontAlgn="t"/>
            <a:endParaRPr lang="en-US" dirty="0"/>
          </a:p>
          <a:p>
            <a:pPr fontAlgn="t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65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730</TotalTime>
  <Words>635</Words>
  <Application>Microsoft Office PowerPoint</Application>
  <PresentationFormat>Widescreen</PresentationFormat>
  <Paragraphs>178</Paragraphs>
  <Slides>20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Malgun Gothic</vt:lpstr>
      <vt:lpstr>Arial</vt:lpstr>
      <vt:lpstr>Calibri</vt:lpstr>
      <vt:lpstr>Mangal</vt:lpstr>
      <vt:lpstr>Times New Roman</vt:lpstr>
      <vt:lpstr>Trebuchet MS</vt:lpstr>
      <vt:lpstr>Wingdings 3</vt:lpstr>
      <vt:lpstr>Facet</vt:lpstr>
      <vt:lpstr>Children’s Worlds Project  Children’s Views on and Perception of Safety</vt:lpstr>
      <vt:lpstr>PowerPoint Presentation</vt:lpstr>
      <vt:lpstr>Sampling Strategy</vt:lpstr>
      <vt:lpstr>PowerPoint Presentation</vt:lpstr>
      <vt:lpstr>PowerPoint Presentation</vt:lpstr>
      <vt:lpstr>PowerPoint Presentation</vt:lpstr>
      <vt:lpstr>PowerPoint Presentation</vt:lpstr>
      <vt:lpstr>Children’s Views on and Perception of Safety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Safety of Children in Children Worlds Project</dc:title>
  <dc:creator>User</dc:creator>
  <cp:lastModifiedBy>User</cp:lastModifiedBy>
  <cp:revision>79</cp:revision>
  <dcterms:created xsi:type="dcterms:W3CDTF">2019-05-03T04:59:50Z</dcterms:created>
  <dcterms:modified xsi:type="dcterms:W3CDTF">2019-06-20T04:00:50Z</dcterms:modified>
</cp:coreProperties>
</file>