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drawings/drawing1.xml" ContentType="application/vnd.openxmlformats-officedocument.drawingml.chartshapes+xml"/>
  <Override PartName="/ppt/charts/chart15.xml" ContentType="application/vnd.openxmlformats-officedocument.drawingml.chart+xml"/>
  <Override PartName="/ppt/theme/themeOverride15.xml" ContentType="application/vnd.openxmlformats-officedocument.themeOverride+xml"/>
  <Override PartName="/ppt/drawings/drawing2.xml" ContentType="application/vnd.openxmlformats-officedocument.drawingml.chartshapes+xml"/>
  <Override PartName="/ppt/charts/chart16.xml" ContentType="application/vnd.openxmlformats-officedocument.drawingml.chart+xml"/>
  <Override PartName="/ppt/theme/themeOverride16.xml" ContentType="application/vnd.openxmlformats-officedocument.themeOverride+xml"/>
  <Override PartName="/ppt/drawings/drawing3.xml" ContentType="application/vnd.openxmlformats-officedocument.drawingml.chartshapes+xml"/>
  <Override PartName="/ppt/charts/chart17.xml" ContentType="application/vnd.openxmlformats-officedocument.drawingml.chart+xml"/>
  <Override PartName="/ppt/theme/themeOverride17.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05" r:id="rId14"/>
    <p:sldId id="268" r:id="rId15"/>
    <p:sldId id="269" r:id="rId16"/>
    <p:sldId id="270" r:id="rId17"/>
    <p:sldId id="306" r:id="rId18"/>
    <p:sldId id="301" r:id="rId19"/>
    <p:sldId id="302" r:id="rId20"/>
    <p:sldId id="304" r:id="rId21"/>
    <p:sldId id="271" r:id="rId22"/>
    <p:sldId id="303" r:id="rId23"/>
    <p:sldId id="272" r:id="rId24"/>
    <p:sldId id="273" r:id="rId25"/>
    <p:sldId id="275" r:id="rId26"/>
    <p:sldId id="276" r:id="rId27"/>
    <p:sldId id="277" r:id="rId28"/>
    <p:sldId id="278" r:id="rId29"/>
    <p:sldId id="279" r:id="rId30"/>
    <p:sldId id="280" r:id="rId31"/>
    <p:sldId id="281" r:id="rId32"/>
    <p:sldId id="282" r:id="rId33"/>
    <p:sldId id="283" r:id="rId34"/>
    <p:sldId id="284" r:id="rId35"/>
    <p:sldId id="285" r:id="rId36"/>
    <p:sldId id="287" r:id="rId37"/>
    <p:sldId id="288" r:id="rId38"/>
    <p:sldId id="289" r:id="rId39"/>
    <p:sldId id="290" r:id="rId40"/>
    <p:sldId id="291" r:id="rId41"/>
    <p:sldId id="292" r:id="rId42"/>
    <p:sldId id="293" r:id="rId43"/>
    <p:sldId id="294" r:id="rId44"/>
    <p:sldId id="296" r:id="rId45"/>
    <p:sldId id="297" r:id="rId46"/>
    <p:sldId id="298" r:id="rId47"/>
    <p:sldId id="299" r:id="rId48"/>
    <p:sldId id="300" r:id="rId49"/>
    <p:sldId id="30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97" autoAdjust="0"/>
  </p:normalViewPr>
  <p:slideViewPr>
    <p:cSldViewPr>
      <p:cViewPr>
        <p:scale>
          <a:sx n="60" d="100"/>
          <a:sy n="60" d="100"/>
        </p:scale>
        <p:origin x="-16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10.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embeddings/oleObject5.bin"/><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111.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212.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baseline="0" dirty="0"/>
              <a:t>Safety across </a:t>
            </a:r>
            <a:r>
              <a:rPr lang="en-US" sz="1800" b="1" baseline="0" dirty="0" smtClean="0"/>
              <a:t>contexts: overall</a:t>
            </a:r>
            <a:r>
              <a:rPr lang="en-US" sz="1800" b="1" dirty="0" smtClean="0"/>
              <a:t> </a:t>
            </a:r>
            <a:endParaRPr lang="en-US" sz="1800" b="1" dirty="0"/>
          </a:p>
        </c:rich>
      </c:tx>
      <c:overlay val="0"/>
      <c:spPr>
        <a:noFill/>
        <a:ln>
          <a:noFill/>
        </a:ln>
        <a:effectLst/>
      </c:spPr>
    </c:title>
    <c:autoTitleDeleted val="0"/>
    <c:plotArea>
      <c:layout/>
      <c:barChart>
        <c:barDir val="col"/>
        <c:grouping val="clustered"/>
        <c:varyColors val="0"/>
        <c:ser>
          <c:idx val="0"/>
          <c:order val="0"/>
          <c:tx>
            <c:strRef>
              <c:f>[Safety_Graphs_Final.xlsx]Sheet2!$B$2</c:f>
              <c:strCache>
                <c:ptCount val="1"/>
                <c:pt idx="0">
                  <c:v>I do not agree</c:v>
                </c:pt>
              </c:strCache>
            </c:strRef>
          </c:tx>
          <c:spPr>
            <a:solidFill>
              <a:schemeClr val="accent1">
                <a:tint val="54000"/>
              </a:schemeClr>
            </a:solidFill>
            <a:ln>
              <a:noFill/>
            </a:ln>
            <a:effectLst/>
          </c:spPr>
          <c:invertIfNegative val="0"/>
          <c:cat>
            <c:strRef>
              <c:f>[Safety_Graphs_Final.xlsx]Sheet2!$A$3:$A$6</c:f>
              <c:strCache>
                <c:ptCount val="4"/>
                <c:pt idx="0">
                  <c:v>I feel safe at home</c:v>
                </c:pt>
                <c:pt idx="1">
                  <c:v>I feel safe at school</c:v>
                </c:pt>
                <c:pt idx="2">
                  <c:v>I feel safe when I walk in the area I live in</c:v>
                </c:pt>
                <c:pt idx="3">
                  <c:v>[Country] is a safe place to live</c:v>
                </c:pt>
              </c:strCache>
            </c:strRef>
          </c:cat>
          <c:val>
            <c:numRef>
              <c:f>[Safety_Graphs_Final.xlsx]Sheet2!$B$3:$B$6</c:f>
              <c:numCache>
                <c:formatCode>General</c:formatCode>
                <c:ptCount val="4"/>
                <c:pt idx="0">
                  <c:v>2.1</c:v>
                </c:pt>
                <c:pt idx="1">
                  <c:v>4.4000000000000004</c:v>
                </c:pt>
                <c:pt idx="2">
                  <c:v>6.6</c:v>
                </c:pt>
                <c:pt idx="3">
                  <c:v>5.5</c:v>
                </c:pt>
              </c:numCache>
            </c:numRef>
          </c:val>
          <c:extLst xmlns:c16r2="http://schemas.microsoft.com/office/drawing/2015/06/chart">
            <c:ext xmlns:c16="http://schemas.microsoft.com/office/drawing/2014/chart" uri="{C3380CC4-5D6E-409C-BE32-E72D297353CC}">
              <c16:uniqueId val="{00000000-90C3-4358-88F0-2F68739DF408}"/>
            </c:ext>
          </c:extLst>
        </c:ser>
        <c:ser>
          <c:idx val="1"/>
          <c:order val="1"/>
          <c:tx>
            <c:strRef>
              <c:f>[Safety_Graphs_Final.xlsx]Sheet2!$C$2</c:f>
              <c:strCache>
                <c:ptCount val="1"/>
                <c:pt idx="0">
                  <c:v>Agree a little bit</c:v>
                </c:pt>
              </c:strCache>
            </c:strRef>
          </c:tx>
          <c:spPr>
            <a:solidFill>
              <a:schemeClr val="accent1">
                <a:tint val="77000"/>
              </a:schemeClr>
            </a:solidFill>
            <a:ln>
              <a:noFill/>
            </a:ln>
            <a:effectLst/>
          </c:spPr>
          <c:invertIfNegative val="0"/>
          <c:cat>
            <c:strRef>
              <c:f>[Safety_Graphs_Final.xlsx]Sheet2!$A$3:$A$6</c:f>
              <c:strCache>
                <c:ptCount val="4"/>
                <c:pt idx="0">
                  <c:v>I feel safe at home</c:v>
                </c:pt>
                <c:pt idx="1">
                  <c:v>I feel safe at school</c:v>
                </c:pt>
                <c:pt idx="2">
                  <c:v>I feel safe when I walk in the area I live in</c:v>
                </c:pt>
                <c:pt idx="3">
                  <c:v>[Country] is a safe place to live</c:v>
                </c:pt>
              </c:strCache>
            </c:strRef>
          </c:cat>
          <c:val>
            <c:numRef>
              <c:f>[Safety_Graphs_Final.xlsx]Sheet2!$C$3:$C$6</c:f>
              <c:numCache>
                <c:formatCode>General</c:formatCode>
                <c:ptCount val="4"/>
                <c:pt idx="0">
                  <c:v>3</c:v>
                </c:pt>
                <c:pt idx="1">
                  <c:v>6.3</c:v>
                </c:pt>
                <c:pt idx="2">
                  <c:v>7.8</c:v>
                </c:pt>
                <c:pt idx="3">
                  <c:v>7.5</c:v>
                </c:pt>
              </c:numCache>
            </c:numRef>
          </c:val>
          <c:extLst xmlns:c16r2="http://schemas.microsoft.com/office/drawing/2015/06/chart">
            <c:ext xmlns:c16="http://schemas.microsoft.com/office/drawing/2014/chart" uri="{C3380CC4-5D6E-409C-BE32-E72D297353CC}">
              <c16:uniqueId val="{00000001-90C3-4358-88F0-2F68739DF408}"/>
            </c:ext>
          </c:extLst>
        </c:ser>
        <c:ser>
          <c:idx val="2"/>
          <c:order val="2"/>
          <c:tx>
            <c:strRef>
              <c:f>[Safety_Graphs_Final.xlsx]Sheet2!$D$2</c:f>
              <c:strCache>
                <c:ptCount val="1"/>
                <c:pt idx="0">
                  <c:v>Agree somewhat</c:v>
                </c:pt>
              </c:strCache>
            </c:strRef>
          </c:tx>
          <c:spPr>
            <a:solidFill>
              <a:schemeClr val="accent1"/>
            </a:solidFill>
            <a:ln>
              <a:noFill/>
            </a:ln>
            <a:effectLst/>
          </c:spPr>
          <c:invertIfNegative val="0"/>
          <c:cat>
            <c:strRef>
              <c:f>[Safety_Graphs_Final.xlsx]Sheet2!$A$3:$A$6</c:f>
              <c:strCache>
                <c:ptCount val="4"/>
                <c:pt idx="0">
                  <c:v>I feel safe at home</c:v>
                </c:pt>
                <c:pt idx="1">
                  <c:v>I feel safe at school</c:v>
                </c:pt>
                <c:pt idx="2">
                  <c:v>I feel safe when I walk in the area I live in</c:v>
                </c:pt>
                <c:pt idx="3">
                  <c:v>[Country] is a safe place to live</c:v>
                </c:pt>
              </c:strCache>
            </c:strRef>
          </c:cat>
          <c:val>
            <c:numRef>
              <c:f>[Safety_Graphs_Final.xlsx]Sheet2!$D$3:$D$6</c:f>
              <c:numCache>
                <c:formatCode>General</c:formatCode>
                <c:ptCount val="4"/>
                <c:pt idx="0">
                  <c:v>5.8</c:v>
                </c:pt>
                <c:pt idx="1">
                  <c:v>11</c:v>
                </c:pt>
                <c:pt idx="2">
                  <c:v>14.3</c:v>
                </c:pt>
                <c:pt idx="3">
                  <c:v>14.5</c:v>
                </c:pt>
              </c:numCache>
            </c:numRef>
          </c:val>
          <c:extLst xmlns:c16r2="http://schemas.microsoft.com/office/drawing/2015/06/chart">
            <c:ext xmlns:c16="http://schemas.microsoft.com/office/drawing/2014/chart" uri="{C3380CC4-5D6E-409C-BE32-E72D297353CC}">
              <c16:uniqueId val="{00000002-90C3-4358-88F0-2F68739DF408}"/>
            </c:ext>
          </c:extLst>
        </c:ser>
        <c:ser>
          <c:idx val="3"/>
          <c:order val="3"/>
          <c:tx>
            <c:strRef>
              <c:f>[Safety_Graphs_Final.xlsx]Sheet2!$E$2</c:f>
              <c:strCache>
                <c:ptCount val="1"/>
                <c:pt idx="0">
                  <c:v>Agree a lot</c:v>
                </c:pt>
              </c:strCache>
            </c:strRef>
          </c:tx>
          <c:spPr>
            <a:solidFill>
              <a:schemeClr val="accent1">
                <a:shade val="76000"/>
              </a:schemeClr>
            </a:solidFill>
            <a:ln>
              <a:noFill/>
            </a:ln>
            <a:effectLst/>
          </c:spPr>
          <c:invertIfNegative val="0"/>
          <c:cat>
            <c:strRef>
              <c:f>[Safety_Graphs_Final.xlsx]Sheet2!$A$3:$A$6</c:f>
              <c:strCache>
                <c:ptCount val="4"/>
                <c:pt idx="0">
                  <c:v>I feel safe at home</c:v>
                </c:pt>
                <c:pt idx="1">
                  <c:v>I feel safe at school</c:v>
                </c:pt>
                <c:pt idx="2">
                  <c:v>I feel safe when I walk in the area I live in</c:v>
                </c:pt>
                <c:pt idx="3">
                  <c:v>[Country] is a safe place to live</c:v>
                </c:pt>
              </c:strCache>
            </c:strRef>
          </c:cat>
          <c:val>
            <c:numRef>
              <c:f>[Safety_Graphs_Final.xlsx]Sheet2!$E$3:$E$6</c:f>
              <c:numCache>
                <c:formatCode>General</c:formatCode>
                <c:ptCount val="4"/>
                <c:pt idx="0">
                  <c:v>18.7</c:v>
                </c:pt>
                <c:pt idx="1">
                  <c:v>18.7</c:v>
                </c:pt>
                <c:pt idx="2">
                  <c:v>25.5</c:v>
                </c:pt>
                <c:pt idx="3">
                  <c:v>24.9</c:v>
                </c:pt>
              </c:numCache>
            </c:numRef>
          </c:val>
          <c:extLst xmlns:c16r2="http://schemas.microsoft.com/office/drawing/2015/06/chart">
            <c:ext xmlns:c16="http://schemas.microsoft.com/office/drawing/2014/chart" uri="{C3380CC4-5D6E-409C-BE32-E72D297353CC}">
              <c16:uniqueId val="{00000003-90C3-4358-88F0-2F68739DF408}"/>
            </c:ext>
          </c:extLst>
        </c:ser>
        <c:ser>
          <c:idx val="4"/>
          <c:order val="4"/>
          <c:tx>
            <c:strRef>
              <c:f>[Safety_Graphs_Final.xlsx]Sheet2!$F$2</c:f>
              <c:strCache>
                <c:ptCount val="1"/>
                <c:pt idx="0">
                  <c:v>Totally agree</c:v>
                </c:pt>
              </c:strCache>
            </c:strRef>
          </c:tx>
          <c:spPr>
            <a:solidFill>
              <a:schemeClr val="accent1">
                <a:shade val="53000"/>
              </a:schemeClr>
            </a:solidFill>
            <a:ln>
              <a:noFill/>
            </a:ln>
            <a:effectLst/>
          </c:spPr>
          <c:invertIfNegative val="0"/>
          <c:cat>
            <c:strRef>
              <c:f>[Safety_Graphs_Final.xlsx]Sheet2!$A$3:$A$6</c:f>
              <c:strCache>
                <c:ptCount val="4"/>
                <c:pt idx="0">
                  <c:v>I feel safe at home</c:v>
                </c:pt>
                <c:pt idx="1">
                  <c:v>I feel safe at school</c:v>
                </c:pt>
                <c:pt idx="2">
                  <c:v>I feel safe when I walk in the area I live in</c:v>
                </c:pt>
                <c:pt idx="3">
                  <c:v>[Country] is a safe place to live</c:v>
                </c:pt>
              </c:strCache>
            </c:strRef>
          </c:cat>
          <c:val>
            <c:numRef>
              <c:f>[Safety_Graphs_Final.xlsx]Sheet2!$F$3:$F$6</c:f>
              <c:numCache>
                <c:formatCode>General</c:formatCode>
                <c:ptCount val="4"/>
                <c:pt idx="0">
                  <c:v>70.3</c:v>
                </c:pt>
                <c:pt idx="1">
                  <c:v>59.5</c:v>
                </c:pt>
                <c:pt idx="2">
                  <c:v>45.7</c:v>
                </c:pt>
                <c:pt idx="3">
                  <c:v>47.7</c:v>
                </c:pt>
              </c:numCache>
            </c:numRef>
          </c:val>
          <c:extLst xmlns:c16r2="http://schemas.microsoft.com/office/drawing/2015/06/chart">
            <c:ext xmlns:c16="http://schemas.microsoft.com/office/drawing/2014/chart" uri="{C3380CC4-5D6E-409C-BE32-E72D297353CC}">
              <c16:uniqueId val="{00000004-90C3-4358-88F0-2F68739DF408}"/>
            </c:ext>
          </c:extLst>
        </c:ser>
        <c:dLbls>
          <c:showLegendKey val="0"/>
          <c:showVal val="0"/>
          <c:showCatName val="0"/>
          <c:showSerName val="0"/>
          <c:showPercent val="0"/>
          <c:showBubbleSize val="0"/>
        </c:dLbls>
        <c:gapWidth val="150"/>
        <c:axId val="227859456"/>
        <c:axId val="136296064"/>
      </c:barChart>
      <c:catAx>
        <c:axId val="22785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endParaRPr lang="he-IL"/>
          </a:p>
        </c:txPr>
        <c:crossAx val="136296064"/>
        <c:crosses val="autoZero"/>
        <c:auto val="1"/>
        <c:lblAlgn val="ctr"/>
        <c:lblOffset val="100"/>
        <c:noMultiLvlLbl val="0"/>
      </c:catAx>
      <c:valAx>
        <c:axId val="136296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a:t>% of children </a:t>
                </a:r>
              </a:p>
            </c:rich>
          </c:tx>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he-IL"/>
          </a:p>
        </c:txPr>
        <c:crossAx val="22785945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he-IL"/>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defRPr>
      </a:pPr>
      <a:endParaRPr lang="he-IL"/>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Frequency</a:t>
            </a:r>
            <a:r>
              <a:rPr lang="en-US" sz="1600" baseline="0" dirty="0"/>
              <a:t> of being bullied at school in the last month</a:t>
            </a:r>
            <a:endParaRPr lang="en-US" sz="1600" dirty="0"/>
          </a:p>
        </c:rich>
      </c:tx>
      <c:overlay val="0"/>
    </c:title>
    <c:autoTitleDeleted val="0"/>
    <c:plotArea>
      <c:layout/>
      <c:barChart>
        <c:barDir val="col"/>
        <c:grouping val="clustered"/>
        <c:varyColors val="0"/>
        <c:ser>
          <c:idx val="0"/>
          <c:order val="0"/>
          <c:tx>
            <c:strRef>
              <c:f>Bullying_Overall!$A$2</c:f>
              <c:strCache>
                <c:ptCount val="1"/>
                <c:pt idx="0">
                  <c:v>How often: hit by other children in your school</c:v>
                </c:pt>
              </c:strCache>
            </c:strRef>
          </c:tx>
          <c:invertIfNegative val="0"/>
          <c:cat>
            <c:strRef>
              <c:f>Bullying_Overall!$B$1:$E$1</c:f>
              <c:strCache>
                <c:ptCount val="4"/>
                <c:pt idx="0">
                  <c:v>Never </c:v>
                </c:pt>
                <c:pt idx="1">
                  <c:v>Once</c:v>
                </c:pt>
                <c:pt idx="2">
                  <c:v>Two or 3 times </c:v>
                </c:pt>
                <c:pt idx="3">
                  <c:v>More than three times </c:v>
                </c:pt>
              </c:strCache>
            </c:strRef>
          </c:cat>
          <c:val>
            <c:numRef>
              <c:f>Bullying_Overall!$B$2:$E$2</c:f>
              <c:numCache>
                <c:formatCode>General</c:formatCode>
                <c:ptCount val="4"/>
                <c:pt idx="0">
                  <c:v>61.5</c:v>
                </c:pt>
                <c:pt idx="1">
                  <c:v>18.100000000000001</c:v>
                </c:pt>
                <c:pt idx="2">
                  <c:v>10.5</c:v>
                </c:pt>
                <c:pt idx="3">
                  <c:v>10</c:v>
                </c:pt>
              </c:numCache>
            </c:numRef>
          </c:val>
          <c:extLst xmlns:c16r2="http://schemas.microsoft.com/office/drawing/2015/06/chart">
            <c:ext xmlns:c16="http://schemas.microsoft.com/office/drawing/2014/chart" uri="{C3380CC4-5D6E-409C-BE32-E72D297353CC}">
              <c16:uniqueId val="{00000000-377D-41FA-8EB2-56FF485D59E5}"/>
            </c:ext>
          </c:extLst>
        </c:ser>
        <c:ser>
          <c:idx val="1"/>
          <c:order val="1"/>
          <c:tx>
            <c:strRef>
              <c:f>Bullying_Overall!$A$3</c:f>
              <c:strCache>
                <c:ptCount val="1"/>
                <c:pt idx="0">
                  <c:v>How often: called unkind names by other children in your school</c:v>
                </c:pt>
              </c:strCache>
            </c:strRef>
          </c:tx>
          <c:invertIfNegative val="0"/>
          <c:cat>
            <c:strRef>
              <c:f>Bullying_Overall!$B$1:$E$1</c:f>
              <c:strCache>
                <c:ptCount val="4"/>
                <c:pt idx="0">
                  <c:v>Never </c:v>
                </c:pt>
                <c:pt idx="1">
                  <c:v>Once</c:v>
                </c:pt>
                <c:pt idx="2">
                  <c:v>Two or 3 times </c:v>
                </c:pt>
                <c:pt idx="3">
                  <c:v>More than three times </c:v>
                </c:pt>
              </c:strCache>
            </c:strRef>
          </c:cat>
          <c:val>
            <c:numRef>
              <c:f>Bullying_Overall!$B$3:$E$3</c:f>
              <c:numCache>
                <c:formatCode>General</c:formatCode>
                <c:ptCount val="4"/>
                <c:pt idx="0">
                  <c:v>51.7</c:v>
                </c:pt>
                <c:pt idx="1">
                  <c:v>18.399999999999999</c:v>
                </c:pt>
                <c:pt idx="2">
                  <c:v>11.9</c:v>
                </c:pt>
                <c:pt idx="3">
                  <c:v>18</c:v>
                </c:pt>
              </c:numCache>
            </c:numRef>
          </c:val>
          <c:extLst xmlns:c16r2="http://schemas.microsoft.com/office/drawing/2015/06/chart">
            <c:ext xmlns:c16="http://schemas.microsoft.com/office/drawing/2014/chart" uri="{C3380CC4-5D6E-409C-BE32-E72D297353CC}">
              <c16:uniqueId val="{00000001-377D-41FA-8EB2-56FF485D59E5}"/>
            </c:ext>
          </c:extLst>
        </c:ser>
        <c:ser>
          <c:idx val="2"/>
          <c:order val="2"/>
          <c:tx>
            <c:strRef>
              <c:f>Bullying_Overall!$A$4</c:f>
              <c:strCache>
                <c:ptCount val="1"/>
                <c:pt idx="0">
                  <c:v>How often: left out by other children in your class</c:v>
                </c:pt>
              </c:strCache>
            </c:strRef>
          </c:tx>
          <c:invertIfNegative val="0"/>
          <c:cat>
            <c:strRef>
              <c:f>Bullying_Overall!$B$1:$E$1</c:f>
              <c:strCache>
                <c:ptCount val="4"/>
                <c:pt idx="0">
                  <c:v>Never </c:v>
                </c:pt>
                <c:pt idx="1">
                  <c:v>Once</c:v>
                </c:pt>
                <c:pt idx="2">
                  <c:v>Two or 3 times </c:v>
                </c:pt>
                <c:pt idx="3">
                  <c:v>More than three times </c:v>
                </c:pt>
              </c:strCache>
            </c:strRef>
          </c:cat>
          <c:val>
            <c:numRef>
              <c:f>Bullying_Overall!$B$4:$E$4</c:f>
              <c:numCache>
                <c:formatCode>General</c:formatCode>
                <c:ptCount val="4"/>
                <c:pt idx="0">
                  <c:v>64.400000000000006</c:v>
                </c:pt>
                <c:pt idx="1">
                  <c:v>16.100000000000001</c:v>
                </c:pt>
                <c:pt idx="2">
                  <c:v>9.4</c:v>
                </c:pt>
                <c:pt idx="3">
                  <c:v>10.1</c:v>
                </c:pt>
              </c:numCache>
            </c:numRef>
          </c:val>
          <c:extLst xmlns:c16r2="http://schemas.microsoft.com/office/drawing/2015/06/chart">
            <c:ext xmlns:c16="http://schemas.microsoft.com/office/drawing/2014/chart" uri="{C3380CC4-5D6E-409C-BE32-E72D297353CC}">
              <c16:uniqueId val="{00000002-377D-41FA-8EB2-56FF485D59E5}"/>
            </c:ext>
          </c:extLst>
        </c:ser>
        <c:dLbls>
          <c:showLegendKey val="0"/>
          <c:showVal val="0"/>
          <c:showCatName val="0"/>
          <c:showSerName val="0"/>
          <c:showPercent val="0"/>
          <c:showBubbleSize val="0"/>
        </c:dLbls>
        <c:gapWidth val="150"/>
        <c:axId val="241869824"/>
        <c:axId val="39020800"/>
      </c:barChart>
      <c:catAx>
        <c:axId val="241869824"/>
        <c:scaling>
          <c:orientation val="minMax"/>
        </c:scaling>
        <c:delete val="0"/>
        <c:axPos val="b"/>
        <c:numFmt formatCode="General" sourceLinked="0"/>
        <c:majorTickMark val="none"/>
        <c:minorTickMark val="none"/>
        <c:tickLblPos val="nextTo"/>
        <c:txPr>
          <a:bodyPr/>
          <a:lstStyle/>
          <a:p>
            <a:pPr>
              <a:defRPr sz="1200" b="1"/>
            </a:pPr>
            <a:endParaRPr lang="he-IL"/>
          </a:p>
        </c:txPr>
        <c:crossAx val="39020800"/>
        <c:crosses val="autoZero"/>
        <c:auto val="1"/>
        <c:lblAlgn val="ctr"/>
        <c:lblOffset val="100"/>
        <c:noMultiLvlLbl val="0"/>
      </c:catAx>
      <c:valAx>
        <c:axId val="39020800"/>
        <c:scaling>
          <c:orientation val="minMax"/>
        </c:scaling>
        <c:delete val="0"/>
        <c:axPos val="l"/>
        <c:majorGridlines/>
        <c:numFmt formatCode="General" sourceLinked="1"/>
        <c:majorTickMark val="none"/>
        <c:minorTickMark val="none"/>
        <c:tickLblPos val="nextTo"/>
        <c:crossAx val="241869824"/>
        <c:crosses val="autoZero"/>
        <c:crossBetween val="between"/>
      </c:valAx>
    </c:plotArea>
    <c:legend>
      <c:legendPos val="r"/>
      <c:layout>
        <c:manualLayout>
          <c:xMode val="edge"/>
          <c:yMode val="edge"/>
          <c:x val="0.71965738767879295"/>
          <c:y val="0.46568596266781814"/>
          <c:w val="0.27360238458996411"/>
          <c:h val="0.24735449425556849"/>
        </c:manualLayout>
      </c:layout>
      <c:overlay val="0"/>
      <c:txPr>
        <a:bodyPr/>
        <a:lstStyle/>
        <a:p>
          <a:pPr>
            <a:defRPr sz="1200"/>
          </a:pPr>
          <a:endParaRPr lang="he-IL"/>
        </a:p>
      </c:txPr>
    </c:legend>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How</a:t>
            </a:r>
            <a:r>
              <a:rPr lang="en-US" sz="1600" baseline="0"/>
              <a:t> often: hit by other children in your school</a:t>
            </a:r>
            <a:endParaRPr lang="en-US" sz="1600"/>
          </a:p>
        </c:rich>
      </c:tx>
      <c:overlay val="0"/>
    </c:title>
    <c:autoTitleDeleted val="0"/>
    <c:plotArea>
      <c:layout>
        <c:manualLayout>
          <c:layoutTarget val="inner"/>
          <c:xMode val="edge"/>
          <c:yMode val="edge"/>
          <c:x val="0.10942820935106908"/>
          <c:y val="9.0411198927467018E-2"/>
          <c:w val="0.8562888539987521"/>
          <c:h val="0.81506575675301063"/>
        </c:manualLayout>
      </c:layout>
      <c:barChart>
        <c:barDir val="bar"/>
        <c:grouping val="percentStacked"/>
        <c:varyColors val="0"/>
        <c:ser>
          <c:idx val="3"/>
          <c:order val="0"/>
          <c:tx>
            <c:strRef>
              <c:f>'[Chart in Microsoft Word]Hit'!$E$1</c:f>
              <c:strCache>
                <c:ptCount val="1"/>
                <c:pt idx="0">
                  <c:v>More than three times </c:v>
                </c:pt>
              </c:strCache>
            </c:strRef>
          </c:tx>
          <c:invertIfNegative val="0"/>
          <c:dLbls>
            <c:spPr>
              <a:noFill/>
              <a:ln>
                <a:noFill/>
              </a:ln>
              <a:effectLst/>
            </c:spPr>
            <c:txPr>
              <a:bodyPr wrap="square" lIns="38100" tIns="19050" rIns="38100" bIns="19050" anchor="ctr">
                <a:spAutoFit/>
              </a:bodyPr>
              <a:lstStyle/>
              <a:p>
                <a:pPr>
                  <a:defRPr sz="1600" b="1"/>
                </a:pPr>
                <a:endParaRPr lang="he-I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'[Chart in Microsoft Word]Hit'!$A$2:$A$23</c:f>
              <c:strCache>
                <c:ptCount val="22"/>
                <c:pt idx="0">
                  <c:v>Malaysia</c:v>
                </c:pt>
                <c:pt idx="1">
                  <c:v>S Africa</c:v>
                </c:pt>
                <c:pt idx="2">
                  <c:v>Estonia</c:v>
                </c:pt>
                <c:pt idx="3">
                  <c:v>Israel</c:v>
                </c:pt>
                <c:pt idx="4">
                  <c:v>Poland</c:v>
                </c:pt>
                <c:pt idx="5">
                  <c:v>Belgium</c:v>
                </c:pt>
                <c:pt idx="6">
                  <c:v>India</c:v>
                </c:pt>
                <c:pt idx="7">
                  <c:v>Indonesia</c:v>
                </c:pt>
                <c:pt idx="8">
                  <c:v>Malta</c:v>
                </c:pt>
                <c:pt idx="9">
                  <c:v>Germany</c:v>
                </c:pt>
                <c:pt idx="10">
                  <c:v>Wales</c:v>
                </c:pt>
                <c:pt idx="11">
                  <c:v>Sri Lanka</c:v>
                </c:pt>
                <c:pt idx="12">
                  <c:v>France</c:v>
                </c:pt>
                <c:pt idx="13">
                  <c:v>Nepal</c:v>
                </c:pt>
                <c:pt idx="14">
                  <c:v>Vietnam</c:v>
                </c:pt>
                <c:pt idx="15">
                  <c:v>Algeria</c:v>
                </c:pt>
                <c:pt idx="16">
                  <c:v>Greece</c:v>
                </c:pt>
                <c:pt idx="17">
                  <c:v>Taiwan</c:v>
                </c:pt>
                <c:pt idx="18">
                  <c:v>Norway</c:v>
                </c:pt>
                <c:pt idx="19">
                  <c:v>Albania</c:v>
                </c:pt>
                <c:pt idx="20">
                  <c:v>Bangladesh</c:v>
                </c:pt>
                <c:pt idx="21">
                  <c:v>S Korea</c:v>
                </c:pt>
              </c:strCache>
            </c:strRef>
          </c:cat>
          <c:val>
            <c:numRef>
              <c:f>'[Chart in Microsoft Word]Hit'!$E$2:$E$23</c:f>
              <c:numCache>
                <c:formatCode>General</c:formatCode>
                <c:ptCount val="22"/>
                <c:pt idx="0">
                  <c:v>24.3</c:v>
                </c:pt>
                <c:pt idx="1">
                  <c:v>17</c:v>
                </c:pt>
                <c:pt idx="2">
                  <c:v>16</c:v>
                </c:pt>
                <c:pt idx="3">
                  <c:v>14.6</c:v>
                </c:pt>
                <c:pt idx="4">
                  <c:v>14</c:v>
                </c:pt>
                <c:pt idx="5">
                  <c:v>13.3</c:v>
                </c:pt>
                <c:pt idx="6">
                  <c:v>12.4</c:v>
                </c:pt>
                <c:pt idx="7">
                  <c:v>12.4</c:v>
                </c:pt>
                <c:pt idx="8">
                  <c:v>12.3</c:v>
                </c:pt>
                <c:pt idx="9">
                  <c:v>9.5</c:v>
                </c:pt>
                <c:pt idx="10">
                  <c:v>9.5</c:v>
                </c:pt>
                <c:pt idx="11">
                  <c:v>8.3000000000000007</c:v>
                </c:pt>
                <c:pt idx="12">
                  <c:v>6.7</c:v>
                </c:pt>
                <c:pt idx="13">
                  <c:v>6.7</c:v>
                </c:pt>
                <c:pt idx="14">
                  <c:v>6.4</c:v>
                </c:pt>
                <c:pt idx="15">
                  <c:v>6.3</c:v>
                </c:pt>
                <c:pt idx="16">
                  <c:v>5.0999999999999996</c:v>
                </c:pt>
                <c:pt idx="17">
                  <c:v>4.5</c:v>
                </c:pt>
                <c:pt idx="18">
                  <c:v>4.0999999999999996</c:v>
                </c:pt>
                <c:pt idx="19">
                  <c:v>3.6</c:v>
                </c:pt>
                <c:pt idx="20">
                  <c:v>3.6</c:v>
                </c:pt>
                <c:pt idx="21">
                  <c:v>0</c:v>
                </c:pt>
              </c:numCache>
            </c:numRef>
          </c:val>
          <c:extLst xmlns:c16r2="http://schemas.microsoft.com/office/drawing/2015/06/chart">
            <c:ext xmlns:c16="http://schemas.microsoft.com/office/drawing/2014/chart" uri="{C3380CC4-5D6E-409C-BE32-E72D297353CC}">
              <c16:uniqueId val="{00000000-14C1-45D1-80AB-480C0CCC62A5}"/>
            </c:ext>
          </c:extLst>
        </c:ser>
        <c:ser>
          <c:idx val="2"/>
          <c:order val="1"/>
          <c:tx>
            <c:strRef>
              <c:f>'[Chart in Microsoft Word]Hit'!$D$1</c:f>
              <c:strCache>
                <c:ptCount val="1"/>
                <c:pt idx="0">
                  <c:v>Two or 3 times</c:v>
                </c:pt>
              </c:strCache>
            </c:strRef>
          </c:tx>
          <c:invertIfNegative val="0"/>
          <c:cat>
            <c:strRef>
              <c:f>'[Chart in Microsoft Word]Hit'!$A$2:$A$23</c:f>
              <c:strCache>
                <c:ptCount val="22"/>
                <c:pt idx="0">
                  <c:v>Malaysia</c:v>
                </c:pt>
                <c:pt idx="1">
                  <c:v>S Africa</c:v>
                </c:pt>
                <c:pt idx="2">
                  <c:v>Estonia</c:v>
                </c:pt>
                <c:pt idx="3">
                  <c:v>Israel</c:v>
                </c:pt>
                <c:pt idx="4">
                  <c:v>Poland</c:v>
                </c:pt>
                <c:pt idx="5">
                  <c:v>Belgium</c:v>
                </c:pt>
                <c:pt idx="6">
                  <c:v>India</c:v>
                </c:pt>
                <c:pt idx="7">
                  <c:v>Indonesia</c:v>
                </c:pt>
                <c:pt idx="8">
                  <c:v>Malta</c:v>
                </c:pt>
                <c:pt idx="9">
                  <c:v>Germany</c:v>
                </c:pt>
                <c:pt idx="10">
                  <c:v>Wales</c:v>
                </c:pt>
                <c:pt idx="11">
                  <c:v>Sri Lanka</c:v>
                </c:pt>
                <c:pt idx="12">
                  <c:v>France</c:v>
                </c:pt>
                <c:pt idx="13">
                  <c:v>Nepal</c:v>
                </c:pt>
                <c:pt idx="14">
                  <c:v>Vietnam</c:v>
                </c:pt>
                <c:pt idx="15">
                  <c:v>Algeria</c:v>
                </c:pt>
                <c:pt idx="16">
                  <c:v>Greece</c:v>
                </c:pt>
                <c:pt idx="17">
                  <c:v>Taiwan</c:v>
                </c:pt>
                <c:pt idx="18">
                  <c:v>Norway</c:v>
                </c:pt>
                <c:pt idx="19">
                  <c:v>Albania</c:v>
                </c:pt>
                <c:pt idx="20">
                  <c:v>Bangladesh</c:v>
                </c:pt>
                <c:pt idx="21">
                  <c:v>S Korea</c:v>
                </c:pt>
              </c:strCache>
            </c:strRef>
          </c:cat>
          <c:val>
            <c:numRef>
              <c:f>'[Chart in Microsoft Word]Hit'!$D$2:$D$23</c:f>
              <c:numCache>
                <c:formatCode>General</c:formatCode>
                <c:ptCount val="22"/>
                <c:pt idx="0">
                  <c:v>19.2</c:v>
                </c:pt>
                <c:pt idx="1">
                  <c:v>14.2</c:v>
                </c:pt>
                <c:pt idx="2">
                  <c:v>11.9</c:v>
                </c:pt>
                <c:pt idx="3">
                  <c:v>10.6</c:v>
                </c:pt>
                <c:pt idx="4">
                  <c:v>11.6</c:v>
                </c:pt>
                <c:pt idx="5">
                  <c:v>13</c:v>
                </c:pt>
                <c:pt idx="6">
                  <c:v>14.1</c:v>
                </c:pt>
                <c:pt idx="7">
                  <c:v>15.6</c:v>
                </c:pt>
                <c:pt idx="8">
                  <c:v>11.9</c:v>
                </c:pt>
                <c:pt idx="9">
                  <c:v>11.8</c:v>
                </c:pt>
                <c:pt idx="10">
                  <c:v>8.1</c:v>
                </c:pt>
                <c:pt idx="11">
                  <c:v>9.5</c:v>
                </c:pt>
                <c:pt idx="12">
                  <c:v>9.1999999999999993</c:v>
                </c:pt>
                <c:pt idx="13">
                  <c:v>10</c:v>
                </c:pt>
                <c:pt idx="14">
                  <c:v>7.3</c:v>
                </c:pt>
                <c:pt idx="15">
                  <c:v>5.9</c:v>
                </c:pt>
                <c:pt idx="16">
                  <c:v>8.4</c:v>
                </c:pt>
                <c:pt idx="17">
                  <c:v>5.2</c:v>
                </c:pt>
                <c:pt idx="18">
                  <c:v>6.9</c:v>
                </c:pt>
                <c:pt idx="19">
                  <c:v>4.4000000000000004</c:v>
                </c:pt>
                <c:pt idx="20">
                  <c:v>6.3</c:v>
                </c:pt>
                <c:pt idx="21">
                  <c:v>0</c:v>
                </c:pt>
              </c:numCache>
            </c:numRef>
          </c:val>
          <c:extLst xmlns:c16r2="http://schemas.microsoft.com/office/drawing/2015/06/chart">
            <c:ext xmlns:c16="http://schemas.microsoft.com/office/drawing/2014/chart" uri="{C3380CC4-5D6E-409C-BE32-E72D297353CC}">
              <c16:uniqueId val="{00000001-14C1-45D1-80AB-480C0CCC62A5}"/>
            </c:ext>
          </c:extLst>
        </c:ser>
        <c:ser>
          <c:idx val="1"/>
          <c:order val="2"/>
          <c:tx>
            <c:strRef>
              <c:f>'[Chart in Microsoft Word]Hit'!$C$1</c:f>
              <c:strCache>
                <c:ptCount val="1"/>
                <c:pt idx="0">
                  <c:v>Once </c:v>
                </c:pt>
              </c:strCache>
            </c:strRef>
          </c:tx>
          <c:invertIfNegative val="0"/>
          <c:cat>
            <c:strRef>
              <c:f>'[Chart in Microsoft Word]Hit'!$A$2:$A$23</c:f>
              <c:strCache>
                <c:ptCount val="22"/>
                <c:pt idx="0">
                  <c:v>Malaysia</c:v>
                </c:pt>
                <c:pt idx="1">
                  <c:v>S Africa</c:v>
                </c:pt>
                <c:pt idx="2">
                  <c:v>Estonia</c:v>
                </c:pt>
                <c:pt idx="3">
                  <c:v>Israel</c:v>
                </c:pt>
                <c:pt idx="4">
                  <c:v>Poland</c:v>
                </c:pt>
                <c:pt idx="5">
                  <c:v>Belgium</c:v>
                </c:pt>
                <c:pt idx="6">
                  <c:v>India</c:v>
                </c:pt>
                <c:pt idx="7">
                  <c:v>Indonesia</c:v>
                </c:pt>
                <c:pt idx="8">
                  <c:v>Malta</c:v>
                </c:pt>
                <c:pt idx="9">
                  <c:v>Germany</c:v>
                </c:pt>
                <c:pt idx="10">
                  <c:v>Wales</c:v>
                </c:pt>
                <c:pt idx="11">
                  <c:v>Sri Lanka</c:v>
                </c:pt>
                <c:pt idx="12">
                  <c:v>France</c:v>
                </c:pt>
                <c:pt idx="13">
                  <c:v>Nepal</c:v>
                </c:pt>
                <c:pt idx="14">
                  <c:v>Vietnam</c:v>
                </c:pt>
                <c:pt idx="15">
                  <c:v>Algeria</c:v>
                </c:pt>
                <c:pt idx="16">
                  <c:v>Greece</c:v>
                </c:pt>
                <c:pt idx="17">
                  <c:v>Taiwan</c:v>
                </c:pt>
                <c:pt idx="18">
                  <c:v>Norway</c:v>
                </c:pt>
                <c:pt idx="19">
                  <c:v>Albania</c:v>
                </c:pt>
                <c:pt idx="20">
                  <c:v>Bangladesh</c:v>
                </c:pt>
                <c:pt idx="21">
                  <c:v>S Korea</c:v>
                </c:pt>
              </c:strCache>
            </c:strRef>
          </c:cat>
          <c:val>
            <c:numRef>
              <c:f>'[Chart in Microsoft Word]Hit'!$C$2:$C$23</c:f>
              <c:numCache>
                <c:formatCode>General</c:formatCode>
                <c:ptCount val="22"/>
                <c:pt idx="0">
                  <c:v>17.5</c:v>
                </c:pt>
                <c:pt idx="1">
                  <c:v>24.2</c:v>
                </c:pt>
                <c:pt idx="2">
                  <c:v>18.100000000000001</c:v>
                </c:pt>
                <c:pt idx="3">
                  <c:v>16.600000000000001</c:v>
                </c:pt>
                <c:pt idx="4">
                  <c:v>16.100000000000001</c:v>
                </c:pt>
                <c:pt idx="5">
                  <c:v>21.1</c:v>
                </c:pt>
                <c:pt idx="6">
                  <c:v>18.8</c:v>
                </c:pt>
                <c:pt idx="7">
                  <c:v>27.5</c:v>
                </c:pt>
                <c:pt idx="8">
                  <c:v>17.7</c:v>
                </c:pt>
                <c:pt idx="9">
                  <c:v>12.3</c:v>
                </c:pt>
                <c:pt idx="10">
                  <c:v>20.100000000000001</c:v>
                </c:pt>
                <c:pt idx="11">
                  <c:v>14.6</c:v>
                </c:pt>
                <c:pt idx="12">
                  <c:v>16.5</c:v>
                </c:pt>
                <c:pt idx="13">
                  <c:v>23.2</c:v>
                </c:pt>
                <c:pt idx="14">
                  <c:v>18.5</c:v>
                </c:pt>
                <c:pt idx="15">
                  <c:v>16.399999999999999</c:v>
                </c:pt>
                <c:pt idx="16">
                  <c:v>16.7</c:v>
                </c:pt>
                <c:pt idx="17">
                  <c:v>7.2</c:v>
                </c:pt>
                <c:pt idx="18">
                  <c:v>13.9</c:v>
                </c:pt>
                <c:pt idx="19">
                  <c:v>11.3</c:v>
                </c:pt>
                <c:pt idx="20">
                  <c:v>19.2</c:v>
                </c:pt>
                <c:pt idx="21">
                  <c:v>1.5</c:v>
                </c:pt>
              </c:numCache>
            </c:numRef>
          </c:val>
          <c:extLst xmlns:c16r2="http://schemas.microsoft.com/office/drawing/2015/06/chart">
            <c:ext xmlns:c16="http://schemas.microsoft.com/office/drawing/2014/chart" uri="{C3380CC4-5D6E-409C-BE32-E72D297353CC}">
              <c16:uniqueId val="{00000002-14C1-45D1-80AB-480C0CCC62A5}"/>
            </c:ext>
          </c:extLst>
        </c:ser>
        <c:ser>
          <c:idx val="0"/>
          <c:order val="3"/>
          <c:tx>
            <c:strRef>
              <c:f>'[Chart in Microsoft Word]Hit'!$B$1</c:f>
              <c:strCache>
                <c:ptCount val="1"/>
                <c:pt idx="0">
                  <c:v>Never</c:v>
                </c:pt>
              </c:strCache>
            </c:strRef>
          </c:tx>
          <c:invertIfNegative val="0"/>
          <c:cat>
            <c:strRef>
              <c:f>'[Chart in Microsoft Word]Hit'!$A$2:$A$23</c:f>
              <c:strCache>
                <c:ptCount val="22"/>
                <c:pt idx="0">
                  <c:v>Malaysia</c:v>
                </c:pt>
                <c:pt idx="1">
                  <c:v>S Africa</c:v>
                </c:pt>
                <c:pt idx="2">
                  <c:v>Estonia</c:v>
                </c:pt>
                <c:pt idx="3">
                  <c:v>Israel</c:v>
                </c:pt>
                <c:pt idx="4">
                  <c:v>Poland</c:v>
                </c:pt>
                <c:pt idx="5">
                  <c:v>Belgium</c:v>
                </c:pt>
                <c:pt idx="6">
                  <c:v>India</c:v>
                </c:pt>
                <c:pt idx="7">
                  <c:v>Indonesia</c:v>
                </c:pt>
                <c:pt idx="8">
                  <c:v>Malta</c:v>
                </c:pt>
                <c:pt idx="9">
                  <c:v>Germany</c:v>
                </c:pt>
                <c:pt idx="10">
                  <c:v>Wales</c:v>
                </c:pt>
                <c:pt idx="11">
                  <c:v>Sri Lanka</c:v>
                </c:pt>
                <c:pt idx="12">
                  <c:v>France</c:v>
                </c:pt>
                <c:pt idx="13">
                  <c:v>Nepal</c:v>
                </c:pt>
                <c:pt idx="14">
                  <c:v>Vietnam</c:v>
                </c:pt>
                <c:pt idx="15">
                  <c:v>Algeria</c:v>
                </c:pt>
                <c:pt idx="16">
                  <c:v>Greece</c:v>
                </c:pt>
                <c:pt idx="17">
                  <c:v>Taiwan</c:v>
                </c:pt>
                <c:pt idx="18">
                  <c:v>Norway</c:v>
                </c:pt>
                <c:pt idx="19">
                  <c:v>Albania</c:v>
                </c:pt>
                <c:pt idx="20">
                  <c:v>Bangladesh</c:v>
                </c:pt>
                <c:pt idx="21">
                  <c:v>S Korea</c:v>
                </c:pt>
              </c:strCache>
            </c:strRef>
          </c:cat>
          <c:val>
            <c:numRef>
              <c:f>'[Chart in Microsoft Word]Hit'!$B$2:$B$23</c:f>
              <c:numCache>
                <c:formatCode>General</c:formatCode>
                <c:ptCount val="22"/>
                <c:pt idx="0">
                  <c:v>39</c:v>
                </c:pt>
                <c:pt idx="1">
                  <c:v>44.6</c:v>
                </c:pt>
                <c:pt idx="2">
                  <c:v>54</c:v>
                </c:pt>
                <c:pt idx="3">
                  <c:v>58.2</c:v>
                </c:pt>
                <c:pt idx="4">
                  <c:v>58.3</c:v>
                </c:pt>
                <c:pt idx="5">
                  <c:v>52.6</c:v>
                </c:pt>
                <c:pt idx="6">
                  <c:v>54.7</c:v>
                </c:pt>
                <c:pt idx="7">
                  <c:v>44.5</c:v>
                </c:pt>
                <c:pt idx="8">
                  <c:v>58.1</c:v>
                </c:pt>
                <c:pt idx="9">
                  <c:v>66.5</c:v>
                </c:pt>
                <c:pt idx="10">
                  <c:v>62.3</c:v>
                </c:pt>
                <c:pt idx="11">
                  <c:v>67.5</c:v>
                </c:pt>
                <c:pt idx="12">
                  <c:v>67.599999999999994</c:v>
                </c:pt>
                <c:pt idx="13">
                  <c:v>60.1</c:v>
                </c:pt>
                <c:pt idx="14">
                  <c:v>67.7</c:v>
                </c:pt>
                <c:pt idx="15">
                  <c:v>71.400000000000006</c:v>
                </c:pt>
                <c:pt idx="16">
                  <c:v>69.8</c:v>
                </c:pt>
                <c:pt idx="17">
                  <c:v>83.1</c:v>
                </c:pt>
                <c:pt idx="18">
                  <c:v>75.099999999999994</c:v>
                </c:pt>
                <c:pt idx="19">
                  <c:v>80.7</c:v>
                </c:pt>
                <c:pt idx="20">
                  <c:v>70.900000000000006</c:v>
                </c:pt>
                <c:pt idx="21">
                  <c:v>98.5</c:v>
                </c:pt>
              </c:numCache>
            </c:numRef>
          </c:val>
          <c:extLst xmlns:c16r2="http://schemas.microsoft.com/office/drawing/2015/06/chart">
            <c:ext xmlns:c16="http://schemas.microsoft.com/office/drawing/2014/chart" uri="{C3380CC4-5D6E-409C-BE32-E72D297353CC}">
              <c16:uniqueId val="{00000003-14C1-45D1-80AB-480C0CCC62A5}"/>
            </c:ext>
          </c:extLst>
        </c:ser>
        <c:dLbls>
          <c:showLegendKey val="0"/>
          <c:showVal val="0"/>
          <c:showCatName val="0"/>
          <c:showSerName val="0"/>
          <c:showPercent val="0"/>
          <c:showBubbleSize val="0"/>
        </c:dLbls>
        <c:gapWidth val="75"/>
        <c:overlap val="100"/>
        <c:axId val="241872384"/>
        <c:axId val="241328704"/>
      </c:barChart>
      <c:catAx>
        <c:axId val="241872384"/>
        <c:scaling>
          <c:orientation val="maxMin"/>
        </c:scaling>
        <c:delete val="0"/>
        <c:axPos val="l"/>
        <c:numFmt formatCode="General" sourceLinked="0"/>
        <c:majorTickMark val="none"/>
        <c:minorTickMark val="none"/>
        <c:tickLblPos val="nextTo"/>
        <c:txPr>
          <a:bodyPr/>
          <a:lstStyle/>
          <a:p>
            <a:pPr>
              <a:defRPr sz="1200" b="1"/>
            </a:pPr>
            <a:endParaRPr lang="he-IL"/>
          </a:p>
        </c:txPr>
        <c:crossAx val="241328704"/>
        <c:crosses val="autoZero"/>
        <c:auto val="1"/>
        <c:lblAlgn val="ctr"/>
        <c:lblOffset val="100"/>
        <c:noMultiLvlLbl val="0"/>
      </c:catAx>
      <c:valAx>
        <c:axId val="241328704"/>
        <c:scaling>
          <c:orientation val="minMax"/>
        </c:scaling>
        <c:delete val="0"/>
        <c:axPos val="b"/>
        <c:majorGridlines/>
        <c:numFmt formatCode="0%" sourceLinked="1"/>
        <c:majorTickMark val="none"/>
        <c:minorTickMark val="none"/>
        <c:tickLblPos val="nextTo"/>
        <c:spPr>
          <a:ln w="9525">
            <a:noFill/>
          </a:ln>
        </c:spPr>
        <c:crossAx val="241872384"/>
        <c:crosses val="max"/>
        <c:crossBetween val="between"/>
      </c:valAx>
      <c:spPr>
        <a:noFill/>
        <a:ln w="25400">
          <a:noFill/>
        </a:ln>
      </c:spPr>
    </c:plotArea>
    <c:legend>
      <c:legendPos val="b"/>
      <c:layout>
        <c:manualLayout>
          <c:xMode val="edge"/>
          <c:yMode val="edge"/>
          <c:x val="0.2632997102348516"/>
          <c:y val="0.94751318480953095"/>
          <c:w val="0.4978037904942777"/>
          <c:h val="4.0037218086879232E-2"/>
        </c:manualLayout>
      </c:layout>
      <c:overlay val="0"/>
      <c:txPr>
        <a:bodyPr/>
        <a:lstStyle/>
        <a:p>
          <a:pPr>
            <a:defRPr sz="1200" b="1"/>
          </a:pPr>
          <a:endParaRPr lang="he-IL"/>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How</a:t>
            </a:r>
            <a:r>
              <a:rPr lang="en-US" sz="1600" baseline="0"/>
              <a:t> often: called unkind names by other children in your school</a:t>
            </a:r>
            <a:endParaRPr lang="en-US" sz="1600"/>
          </a:p>
        </c:rich>
      </c:tx>
      <c:overlay val="0"/>
    </c:title>
    <c:autoTitleDeleted val="0"/>
    <c:plotArea>
      <c:layout/>
      <c:barChart>
        <c:barDir val="bar"/>
        <c:grouping val="percentStacked"/>
        <c:varyColors val="0"/>
        <c:ser>
          <c:idx val="3"/>
          <c:order val="0"/>
          <c:tx>
            <c:strRef>
              <c:f>'Unkind names'!$E$1</c:f>
              <c:strCache>
                <c:ptCount val="1"/>
                <c:pt idx="0">
                  <c:v>More than three times </c:v>
                </c:pt>
              </c:strCache>
            </c:strRef>
          </c:tx>
          <c:invertIfNegative val="0"/>
          <c:dLbls>
            <c:spPr>
              <a:noFill/>
              <a:ln>
                <a:noFill/>
              </a:ln>
              <a:effectLst/>
            </c:spPr>
            <c:txPr>
              <a:bodyPr wrap="square" lIns="38100" tIns="19050" rIns="38100" bIns="19050" anchor="ctr">
                <a:spAutoFit/>
              </a:bodyPr>
              <a:lstStyle/>
              <a:p>
                <a:pPr>
                  <a:defRPr sz="1600" b="1"/>
                </a:pPr>
                <a:endParaRPr lang="he-I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'Unkind names'!$A$2:$A$23</c:f>
              <c:strCache>
                <c:ptCount val="22"/>
                <c:pt idx="0">
                  <c:v>Malaysia</c:v>
                </c:pt>
                <c:pt idx="1">
                  <c:v>S Africa</c:v>
                </c:pt>
                <c:pt idx="2">
                  <c:v>Estonia</c:v>
                </c:pt>
                <c:pt idx="3">
                  <c:v>Indonesia</c:v>
                </c:pt>
                <c:pt idx="4">
                  <c:v>Sri Lanka</c:v>
                </c:pt>
                <c:pt idx="5">
                  <c:v>Poland</c:v>
                </c:pt>
                <c:pt idx="6">
                  <c:v>France</c:v>
                </c:pt>
                <c:pt idx="7">
                  <c:v>Israel</c:v>
                </c:pt>
                <c:pt idx="8">
                  <c:v>Belgium</c:v>
                </c:pt>
                <c:pt idx="9">
                  <c:v>Wales</c:v>
                </c:pt>
                <c:pt idx="10">
                  <c:v>India</c:v>
                </c:pt>
                <c:pt idx="11">
                  <c:v>Nepal</c:v>
                </c:pt>
                <c:pt idx="12">
                  <c:v>Vietnam</c:v>
                </c:pt>
                <c:pt idx="13">
                  <c:v>Taiwan</c:v>
                </c:pt>
                <c:pt idx="14">
                  <c:v>Malta</c:v>
                </c:pt>
                <c:pt idx="15">
                  <c:v>Algeria</c:v>
                </c:pt>
                <c:pt idx="16">
                  <c:v>Greece</c:v>
                </c:pt>
                <c:pt idx="17">
                  <c:v>Norway</c:v>
                </c:pt>
                <c:pt idx="18">
                  <c:v>Germany</c:v>
                </c:pt>
                <c:pt idx="19">
                  <c:v>Bangladesh</c:v>
                </c:pt>
                <c:pt idx="20">
                  <c:v>Albania</c:v>
                </c:pt>
                <c:pt idx="21">
                  <c:v>S Korea</c:v>
                </c:pt>
              </c:strCache>
            </c:strRef>
          </c:cat>
          <c:val>
            <c:numRef>
              <c:f>'Unkind names'!$E$2:$E$23</c:f>
              <c:numCache>
                <c:formatCode>General</c:formatCode>
                <c:ptCount val="22"/>
                <c:pt idx="0">
                  <c:v>46.7</c:v>
                </c:pt>
                <c:pt idx="1">
                  <c:v>26.6</c:v>
                </c:pt>
                <c:pt idx="2">
                  <c:v>22.6</c:v>
                </c:pt>
                <c:pt idx="3">
                  <c:v>22.6</c:v>
                </c:pt>
                <c:pt idx="4">
                  <c:v>22</c:v>
                </c:pt>
                <c:pt idx="5">
                  <c:v>20.7</c:v>
                </c:pt>
                <c:pt idx="6">
                  <c:v>20.7</c:v>
                </c:pt>
                <c:pt idx="7">
                  <c:v>20.3</c:v>
                </c:pt>
                <c:pt idx="8">
                  <c:v>19.5</c:v>
                </c:pt>
                <c:pt idx="9">
                  <c:v>19</c:v>
                </c:pt>
                <c:pt idx="10">
                  <c:v>17.7</c:v>
                </c:pt>
                <c:pt idx="11">
                  <c:v>17</c:v>
                </c:pt>
                <c:pt idx="12">
                  <c:v>16.2</c:v>
                </c:pt>
                <c:pt idx="13">
                  <c:v>15.9</c:v>
                </c:pt>
                <c:pt idx="14">
                  <c:v>14.7</c:v>
                </c:pt>
                <c:pt idx="15">
                  <c:v>13.5</c:v>
                </c:pt>
                <c:pt idx="16">
                  <c:v>12.4</c:v>
                </c:pt>
                <c:pt idx="17">
                  <c:v>10.3</c:v>
                </c:pt>
                <c:pt idx="18">
                  <c:v>7</c:v>
                </c:pt>
                <c:pt idx="19">
                  <c:v>6</c:v>
                </c:pt>
                <c:pt idx="20">
                  <c:v>5.9</c:v>
                </c:pt>
                <c:pt idx="21">
                  <c:v>0</c:v>
                </c:pt>
              </c:numCache>
            </c:numRef>
          </c:val>
          <c:extLst xmlns:c16r2="http://schemas.microsoft.com/office/drawing/2015/06/chart">
            <c:ext xmlns:c16="http://schemas.microsoft.com/office/drawing/2014/chart" uri="{C3380CC4-5D6E-409C-BE32-E72D297353CC}">
              <c16:uniqueId val="{00000000-82C9-4917-925D-7B73F68A805F}"/>
            </c:ext>
          </c:extLst>
        </c:ser>
        <c:ser>
          <c:idx val="2"/>
          <c:order val="1"/>
          <c:tx>
            <c:strRef>
              <c:f>'Unkind names'!$D$1</c:f>
              <c:strCache>
                <c:ptCount val="1"/>
                <c:pt idx="0">
                  <c:v>Two or 3 times</c:v>
                </c:pt>
              </c:strCache>
            </c:strRef>
          </c:tx>
          <c:invertIfNegative val="0"/>
          <c:cat>
            <c:strRef>
              <c:f>'Unkind names'!$A$2:$A$23</c:f>
              <c:strCache>
                <c:ptCount val="22"/>
                <c:pt idx="0">
                  <c:v>Malaysia</c:v>
                </c:pt>
                <c:pt idx="1">
                  <c:v>S Africa</c:v>
                </c:pt>
                <c:pt idx="2">
                  <c:v>Estonia</c:v>
                </c:pt>
                <c:pt idx="3">
                  <c:v>Indonesia</c:v>
                </c:pt>
                <c:pt idx="4">
                  <c:v>Sri Lanka</c:v>
                </c:pt>
                <c:pt idx="5">
                  <c:v>Poland</c:v>
                </c:pt>
                <c:pt idx="6">
                  <c:v>France</c:v>
                </c:pt>
                <c:pt idx="7">
                  <c:v>Israel</c:v>
                </c:pt>
                <c:pt idx="8">
                  <c:v>Belgium</c:v>
                </c:pt>
                <c:pt idx="9">
                  <c:v>Wales</c:v>
                </c:pt>
                <c:pt idx="10">
                  <c:v>India</c:v>
                </c:pt>
                <c:pt idx="11">
                  <c:v>Nepal</c:v>
                </c:pt>
                <c:pt idx="12">
                  <c:v>Vietnam</c:v>
                </c:pt>
                <c:pt idx="13">
                  <c:v>Taiwan</c:v>
                </c:pt>
                <c:pt idx="14">
                  <c:v>Malta</c:v>
                </c:pt>
                <c:pt idx="15">
                  <c:v>Algeria</c:v>
                </c:pt>
                <c:pt idx="16">
                  <c:v>Greece</c:v>
                </c:pt>
                <c:pt idx="17">
                  <c:v>Norway</c:v>
                </c:pt>
                <c:pt idx="18">
                  <c:v>Germany</c:v>
                </c:pt>
                <c:pt idx="19">
                  <c:v>Bangladesh</c:v>
                </c:pt>
                <c:pt idx="20">
                  <c:v>Albania</c:v>
                </c:pt>
                <c:pt idx="21">
                  <c:v>S Korea</c:v>
                </c:pt>
              </c:strCache>
            </c:strRef>
          </c:cat>
          <c:val>
            <c:numRef>
              <c:f>'Unkind names'!$D$2:$D$23</c:f>
              <c:numCache>
                <c:formatCode>General</c:formatCode>
                <c:ptCount val="22"/>
                <c:pt idx="0">
                  <c:v>20.9</c:v>
                </c:pt>
                <c:pt idx="1">
                  <c:v>15.3</c:v>
                </c:pt>
                <c:pt idx="2">
                  <c:v>11.6</c:v>
                </c:pt>
                <c:pt idx="3">
                  <c:v>16</c:v>
                </c:pt>
                <c:pt idx="4">
                  <c:v>10.5</c:v>
                </c:pt>
                <c:pt idx="5">
                  <c:v>12.9</c:v>
                </c:pt>
                <c:pt idx="6">
                  <c:v>16.100000000000001</c:v>
                </c:pt>
                <c:pt idx="7">
                  <c:v>14.2</c:v>
                </c:pt>
                <c:pt idx="8">
                  <c:v>16.2</c:v>
                </c:pt>
                <c:pt idx="9">
                  <c:v>15.3</c:v>
                </c:pt>
                <c:pt idx="10">
                  <c:v>8.1999999999999993</c:v>
                </c:pt>
                <c:pt idx="11">
                  <c:v>13.7</c:v>
                </c:pt>
                <c:pt idx="12">
                  <c:v>9.1999999999999993</c:v>
                </c:pt>
                <c:pt idx="13">
                  <c:v>8.5</c:v>
                </c:pt>
                <c:pt idx="14">
                  <c:v>11.1</c:v>
                </c:pt>
                <c:pt idx="15">
                  <c:v>7.1</c:v>
                </c:pt>
                <c:pt idx="16">
                  <c:v>16.5</c:v>
                </c:pt>
                <c:pt idx="17">
                  <c:v>11.5</c:v>
                </c:pt>
                <c:pt idx="18">
                  <c:v>6.2</c:v>
                </c:pt>
                <c:pt idx="19">
                  <c:v>5.3</c:v>
                </c:pt>
                <c:pt idx="20">
                  <c:v>3.9</c:v>
                </c:pt>
                <c:pt idx="21">
                  <c:v>0</c:v>
                </c:pt>
              </c:numCache>
            </c:numRef>
          </c:val>
          <c:extLst xmlns:c16r2="http://schemas.microsoft.com/office/drawing/2015/06/chart">
            <c:ext xmlns:c16="http://schemas.microsoft.com/office/drawing/2014/chart" uri="{C3380CC4-5D6E-409C-BE32-E72D297353CC}">
              <c16:uniqueId val="{00000001-82C9-4917-925D-7B73F68A805F}"/>
            </c:ext>
          </c:extLst>
        </c:ser>
        <c:ser>
          <c:idx val="1"/>
          <c:order val="2"/>
          <c:tx>
            <c:strRef>
              <c:f>'Unkind names'!$C$1</c:f>
              <c:strCache>
                <c:ptCount val="1"/>
                <c:pt idx="0">
                  <c:v>Once </c:v>
                </c:pt>
              </c:strCache>
            </c:strRef>
          </c:tx>
          <c:invertIfNegative val="0"/>
          <c:cat>
            <c:strRef>
              <c:f>'Unkind names'!$A$2:$A$23</c:f>
              <c:strCache>
                <c:ptCount val="22"/>
                <c:pt idx="0">
                  <c:v>Malaysia</c:v>
                </c:pt>
                <c:pt idx="1">
                  <c:v>S Africa</c:v>
                </c:pt>
                <c:pt idx="2">
                  <c:v>Estonia</c:v>
                </c:pt>
                <c:pt idx="3">
                  <c:v>Indonesia</c:v>
                </c:pt>
                <c:pt idx="4">
                  <c:v>Sri Lanka</c:v>
                </c:pt>
                <c:pt idx="5">
                  <c:v>Poland</c:v>
                </c:pt>
                <c:pt idx="6">
                  <c:v>France</c:v>
                </c:pt>
                <c:pt idx="7">
                  <c:v>Israel</c:v>
                </c:pt>
                <c:pt idx="8">
                  <c:v>Belgium</c:v>
                </c:pt>
                <c:pt idx="9">
                  <c:v>Wales</c:v>
                </c:pt>
                <c:pt idx="10">
                  <c:v>India</c:v>
                </c:pt>
                <c:pt idx="11">
                  <c:v>Nepal</c:v>
                </c:pt>
                <c:pt idx="12">
                  <c:v>Vietnam</c:v>
                </c:pt>
                <c:pt idx="13">
                  <c:v>Taiwan</c:v>
                </c:pt>
                <c:pt idx="14">
                  <c:v>Malta</c:v>
                </c:pt>
                <c:pt idx="15">
                  <c:v>Algeria</c:v>
                </c:pt>
                <c:pt idx="16">
                  <c:v>Greece</c:v>
                </c:pt>
                <c:pt idx="17">
                  <c:v>Norway</c:v>
                </c:pt>
                <c:pt idx="18">
                  <c:v>Germany</c:v>
                </c:pt>
                <c:pt idx="19">
                  <c:v>Bangladesh</c:v>
                </c:pt>
                <c:pt idx="20">
                  <c:v>Albania</c:v>
                </c:pt>
                <c:pt idx="21">
                  <c:v>S Korea</c:v>
                </c:pt>
              </c:strCache>
            </c:strRef>
          </c:cat>
          <c:val>
            <c:numRef>
              <c:f>'Unkind names'!$C$2:$C$23</c:f>
              <c:numCache>
                <c:formatCode>General</c:formatCode>
                <c:ptCount val="22"/>
                <c:pt idx="0">
                  <c:v>13.4</c:v>
                </c:pt>
                <c:pt idx="1">
                  <c:v>21.7</c:v>
                </c:pt>
                <c:pt idx="2">
                  <c:v>15.2</c:v>
                </c:pt>
                <c:pt idx="3">
                  <c:v>23.7</c:v>
                </c:pt>
                <c:pt idx="4">
                  <c:v>15.6</c:v>
                </c:pt>
                <c:pt idx="5">
                  <c:v>17.100000000000001</c:v>
                </c:pt>
                <c:pt idx="6">
                  <c:v>19.7</c:v>
                </c:pt>
                <c:pt idx="7">
                  <c:v>16.899999999999999</c:v>
                </c:pt>
                <c:pt idx="8">
                  <c:v>21.3</c:v>
                </c:pt>
                <c:pt idx="9">
                  <c:v>22.4</c:v>
                </c:pt>
                <c:pt idx="10">
                  <c:v>13.9</c:v>
                </c:pt>
                <c:pt idx="11">
                  <c:v>22</c:v>
                </c:pt>
                <c:pt idx="12">
                  <c:v>17.399999999999999</c:v>
                </c:pt>
                <c:pt idx="13">
                  <c:v>13.5</c:v>
                </c:pt>
                <c:pt idx="14">
                  <c:v>20.2</c:v>
                </c:pt>
                <c:pt idx="15">
                  <c:v>13.9</c:v>
                </c:pt>
                <c:pt idx="16">
                  <c:v>25.3</c:v>
                </c:pt>
                <c:pt idx="17">
                  <c:v>20.7</c:v>
                </c:pt>
                <c:pt idx="18">
                  <c:v>15.6</c:v>
                </c:pt>
                <c:pt idx="19">
                  <c:v>15</c:v>
                </c:pt>
                <c:pt idx="20">
                  <c:v>10.4</c:v>
                </c:pt>
                <c:pt idx="21">
                  <c:v>11.6</c:v>
                </c:pt>
              </c:numCache>
            </c:numRef>
          </c:val>
          <c:extLst xmlns:c16r2="http://schemas.microsoft.com/office/drawing/2015/06/chart">
            <c:ext xmlns:c16="http://schemas.microsoft.com/office/drawing/2014/chart" uri="{C3380CC4-5D6E-409C-BE32-E72D297353CC}">
              <c16:uniqueId val="{00000002-82C9-4917-925D-7B73F68A805F}"/>
            </c:ext>
          </c:extLst>
        </c:ser>
        <c:ser>
          <c:idx val="0"/>
          <c:order val="3"/>
          <c:tx>
            <c:strRef>
              <c:f>'Unkind names'!$B$1</c:f>
              <c:strCache>
                <c:ptCount val="1"/>
                <c:pt idx="0">
                  <c:v>Never</c:v>
                </c:pt>
              </c:strCache>
            </c:strRef>
          </c:tx>
          <c:invertIfNegative val="0"/>
          <c:cat>
            <c:strRef>
              <c:f>'Unkind names'!$A$2:$A$23</c:f>
              <c:strCache>
                <c:ptCount val="22"/>
                <c:pt idx="0">
                  <c:v>Malaysia</c:v>
                </c:pt>
                <c:pt idx="1">
                  <c:v>S Africa</c:v>
                </c:pt>
                <c:pt idx="2">
                  <c:v>Estonia</c:v>
                </c:pt>
                <c:pt idx="3">
                  <c:v>Indonesia</c:v>
                </c:pt>
                <c:pt idx="4">
                  <c:v>Sri Lanka</c:v>
                </c:pt>
                <c:pt idx="5">
                  <c:v>Poland</c:v>
                </c:pt>
                <c:pt idx="6">
                  <c:v>France</c:v>
                </c:pt>
                <c:pt idx="7">
                  <c:v>Israel</c:v>
                </c:pt>
                <c:pt idx="8">
                  <c:v>Belgium</c:v>
                </c:pt>
                <c:pt idx="9">
                  <c:v>Wales</c:v>
                </c:pt>
                <c:pt idx="10">
                  <c:v>India</c:v>
                </c:pt>
                <c:pt idx="11">
                  <c:v>Nepal</c:v>
                </c:pt>
                <c:pt idx="12">
                  <c:v>Vietnam</c:v>
                </c:pt>
                <c:pt idx="13">
                  <c:v>Taiwan</c:v>
                </c:pt>
                <c:pt idx="14">
                  <c:v>Malta</c:v>
                </c:pt>
                <c:pt idx="15">
                  <c:v>Algeria</c:v>
                </c:pt>
                <c:pt idx="16">
                  <c:v>Greece</c:v>
                </c:pt>
                <c:pt idx="17">
                  <c:v>Norway</c:v>
                </c:pt>
                <c:pt idx="18">
                  <c:v>Germany</c:v>
                </c:pt>
                <c:pt idx="19">
                  <c:v>Bangladesh</c:v>
                </c:pt>
                <c:pt idx="20">
                  <c:v>Albania</c:v>
                </c:pt>
                <c:pt idx="21">
                  <c:v>S Korea</c:v>
                </c:pt>
              </c:strCache>
            </c:strRef>
          </c:cat>
          <c:val>
            <c:numRef>
              <c:f>'Unkind names'!$B$2:$B$23</c:f>
              <c:numCache>
                <c:formatCode>General</c:formatCode>
                <c:ptCount val="22"/>
                <c:pt idx="0">
                  <c:v>18.899999999999999</c:v>
                </c:pt>
                <c:pt idx="1">
                  <c:v>36.4</c:v>
                </c:pt>
                <c:pt idx="2">
                  <c:v>50.6</c:v>
                </c:pt>
                <c:pt idx="3">
                  <c:v>37.700000000000003</c:v>
                </c:pt>
                <c:pt idx="4">
                  <c:v>51.9</c:v>
                </c:pt>
                <c:pt idx="5">
                  <c:v>49.3</c:v>
                </c:pt>
                <c:pt idx="6">
                  <c:v>43.5</c:v>
                </c:pt>
                <c:pt idx="7">
                  <c:v>48.6</c:v>
                </c:pt>
                <c:pt idx="8">
                  <c:v>43</c:v>
                </c:pt>
                <c:pt idx="9">
                  <c:v>43.3</c:v>
                </c:pt>
                <c:pt idx="10">
                  <c:v>60.3</c:v>
                </c:pt>
                <c:pt idx="11">
                  <c:v>47.3</c:v>
                </c:pt>
                <c:pt idx="12">
                  <c:v>57.1</c:v>
                </c:pt>
                <c:pt idx="13">
                  <c:v>62.1</c:v>
                </c:pt>
                <c:pt idx="14">
                  <c:v>54</c:v>
                </c:pt>
                <c:pt idx="15">
                  <c:v>65.5</c:v>
                </c:pt>
                <c:pt idx="16">
                  <c:v>45.8</c:v>
                </c:pt>
                <c:pt idx="17">
                  <c:v>57.6</c:v>
                </c:pt>
                <c:pt idx="18">
                  <c:v>71.2</c:v>
                </c:pt>
                <c:pt idx="19">
                  <c:v>73.7</c:v>
                </c:pt>
                <c:pt idx="20">
                  <c:v>79.8</c:v>
                </c:pt>
                <c:pt idx="21">
                  <c:v>88.4</c:v>
                </c:pt>
              </c:numCache>
            </c:numRef>
          </c:val>
          <c:extLst xmlns:c16r2="http://schemas.microsoft.com/office/drawing/2015/06/chart">
            <c:ext xmlns:c16="http://schemas.microsoft.com/office/drawing/2014/chart" uri="{C3380CC4-5D6E-409C-BE32-E72D297353CC}">
              <c16:uniqueId val="{00000003-82C9-4917-925D-7B73F68A805F}"/>
            </c:ext>
          </c:extLst>
        </c:ser>
        <c:dLbls>
          <c:showLegendKey val="0"/>
          <c:showVal val="0"/>
          <c:showCatName val="0"/>
          <c:showSerName val="0"/>
          <c:showPercent val="0"/>
          <c:showBubbleSize val="0"/>
        </c:dLbls>
        <c:gapWidth val="75"/>
        <c:overlap val="100"/>
        <c:axId val="242518528"/>
        <c:axId val="241331008"/>
      </c:barChart>
      <c:catAx>
        <c:axId val="242518528"/>
        <c:scaling>
          <c:orientation val="maxMin"/>
        </c:scaling>
        <c:delete val="0"/>
        <c:axPos val="l"/>
        <c:numFmt formatCode="General" sourceLinked="0"/>
        <c:majorTickMark val="none"/>
        <c:minorTickMark val="none"/>
        <c:tickLblPos val="nextTo"/>
        <c:txPr>
          <a:bodyPr/>
          <a:lstStyle/>
          <a:p>
            <a:pPr>
              <a:defRPr sz="1200" b="1"/>
            </a:pPr>
            <a:endParaRPr lang="he-IL"/>
          </a:p>
        </c:txPr>
        <c:crossAx val="241331008"/>
        <c:crosses val="autoZero"/>
        <c:auto val="1"/>
        <c:lblAlgn val="ctr"/>
        <c:lblOffset val="100"/>
        <c:noMultiLvlLbl val="0"/>
      </c:catAx>
      <c:valAx>
        <c:axId val="241331008"/>
        <c:scaling>
          <c:orientation val="minMax"/>
        </c:scaling>
        <c:delete val="0"/>
        <c:axPos val="b"/>
        <c:majorGridlines/>
        <c:numFmt formatCode="0%" sourceLinked="1"/>
        <c:majorTickMark val="none"/>
        <c:minorTickMark val="none"/>
        <c:tickLblPos val="nextTo"/>
        <c:spPr>
          <a:ln w="9525">
            <a:noFill/>
          </a:ln>
        </c:spPr>
        <c:crossAx val="242518528"/>
        <c:crosses val="max"/>
        <c:crossBetween val="between"/>
      </c:valAx>
    </c:plotArea>
    <c:legend>
      <c:legendPos val="b"/>
      <c:overlay val="0"/>
      <c:txPr>
        <a:bodyPr/>
        <a:lstStyle/>
        <a:p>
          <a:pPr>
            <a:defRPr sz="1200" b="1"/>
          </a:pPr>
          <a:endParaRPr lang="he-IL"/>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How often: left out</a:t>
            </a:r>
            <a:r>
              <a:rPr lang="en-US" sz="1600" baseline="0"/>
              <a:t> by other children in your class</a:t>
            </a:r>
            <a:endParaRPr lang="en-US" sz="1600"/>
          </a:p>
        </c:rich>
      </c:tx>
      <c:overlay val="0"/>
    </c:title>
    <c:autoTitleDeleted val="0"/>
    <c:plotArea>
      <c:layout/>
      <c:barChart>
        <c:barDir val="bar"/>
        <c:grouping val="percentStacked"/>
        <c:varyColors val="0"/>
        <c:ser>
          <c:idx val="3"/>
          <c:order val="0"/>
          <c:tx>
            <c:strRef>
              <c:f>'Left out'!$E$1</c:f>
              <c:strCache>
                <c:ptCount val="1"/>
                <c:pt idx="0">
                  <c:v>More than three times </c:v>
                </c:pt>
              </c:strCache>
            </c:strRef>
          </c:tx>
          <c:invertIfNegative val="0"/>
          <c:dLbls>
            <c:spPr>
              <a:noFill/>
              <a:ln>
                <a:noFill/>
              </a:ln>
              <a:effectLst/>
            </c:spPr>
            <c:txPr>
              <a:bodyPr wrap="square" lIns="38100" tIns="19050" rIns="38100" bIns="19050" anchor="ctr">
                <a:spAutoFit/>
              </a:bodyPr>
              <a:lstStyle/>
              <a:p>
                <a:pPr>
                  <a:defRPr sz="1600" b="1"/>
                </a:pPr>
                <a:endParaRPr lang="he-I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'Left out'!$A$2:$A$23</c:f>
              <c:strCache>
                <c:ptCount val="22"/>
                <c:pt idx="0">
                  <c:v>Malaysia</c:v>
                </c:pt>
                <c:pt idx="1">
                  <c:v>S Africa</c:v>
                </c:pt>
                <c:pt idx="2">
                  <c:v>Estonia</c:v>
                </c:pt>
                <c:pt idx="3">
                  <c:v>Indonesia</c:v>
                </c:pt>
                <c:pt idx="4">
                  <c:v>Wales</c:v>
                </c:pt>
                <c:pt idx="5">
                  <c:v>Algeria</c:v>
                </c:pt>
                <c:pt idx="6">
                  <c:v>Greece</c:v>
                </c:pt>
                <c:pt idx="7">
                  <c:v>France</c:v>
                </c:pt>
                <c:pt idx="8">
                  <c:v>Nepal</c:v>
                </c:pt>
                <c:pt idx="9">
                  <c:v>Belgium</c:v>
                </c:pt>
                <c:pt idx="10">
                  <c:v>Poland</c:v>
                </c:pt>
                <c:pt idx="11">
                  <c:v>Malta</c:v>
                </c:pt>
                <c:pt idx="12">
                  <c:v>Germany</c:v>
                </c:pt>
                <c:pt idx="13">
                  <c:v>Israel</c:v>
                </c:pt>
                <c:pt idx="14">
                  <c:v>Sri Lanka</c:v>
                </c:pt>
                <c:pt idx="15">
                  <c:v>Norway</c:v>
                </c:pt>
                <c:pt idx="16">
                  <c:v>India</c:v>
                </c:pt>
                <c:pt idx="17">
                  <c:v>Taiwan</c:v>
                </c:pt>
                <c:pt idx="18">
                  <c:v>Vietnam</c:v>
                </c:pt>
                <c:pt idx="19">
                  <c:v>Bangladesh</c:v>
                </c:pt>
                <c:pt idx="20">
                  <c:v>Albania</c:v>
                </c:pt>
                <c:pt idx="21">
                  <c:v>S Korea</c:v>
                </c:pt>
              </c:strCache>
            </c:strRef>
          </c:cat>
          <c:val>
            <c:numRef>
              <c:f>'Left out'!$E$2:$E$23</c:f>
              <c:numCache>
                <c:formatCode>General</c:formatCode>
                <c:ptCount val="22"/>
                <c:pt idx="0">
                  <c:v>21.5</c:v>
                </c:pt>
                <c:pt idx="1">
                  <c:v>17.5</c:v>
                </c:pt>
                <c:pt idx="2">
                  <c:v>15.2</c:v>
                </c:pt>
                <c:pt idx="3">
                  <c:v>13.7</c:v>
                </c:pt>
                <c:pt idx="4">
                  <c:v>13.2</c:v>
                </c:pt>
                <c:pt idx="5">
                  <c:v>12.2</c:v>
                </c:pt>
                <c:pt idx="6">
                  <c:v>11.8</c:v>
                </c:pt>
                <c:pt idx="7">
                  <c:v>10.6</c:v>
                </c:pt>
                <c:pt idx="8">
                  <c:v>10.199999999999999</c:v>
                </c:pt>
                <c:pt idx="9">
                  <c:v>9.6</c:v>
                </c:pt>
                <c:pt idx="10">
                  <c:v>9.3000000000000007</c:v>
                </c:pt>
                <c:pt idx="11">
                  <c:v>9.1999999999999993</c:v>
                </c:pt>
                <c:pt idx="12">
                  <c:v>8</c:v>
                </c:pt>
                <c:pt idx="13">
                  <c:v>7.8</c:v>
                </c:pt>
                <c:pt idx="14">
                  <c:v>7.6</c:v>
                </c:pt>
                <c:pt idx="15">
                  <c:v>7.3</c:v>
                </c:pt>
                <c:pt idx="16">
                  <c:v>6.7</c:v>
                </c:pt>
                <c:pt idx="17">
                  <c:v>5.7</c:v>
                </c:pt>
                <c:pt idx="18">
                  <c:v>5.4</c:v>
                </c:pt>
                <c:pt idx="19">
                  <c:v>3.4</c:v>
                </c:pt>
                <c:pt idx="20">
                  <c:v>3.2</c:v>
                </c:pt>
                <c:pt idx="21">
                  <c:v>0</c:v>
                </c:pt>
              </c:numCache>
            </c:numRef>
          </c:val>
          <c:extLst xmlns:c16r2="http://schemas.microsoft.com/office/drawing/2015/06/chart">
            <c:ext xmlns:c16="http://schemas.microsoft.com/office/drawing/2014/chart" uri="{C3380CC4-5D6E-409C-BE32-E72D297353CC}">
              <c16:uniqueId val="{00000000-B11F-440C-BE7B-B5BEEC64AB2F}"/>
            </c:ext>
          </c:extLst>
        </c:ser>
        <c:ser>
          <c:idx val="2"/>
          <c:order val="1"/>
          <c:tx>
            <c:strRef>
              <c:f>'Left out'!$D$1</c:f>
              <c:strCache>
                <c:ptCount val="1"/>
                <c:pt idx="0">
                  <c:v>Two or 3 times</c:v>
                </c:pt>
              </c:strCache>
            </c:strRef>
          </c:tx>
          <c:invertIfNegative val="0"/>
          <c:cat>
            <c:strRef>
              <c:f>'Left out'!$A$2:$A$23</c:f>
              <c:strCache>
                <c:ptCount val="22"/>
                <c:pt idx="0">
                  <c:v>Malaysia</c:v>
                </c:pt>
                <c:pt idx="1">
                  <c:v>S Africa</c:v>
                </c:pt>
                <c:pt idx="2">
                  <c:v>Estonia</c:v>
                </c:pt>
                <c:pt idx="3">
                  <c:v>Indonesia</c:v>
                </c:pt>
                <c:pt idx="4">
                  <c:v>Wales</c:v>
                </c:pt>
                <c:pt idx="5">
                  <c:v>Algeria</c:v>
                </c:pt>
                <c:pt idx="6">
                  <c:v>Greece</c:v>
                </c:pt>
                <c:pt idx="7">
                  <c:v>France</c:v>
                </c:pt>
                <c:pt idx="8">
                  <c:v>Nepal</c:v>
                </c:pt>
                <c:pt idx="9">
                  <c:v>Belgium</c:v>
                </c:pt>
                <c:pt idx="10">
                  <c:v>Poland</c:v>
                </c:pt>
                <c:pt idx="11">
                  <c:v>Malta</c:v>
                </c:pt>
                <c:pt idx="12">
                  <c:v>Germany</c:v>
                </c:pt>
                <c:pt idx="13">
                  <c:v>Israel</c:v>
                </c:pt>
                <c:pt idx="14">
                  <c:v>Sri Lanka</c:v>
                </c:pt>
                <c:pt idx="15">
                  <c:v>Norway</c:v>
                </c:pt>
                <c:pt idx="16">
                  <c:v>India</c:v>
                </c:pt>
                <c:pt idx="17">
                  <c:v>Taiwan</c:v>
                </c:pt>
                <c:pt idx="18">
                  <c:v>Vietnam</c:v>
                </c:pt>
                <c:pt idx="19">
                  <c:v>Bangladesh</c:v>
                </c:pt>
                <c:pt idx="20">
                  <c:v>Albania</c:v>
                </c:pt>
                <c:pt idx="21">
                  <c:v>S Korea</c:v>
                </c:pt>
              </c:strCache>
            </c:strRef>
          </c:cat>
          <c:val>
            <c:numRef>
              <c:f>'Left out'!$D$2:$D$23</c:f>
              <c:numCache>
                <c:formatCode>General</c:formatCode>
                <c:ptCount val="22"/>
                <c:pt idx="0">
                  <c:v>15.6</c:v>
                </c:pt>
                <c:pt idx="1">
                  <c:v>12.3</c:v>
                </c:pt>
                <c:pt idx="2">
                  <c:v>9.4</c:v>
                </c:pt>
                <c:pt idx="3">
                  <c:v>14.4</c:v>
                </c:pt>
                <c:pt idx="4">
                  <c:v>15</c:v>
                </c:pt>
                <c:pt idx="5">
                  <c:v>7.7</c:v>
                </c:pt>
                <c:pt idx="6">
                  <c:v>7</c:v>
                </c:pt>
                <c:pt idx="7">
                  <c:v>10.199999999999999</c:v>
                </c:pt>
                <c:pt idx="8">
                  <c:v>14.1</c:v>
                </c:pt>
                <c:pt idx="9">
                  <c:v>11.2</c:v>
                </c:pt>
                <c:pt idx="10">
                  <c:v>10.9</c:v>
                </c:pt>
                <c:pt idx="11">
                  <c:v>11.5</c:v>
                </c:pt>
                <c:pt idx="12">
                  <c:v>7.1</c:v>
                </c:pt>
                <c:pt idx="13">
                  <c:v>5.0999999999999996</c:v>
                </c:pt>
                <c:pt idx="14">
                  <c:v>7</c:v>
                </c:pt>
                <c:pt idx="15">
                  <c:v>8.8000000000000007</c:v>
                </c:pt>
                <c:pt idx="16">
                  <c:v>7.5</c:v>
                </c:pt>
                <c:pt idx="17">
                  <c:v>5</c:v>
                </c:pt>
                <c:pt idx="18">
                  <c:v>8.8000000000000007</c:v>
                </c:pt>
                <c:pt idx="19">
                  <c:v>3.4</c:v>
                </c:pt>
                <c:pt idx="20">
                  <c:v>1.8</c:v>
                </c:pt>
                <c:pt idx="21">
                  <c:v>0.9</c:v>
                </c:pt>
              </c:numCache>
            </c:numRef>
          </c:val>
          <c:extLst xmlns:c16r2="http://schemas.microsoft.com/office/drawing/2015/06/chart">
            <c:ext xmlns:c16="http://schemas.microsoft.com/office/drawing/2014/chart" uri="{C3380CC4-5D6E-409C-BE32-E72D297353CC}">
              <c16:uniqueId val="{00000001-B11F-440C-BE7B-B5BEEC64AB2F}"/>
            </c:ext>
          </c:extLst>
        </c:ser>
        <c:ser>
          <c:idx val="1"/>
          <c:order val="2"/>
          <c:tx>
            <c:strRef>
              <c:f>'Left out'!$C$1</c:f>
              <c:strCache>
                <c:ptCount val="1"/>
                <c:pt idx="0">
                  <c:v>Once </c:v>
                </c:pt>
              </c:strCache>
            </c:strRef>
          </c:tx>
          <c:invertIfNegative val="0"/>
          <c:cat>
            <c:strRef>
              <c:f>'Left out'!$A$2:$A$23</c:f>
              <c:strCache>
                <c:ptCount val="22"/>
                <c:pt idx="0">
                  <c:v>Malaysia</c:v>
                </c:pt>
                <c:pt idx="1">
                  <c:v>S Africa</c:v>
                </c:pt>
                <c:pt idx="2">
                  <c:v>Estonia</c:v>
                </c:pt>
                <c:pt idx="3">
                  <c:v>Indonesia</c:v>
                </c:pt>
                <c:pt idx="4">
                  <c:v>Wales</c:v>
                </c:pt>
                <c:pt idx="5">
                  <c:v>Algeria</c:v>
                </c:pt>
                <c:pt idx="6">
                  <c:v>Greece</c:v>
                </c:pt>
                <c:pt idx="7">
                  <c:v>France</c:v>
                </c:pt>
                <c:pt idx="8">
                  <c:v>Nepal</c:v>
                </c:pt>
                <c:pt idx="9">
                  <c:v>Belgium</c:v>
                </c:pt>
                <c:pt idx="10">
                  <c:v>Poland</c:v>
                </c:pt>
                <c:pt idx="11">
                  <c:v>Malta</c:v>
                </c:pt>
                <c:pt idx="12">
                  <c:v>Germany</c:v>
                </c:pt>
                <c:pt idx="13">
                  <c:v>Israel</c:v>
                </c:pt>
                <c:pt idx="14">
                  <c:v>Sri Lanka</c:v>
                </c:pt>
                <c:pt idx="15">
                  <c:v>Norway</c:v>
                </c:pt>
                <c:pt idx="16">
                  <c:v>India</c:v>
                </c:pt>
                <c:pt idx="17">
                  <c:v>Taiwan</c:v>
                </c:pt>
                <c:pt idx="18">
                  <c:v>Vietnam</c:v>
                </c:pt>
                <c:pt idx="19">
                  <c:v>Bangladesh</c:v>
                </c:pt>
                <c:pt idx="20">
                  <c:v>Albania</c:v>
                </c:pt>
                <c:pt idx="21">
                  <c:v>S Korea</c:v>
                </c:pt>
              </c:strCache>
            </c:strRef>
          </c:cat>
          <c:val>
            <c:numRef>
              <c:f>'Left out'!$C$2:$C$23</c:f>
              <c:numCache>
                <c:formatCode>General</c:formatCode>
                <c:ptCount val="22"/>
                <c:pt idx="0">
                  <c:v>22.2</c:v>
                </c:pt>
                <c:pt idx="1">
                  <c:v>18.100000000000001</c:v>
                </c:pt>
                <c:pt idx="2">
                  <c:v>18.899999999999999</c:v>
                </c:pt>
                <c:pt idx="3">
                  <c:v>24.1</c:v>
                </c:pt>
                <c:pt idx="4">
                  <c:v>20.6</c:v>
                </c:pt>
                <c:pt idx="5">
                  <c:v>17.2</c:v>
                </c:pt>
                <c:pt idx="6">
                  <c:v>16.100000000000001</c:v>
                </c:pt>
                <c:pt idx="7">
                  <c:v>16.399999999999999</c:v>
                </c:pt>
                <c:pt idx="8">
                  <c:v>21.8</c:v>
                </c:pt>
                <c:pt idx="9">
                  <c:v>18.100000000000001</c:v>
                </c:pt>
                <c:pt idx="10">
                  <c:v>14.6</c:v>
                </c:pt>
                <c:pt idx="11">
                  <c:v>18.2</c:v>
                </c:pt>
                <c:pt idx="12">
                  <c:v>22.2</c:v>
                </c:pt>
                <c:pt idx="13">
                  <c:v>10.5</c:v>
                </c:pt>
                <c:pt idx="14">
                  <c:v>11.5</c:v>
                </c:pt>
                <c:pt idx="15">
                  <c:v>16.8</c:v>
                </c:pt>
                <c:pt idx="16">
                  <c:v>14.1</c:v>
                </c:pt>
                <c:pt idx="17">
                  <c:v>9.6</c:v>
                </c:pt>
                <c:pt idx="18">
                  <c:v>17.5</c:v>
                </c:pt>
                <c:pt idx="19">
                  <c:v>11.9</c:v>
                </c:pt>
                <c:pt idx="20">
                  <c:v>6.6</c:v>
                </c:pt>
                <c:pt idx="21">
                  <c:v>0.7</c:v>
                </c:pt>
              </c:numCache>
            </c:numRef>
          </c:val>
          <c:extLst xmlns:c16r2="http://schemas.microsoft.com/office/drawing/2015/06/chart">
            <c:ext xmlns:c16="http://schemas.microsoft.com/office/drawing/2014/chart" uri="{C3380CC4-5D6E-409C-BE32-E72D297353CC}">
              <c16:uniqueId val="{00000002-B11F-440C-BE7B-B5BEEC64AB2F}"/>
            </c:ext>
          </c:extLst>
        </c:ser>
        <c:ser>
          <c:idx val="0"/>
          <c:order val="3"/>
          <c:tx>
            <c:strRef>
              <c:f>'Left out'!$B$1</c:f>
              <c:strCache>
                <c:ptCount val="1"/>
                <c:pt idx="0">
                  <c:v>Never</c:v>
                </c:pt>
              </c:strCache>
            </c:strRef>
          </c:tx>
          <c:invertIfNegative val="0"/>
          <c:cat>
            <c:strRef>
              <c:f>'Left out'!$A$2:$A$23</c:f>
              <c:strCache>
                <c:ptCount val="22"/>
                <c:pt idx="0">
                  <c:v>Malaysia</c:v>
                </c:pt>
                <c:pt idx="1">
                  <c:v>S Africa</c:v>
                </c:pt>
                <c:pt idx="2">
                  <c:v>Estonia</c:v>
                </c:pt>
                <c:pt idx="3">
                  <c:v>Indonesia</c:v>
                </c:pt>
                <c:pt idx="4">
                  <c:v>Wales</c:v>
                </c:pt>
                <c:pt idx="5">
                  <c:v>Algeria</c:v>
                </c:pt>
                <c:pt idx="6">
                  <c:v>Greece</c:v>
                </c:pt>
                <c:pt idx="7">
                  <c:v>France</c:v>
                </c:pt>
                <c:pt idx="8">
                  <c:v>Nepal</c:v>
                </c:pt>
                <c:pt idx="9">
                  <c:v>Belgium</c:v>
                </c:pt>
                <c:pt idx="10">
                  <c:v>Poland</c:v>
                </c:pt>
                <c:pt idx="11">
                  <c:v>Malta</c:v>
                </c:pt>
                <c:pt idx="12">
                  <c:v>Germany</c:v>
                </c:pt>
                <c:pt idx="13">
                  <c:v>Israel</c:v>
                </c:pt>
                <c:pt idx="14">
                  <c:v>Sri Lanka</c:v>
                </c:pt>
                <c:pt idx="15">
                  <c:v>Norway</c:v>
                </c:pt>
                <c:pt idx="16">
                  <c:v>India</c:v>
                </c:pt>
                <c:pt idx="17">
                  <c:v>Taiwan</c:v>
                </c:pt>
                <c:pt idx="18">
                  <c:v>Vietnam</c:v>
                </c:pt>
                <c:pt idx="19">
                  <c:v>Bangladesh</c:v>
                </c:pt>
                <c:pt idx="20">
                  <c:v>Albania</c:v>
                </c:pt>
                <c:pt idx="21">
                  <c:v>S Korea</c:v>
                </c:pt>
              </c:strCache>
            </c:strRef>
          </c:cat>
          <c:val>
            <c:numRef>
              <c:f>'Left out'!$B$2:$B$23</c:f>
              <c:numCache>
                <c:formatCode>General</c:formatCode>
                <c:ptCount val="22"/>
                <c:pt idx="0">
                  <c:v>40.700000000000003</c:v>
                </c:pt>
                <c:pt idx="1">
                  <c:v>52.1</c:v>
                </c:pt>
                <c:pt idx="2">
                  <c:v>56.5</c:v>
                </c:pt>
                <c:pt idx="3">
                  <c:v>47.9</c:v>
                </c:pt>
                <c:pt idx="4">
                  <c:v>51.2</c:v>
                </c:pt>
                <c:pt idx="5">
                  <c:v>63</c:v>
                </c:pt>
                <c:pt idx="6">
                  <c:v>65.099999999999994</c:v>
                </c:pt>
                <c:pt idx="7">
                  <c:v>62.8</c:v>
                </c:pt>
                <c:pt idx="8">
                  <c:v>53.9</c:v>
                </c:pt>
                <c:pt idx="9">
                  <c:v>61.1</c:v>
                </c:pt>
                <c:pt idx="10">
                  <c:v>65.3</c:v>
                </c:pt>
                <c:pt idx="11">
                  <c:v>61.1</c:v>
                </c:pt>
                <c:pt idx="12">
                  <c:v>62.8</c:v>
                </c:pt>
                <c:pt idx="13">
                  <c:v>76.5</c:v>
                </c:pt>
                <c:pt idx="14">
                  <c:v>73.900000000000006</c:v>
                </c:pt>
                <c:pt idx="15">
                  <c:v>67.2</c:v>
                </c:pt>
                <c:pt idx="16">
                  <c:v>71.7</c:v>
                </c:pt>
                <c:pt idx="17">
                  <c:v>79.7</c:v>
                </c:pt>
                <c:pt idx="18">
                  <c:v>68.3</c:v>
                </c:pt>
                <c:pt idx="19">
                  <c:v>81.3</c:v>
                </c:pt>
                <c:pt idx="20">
                  <c:v>88.4</c:v>
                </c:pt>
                <c:pt idx="21">
                  <c:v>98.4</c:v>
                </c:pt>
              </c:numCache>
            </c:numRef>
          </c:val>
          <c:extLst xmlns:c16r2="http://schemas.microsoft.com/office/drawing/2015/06/chart">
            <c:ext xmlns:c16="http://schemas.microsoft.com/office/drawing/2014/chart" uri="{C3380CC4-5D6E-409C-BE32-E72D297353CC}">
              <c16:uniqueId val="{00000003-B11F-440C-BE7B-B5BEEC64AB2F}"/>
            </c:ext>
          </c:extLst>
        </c:ser>
        <c:dLbls>
          <c:showLegendKey val="0"/>
          <c:showVal val="0"/>
          <c:showCatName val="0"/>
          <c:showSerName val="0"/>
          <c:showPercent val="0"/>
          <c:showBubbleSize val="0"/>
        </c:dLbls>
        <c:gapWidth val="75"/>
        <c:overlap val="100"/>
        <c:axId val="242988544"/>
        <c:axId val="241333312"/>
      </c:barChart>
      <c:catAx>
        <c:axId val="242988544"/>
        <c:scaling>
          <c:orientation val="maxMin"/>
        </c:scaling>
        <c:delete val="0"/>
        <c:axPos val="l"/>
        <c:numFmt formatCode="General" sourceLinked="0"/>
        <c:majorTickMark val="none"/>
        <c:minorTickMark val="none"/>
        <c:tickLblPos val="nextTo"/>
        <c:txPr>
          <a:bodyPr/>
          <a:lstStyle/>
          <a:p>
            <a:pPr>
              <a:defRPr sz="1100" b="1"/>
            </a:pPr>
            <a:endParaRPr lang="he-IL"/>
          </a:p>
        </c:txPr>
        <c:crossAx val="241333312"/>
        <c:crosses val="autoZero"/>
        <c:auto val="1"/>
        <c:lblAlgn val="ctr"/>
        <c:lblOffset val="100"/>
        <c:noMultiLvlLbl val="0"/>
      </c:catAx>
      <c:valAx>
        <c:axId val="241333312"/>
        <c:scaling>
          <c:orientation val="minMax"/>
        </c:scaling>
        <c:delete val="0"/>
        <c:axPos val="b"/>
        <c:majorGridlines/>
        <c:numFmt formatCode="0%" sourceLinked="1"/>
        <c:majorTickMark val="none"/>
        <c:minorTickMark val="none"/>
        <c:tickLblPos val="nextTo"/>
        <c:spPr>
          <a:ln w="9525">
            <a:noFill/>
          </a:ln>
        </c:spPr>
        <c:crossAx val="242988544"/>
        <c:crosses val="max"/>
        <c:crossBetween val="between"/>
      </c:valAx>
    </c:plotArea>
    <c:legend>
      <c:legendPos val="b"/>
      <c:overlay val="0"/>
      <c:txPr>
        <a:bodyPr/>
        <a:lstStyle/>
        <a:p>
          <a:pPr>
            <a:defRPr sz="1200" b="1"/>
          </a:pPr>
          <a:endParaRPr lang="he-IL"/>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sz="2000" b="1" dirty="0"/>
              <a:t>Safety</a:t>
            </a:r>
            <a:r>
              <a:rPr lang="en-ZA" sz="2000" b="1" baseline="0" dirty="0"/>
              <a:t> across three </a:t>
            </a:r>
            <a:r>
              <a:rPr lang="en-ZA" sz="2000" b="1" baseline="0" dirty="0" smtClean="0"/>
              <a:t>settings by developed and developing countries</a:t>
            </a:r>
            <a:endParaRPr lang="en-ZA" sz="2000" b="1" dirty="0"/>
          </a:p>
        </c:rich>
      </c:tx>
      <c:layout>
        <c:manualLayout>
          <c:xMode val="edge"/>
          <c:yMode val="edge"/>
          <c:x val="0.2035838911116658"/>
          <c:y val="1.26904109419941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Developed</c:v>
                </c:pt>
              </c:strCache>
            </c:strRef>
          </c:tx>
          <c:spPr>
            <a:solidFill>
              <a:schemeClr val="accent6"/>
            </a:solidFill>
            <a:ln>
              <a:noFill/>
            </a:ln>
            <a:effectLst/>
          </c:spPr>
          <c:invertIfNegative val="0"/>
          <c:cat>
            <c:strRef>
              <c:f>Sheet1!$A$2:$A$18</c:f>
              <c:strCache>
                <c:ptCount val="17"/>
                <c:pt idx="0">
                  <c:v>I do not agree</c:v>
                </c:pt>
                <c:pt idx="1">
                  <c:v>Agree a little bit</c:v>
                </c:pt>
                <c:pt idx="2">
                  <c:v>Agree somewhat</c:v>
                </c:pt>
                <c:pt idx="3">
                  <c:v>Agree a lot</c:v>
                </c:pt>
                <c:pt idx="4">
                  <c:v>Totally agree</c:v>
                </c:pt>
                <c:pt idx="6">
                  <c:v>I do not agree</c:v>
                </c:pt>
                <c:pt idx="7">
                  <c:v>Agree a little bit</c:v>
                </c:pt>
                <c:pt idx="8">
                  <c:v>Agree somewhat</c:v>
                </c:pt>
                <c:pt idx="9">
                  <c:v>Agree a lot</c:v>
                </c:pt>
                <c:pt idx="10">
                  <c:v>Totally agree</c:v>
                </c:pt>
                <c:pt idx="12">
                  <c:v>I do not agree</c:v>
                </c:pt>
                <c:pt idx="13">
                  <c:v>Agree a little bit</c:v>
                </c:pt>
                <c:pt idx="14">
                  <c:v>Agree somewhat</c:v>
                </c:pt>
                <c:pt idx="15">
                  <c:v>Agree a lot</c:v>
                </c:pt>
                <c:pt idx="16">
                  <c:v>Totally agree</c:v>
                </c:pt>
              </c:strCache>
            </c:strRef>
          </c:cat>
          <c:val>
            <c:numRef>
              <c:f>Sheet1!$B$2:$B$18</c:f>
              <c:numCache>
                <c:formatCode>General</c:formatCode>
                <c:ptCount val="17"/>
                <c:pt idx="0">
                  <c:v>1.3</c:v>
                </c:pt>
                <c:pt idx="1">
                  <c:v>1.7</c:v>
                </c:pt>
                <c:pt idx="2">
                  <c:v>5</c:v>
                </c:pt>
                <c:pt idx="3">
                  <c:v>13.4</c:v>
                </c:pt>
                <c:pt idx="4">
                  <c:v>78.599999999999994</c:v>
                </c:pt>
                <c:pt idx="6">
                  <c:v>5.0999999999999996</c:v>
                </c:pt>
                <c:pt idx="7">
                  <c:v>7.9</c:v>
                </c:pt>
                <c:pt idx="8">
                  <c:v>14.5</c:v>
                </c:pt>
                <c:pt idx="9">
                  <c:v>16</c:v>
                </c:pt>
                <c:pt idx="10">
                  <c:v>56.5</c:v>
                </c:pt>
                <c:pt idx="12">
                  <c:v>4.0999999999999996</c:v>
                </c:pt>
                <c:pt idx="13">
                  <c:v>6.9</c:v>
                </c:pt>
                <c:pt idx="14">
                  <c:v>15.9</c:v>
                </c:pt>
                <c:pt idx="15">
                  <c:v>25.7</c:v>
                </c:pt>
                <c:pt idx="16">
                  <c:v>47.5</c:v>
                </c:pt>
              </c:numCache>
            </c:numRef>
          </c:val>
          <c:extLst xmlns:c16r2="http://schemas.microsoft.com/office/drawing/2015/06/chart">
            <c:ext xmlns:c16="http://schemas.microsoft.com/office/drawing/2014/chart" uri="{C3380CC4-5D6E-409C-BE32-E72D297353CC}">
              <c16:uniqueId val="{00000000-54C6-4BE1-B7F3-75FED8774E0A}"/>
            </c:ext>
          </c:extLst>
        </c:ser>
        <c:ser>
          <c:idx val="1"/>
          <c:order val="1"/>
          <c:tx>
            <c:strRef>
              <c:f>Sheet1!$C$1</c:f>
              <c:strCache>
                <c:ptCount val="1"/>
                <c:pt idx="0">
                  <c:v>Developing</c:v>
                </c:pt>
              </c:strCache>
            </c:strRef>
          </c:tx>
          <c:spPr>
            <a:solidFill>
              <a:schemeClr val="accent5"/>
            </a:solidFill>
            <a:ln>
              <a:noFill/>
            </a:ln>
            <a:effectLst/>
          </c:spPr>
          <c:invertIfNegative val="0"/>
          <c:cat>
            <c:strRef>
              <c:f>Sheet1!$A$2:$A$18</c:f>
              <c:strCache>
                <c:ptCount val="17"/>
                <c:pt idx="0">
                  <c:v>I do not agree</c:v>
                </c:pt>
                <c:pt idx="1">
                  <c:v>Agree a little bit</c:v>
                </c:pt>
                <c:pt idx="2">
                  <c:v>Agree somewhat</c:v>
                </c:pt>
                <c:pt idx="3">
                  <c:v>Agree a lot</c:v>
                </c:pt>
                <c:pt idx="4">
                  <c:v>Totally agree</c:v>
                </c:pt>
                <c:pt idx="6">
                  <c:v>I do not agree</c:v>
                </c:pt>
                <c:pt idx="7">
                  <c:v>Agree a little bit</c:v>
                </c:pt>
                <c:pt idx="8">
                  <c:v>Agree somewhat</c:v>
                </c:pt>
                <c:pt idx="9">
                  <c:v>Agree a lot</c:v>
                </c:pt>
                <c:pt idx="10">
                  <c:v>Totally agree</c:v>
                </c:pt>
                <c:pt idx="12">
                  <c:v>I do not agree</c:v>
                </c:pt>
                <c:pt idx="13">
                  <c:v>Agree a little bit</c:v>
                </c:pt>
                <c:pt idx="14">
                  <c:v>Agree somewhat</c:v>
                </c:pt>
                <c:pt idx="15">
                  <c:v>Agree a lot</c:v>
                </c:pt>
                <c:pt idx="16">
                  <c:v>Totally agree</c:v>
                </c:pt>
              </c:strCache>
            </c:strRef>
          </c:cat>
          <c:val>
            <c:numRef>
              <c:f>Sheet1!$C$2:$C$18</c:f>
              <c:numCache>
                <c:formatCode>General</c:formatCode>
                <c:ptCount val="17"/>
                <c:pt idx="0">
                  <c:v>2.9</c:v>
                </c:pt>
                <c:pt idx="1">
                  <c:v>4.0999999999999996</c:v>
                </c:pt>
                <c:pt idx="2">
                  <c:v>6.5</c:v>
                </c:pt>
                <c:pt idx="3">
                  <c:v>23.5</c:v>
                </c:pt>
                <c:pt idx="4">
                  <c:v>63</c:v>
                </c:pt>
                <c:pt idx="6">
                  <c:v>3.8</c:v>
                </c:pt>
                <c:pt idx="7">
                  <c:v>4.8</c:v>
                </c:pt>
                <c:pt idx="8">
                  <c:v>7.8</c:v>
                </c:pt>
                <c:pt idx="9">
                  <c:v>21.2</c:v>
                </c:pt>
                <c:pt idx="10">
                  <c:v>62.3</c:v>
                </c:pt>
                <c:pt idx="12">
                  <c:v>8.9</c:v>
                </c:pt>
                <c:pt idx="13">
                  <c:v>8.6999999999999993</c:v>
                </c:pt>
                <c:pt idx="14">
                  <c:v>12.9</c:v>
                </c:pt>
                <c:pt idx="15">
                  <c:v>25.4</c:v>
                </c:pt>
                <c:pt idx="16">
                  <c:v>44.1</c:v>
                </c:pt>
              </c:numCache>
            </c:numRef>
          </c:val>
          <c:extLst xmlns:c16r2="http://schemas.microsoft.com/office/drawing/2015/06/chart">
            <c:ext xmlns:c16="http://schemas.microsoft.com/office/drawing/2014/chart" uri="{C3380CC4-5D6E-409C-BE32-E72D297353CC}">
              <c16:uniqueId val="{00000001-54C6-4BE1-B7F3-75FED8774E0A}"/>
            </c:ext>
          </c:extLst>
        </c:ser>
        <c:dLbls>
          <c:showLegendKey val="0"/>
          <c:showVal val="0"/>
          <c:showCatName val="0"/>
          <c:showSerName val="0"/>
          <c:showPercent val="0"/>
          <c:showBubbleSize val="0"/>
        </c:dLbls>
        <c:gapWidth val="150"/>
        <c:axId val="243579904"/>
        <c:axId val="241335616"/>
      </c:barChart>
      <c:catAx>
        <c:axId val="24357990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ZA" sz="1100" b="1">
                    <a:solidFill>
                      <a:sysClr val="windowText" lastClr="000000"/>
                    </a:solidFill>
                  </a:rPr>
                  <a:t>I feel</a:t>
                </a:r>
                <a:r>
                  <a:rPr lang="en-ZA" sz="1100" b="1" baseline="0">
                    <a:solidFill>
                      <a:sysClr val="windowText" lastClr="000000"/>
                    </a:solidFill>
                  </a:rPr>
                  <a:t> safe at home</a:t>
                </a:r>
                <a:endParaRPr lang="en-ZA" sz="1100" b="1">
                  <a:solidFill>
                    <a:sysClr val="windowText" lastClr="000000"/>
                  </a:solidFill>
                </a:endParaRPr>
              </a:p>
            </c:rich>
          </c:tx>
          <c:layout>
            <c:manualLayout>
              <c:xMode val="edge"/>
              <c:yMode val="edge"/>
              <c:x val="0.11130526559850838"/>
              <c:y val="0.965756736905775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he-IL"/>
          </a:p>
        </c:txPr>
        <c:crossAx val="241335616"/>
        <c:crosses val="autoZero"/>
        <c:auto val="1"/>
        <c:lblAlgn val="ctr"/>
        <c:lblOffset val="100"/>
        <c:noMultiLvlLbl val="0"/>
      </c:catAx>
      <c:valAx>
        <c:axId val="241335616"/>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smtClean="0"/>
                  <a:t>%</a:t>
                </a:r>
                <a:endParaRPr lang="en-ZA" dirty="0"/>
              </a:p>
            </c:rich>
          </c:tx>
          <c:overlay val="0"/>
          <c:spPr>
            <a:noFill/>
            <a:ln>
              <a:noFill/>
            </a:ln>
            <a:effectLst/>
          </c:spPr>
        </c:title>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5799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he-IL"/>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ZA" sz="1800" b="1" dirty="0"/>
              <a:t>Safety</a:t>
            </a:r>
            <a:r>
              <a:rPr lang="en-ZA" sz="1800" b="1" baseline="0" dirty="0"/>
              <a:t> </a:t>
            </a:r>
            <a:r>
              <a:rPr lang="en-ZA" sz="2000" b="1" baseline="0" dirty="0"/>
              <a:t>and</a:t>
            </a:r>
            <a:r>
              <a:rPr lang="en-ZA" sz="1800" b="1" baseline="0" dirty="0"/>
              <a:t> fights at school</a:t>
            </a:r>
            <a:endParaRPr lang="en-ZA" sz="1800" b="1"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Developed</c:v>
                </c:pt>
              </c:strCache>
            </c:strRef>
          </c:tx>
          <c:spPr>
            <a:solidFill>
              <a:schemeClr val="accent6"/>
            </a:solidFill>
            <a:ln>
              <a:noFill/>
            </a:ln>
            <a:effectLst/>
          </c:spPr>
          <c:invertIfNegative val="0"/>
          <c:cat>
            <c:strRef>
              <c:f>Sheet1!$A$2:$A$11</c:f>
              <c:strCache>
                <c:ptCount val="10"/>
                <c:pt idx="0">
                  <c:v>Not at all safe</c:v>
                </c:pt>
                <c:pt idx="1">
                  <c:v>Not very safe</c:v>
                </c:pt>
                <c:pt idx="2">
                  <c:v>Quite safe</c:v>
                </c:pt>
                <c:pt idx="3">
                  <c:v>Very safe</c:v>
                </c:pt>
                <c:pt idx="5">
                  <c:v>Never </c:v>
                </c:pt>
                <c:pt idx="6">
                  <c:v>Less than once a week</c:v>
                </c:pt>
                <c:pt idx="7">
                  <c:v>At least once a week</c:v>
                </c:pt>
                <c:pt idx="8">
                  <c:v>Most days</c:v>
                </c:pt>
                <c:pt idx="9">
                  <c:v>Every day</c:v>
                </c:pt>
              </c:strCache>
            </c:strRef>
          </c:cat>
          <c:val>
            <c:numRef>
              <c:f>Sheet1!$B$2:$B$11</c:f>
              <c:numCache>
                <c:formatCode>General</c:formatCode>
                <c:ptCount val="10"/>
                <c:pt idx="0">
                  <c:v>1.9</c:v>
                </c:pt>
                <c:pt idx="1">
                  <c:v>8.8000000000000007</c:v>
                </c:pt>
                <c:pt idx="2">
                  <c:v>42.2</c:v>
                </c:pt>
                <c:pt idx="3">
                  <c:v>47</c:v>
                </c:pt>
                <c:pt idx="5">
                  <c:v>18.600000000000001</c:v>
                </c:pt>
                <c:pt idx="6">
                  <c:v>24.7</c:v>
                </c:pt>
                <c:pt idx="7">
                  <c:v>22.4</c:v>
                </c:pt>
                <c:pt idx="8">
                  <c:v>24.6</c:v>
                </c:pt>
                <c:pt idx="9">
                  <c:v>9.6999999999999993</c:v>
                </c:pt>
              </c:numCache>
            </c:numRef>
          </c:val>
          <c:extLst xmlns:c16r2="http://schemas.microsoft.com/office/drawing/2015/06/chart">
            <c:ext xmlns:c16="http://schemas.microsoft.com/office/drawing/2014/chart" uri="{C3380CC4-5D6E-409C-BE32-E72D297353CC}">
              <c16:uniqueId val="{00000000-5851-41D9-8382-86CBB75580EF}"/>
            </c:ext>
          </c:extLst>
        </c:ser>
        <c:ser>
          <c:idx val="1"/>
          <c:order val="1"/>
          <c:tx>
            <c:strRef>
              <c:f>Sheet1!$C$1</c:f>
              <c:strCache>
                <c:ptCount val="1"/>
                <c:pt idx="0">
                  <c:v>Developing</c:v>
                </c:pt>
              </c:strCache>
            </c:strRef>
          </c:tx>
          <c:spPr>
            <a:solidFill>
              <a:schemeClr val="accent5"/>
            </a:solidFill>
            <a:ln>
              <a:noFill/>
            </a:ln>
            <a:effectLst/>
          </c:spPr>
          <c:invertIfNegative val="0"/>
          <c:cat>
            <c:strRef>
              <c:f>Sheet1!$A$2:$A$11</c:f>
              <c:strCache>
                <c:ptCount val="10"/>
                <c:pt idx="0">
                  <c:v>Not at all safe</c:v>
                </c:pt>
                <c:pt idx="1">
                  <c:v>Not very safe</c:v>
                </c:pt>
                <c:pt idx="2">
                  <c:v>Quite safe</c:v>
                </c:pt>
                <c:pt idx="3">
                  <c:v>Very safe</c:v>
                </c:pt>
                <c:pt idx="5">
                  <c:v>Never </c:v>
                </c:pt>
                <c:pt idx="6">
                  <c:v>Less than once a week</c:v>
                </c:pt>
                <c:pt idx="7">
                  <c:v>At least once a week</c:v>
                </c:pt>
                <c:pt idx="8">
                  <c:v>Most days</c:v>
                </c:pt>
                <c:pt idx="9">
                  <c:v>Every day</c:v>
                </c:pt>
              </c:strCache>
            </c:strRef>
          </c:cat>
          <c:val>
            <c:numRef>
              <c:f>Sheet1!$C$2:$C$11</c:f>
              <c:numCache>
                <c:formatCode>General</c:formatCode>
                <c:ptCount val="10"/>
                <c:pt idx="0">
                  <c:v>4.7</c:v>
                </c:pt>
                <c:pt idx="1">
                  <c:v>8.5</c:v>
                </c:pt>
                <c:pt idx="2">
                  <c:v>28.5</c:v>
                </c:pt>
                <c:pt idx="3">
                  <c:v>58.5</c:v>
                </c:pt>
                <c:pt idx="5">
                  <c:v>17</c:v>
                </c:pt>
                <c:pt idx="6">
                  <c:v>36.200000000000003</c:v>
                </c:pt>
                <c:pt idx="7">
                  <c:v>14.2</c:v>
                </c:pt>
                <c:pt idx="8">
                  <c:v>20.5</c:v>
                </c:pt>
                <c:pt idx="9">
                  <c:v>12.2</c:v>
                </c:pt>
              </c:numCache>
            </c:numRef>
          </c:val>
          <c:extLst xmlns:c16r2="http://schemas.microsoft.com/office/drawing/2015/06/chart">
            <c:ext xmlns:c16="http://schemas.microsoft.com/office/drawing/2014/chart" uri="{C3380CC4-5D6E-409C-BE32-E72D297353CC}">
              <c16:uniqueId val="{00000001-5851-41D9-8382-86CBB75580EF}"/>
            </c:ext>
          </c:extLst>
        </c:ser>
        <c:dLbls>
          <c:showLegendKey val="0"/>
          <c:showVal val="0"/>
          <c:showCatName val="0"/>
          <c:showSerName val="0"/>
          <c:showPercent val="0"/>
          <c:showBubbleSize val="0"/>
        </c:dLbls>
        <c:gapWidth val="150"/>
        <c:axId val="243984384"/>
        <c:axId val="242607808"/>
      </c:barChart>
      <c:catAx>
        <c:axId val="24398438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ZA" sz="1100" b="1" dirty="0">
                    <a:solidFill>
                      <a:sysClr val="windowText" lastClr="000000"/>
                    </a:solidFill>
                  </a:rPr>
                  <a:t>Safe to and from school</a:t>
                </a:r>
              </a:p>
            </c:rich>
          </c:tx>
          <c:layout>
            <c:manualLayout>
              <c:xMode val="edge"/>
              <c:yMode val="edge"/>
              <c:x val="0.15199935856183694"/>
              <c:y val="0.9451989902356530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he-IL"/>
          </a:p>
        </c:txPr>
        <c:crossAx val="242607808"/>
        <c:crosses val="autoZero"/>
        <c:auto val="1"/>
        <c:lblAlgn val="ctr"/>
        <c:lblOffset val="100"/>
        <c:noMultiLvlLbl val="0"/>
      </c:catAx>
      <c:valAx>
        <c:axId val="242607808"/>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ZA" dirty="0" smtClean="0"/>
                  <a:t>%</a:t>
                </a:r>
                <a:endParaRPr lang="en-ZA" dirty="0"/>
              </a:p>
            </c:rich>
          </c:tx>
          <c:overlay val="0"/>
          <c:spPr>
            <a:noFill/>
            <a:ln>
              <a:noFill/>
            </a:ln>
            <a:effectLst/>
          </c:spPr>
        </c:title>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9843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he-IL"/>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ZA" sz="2000" b="1"/>
              <a:t>Bullying</a:t>
            </a:r>
            <a:r>
              <a:rPr lang="en-ZA" sz="2000" b="1" baseline="0"/>
              <a:t> victimisation at school</a:t>
            </a:r>
            <a:endParaRPr lang="en-ZA" sz="2000" b="1"/>
          </a:p>
        </c:rich>
      </c:tx>
      <c:overlay val="0"/>
      <c:spPr>
        <a:noFill/>
        <a:ln>
          <a:noFill/>
        </a:ln>
        <a:effectLst/>
      </c:spPr>
    </c:title>
    <c:autoTitleDeleted val="0"/>
    <c:plotArea>
      <c:layout/>
      <c:barChart>
        <c:barDir val="col"/>
        <c:grouping val="clustered"/>
        <c:varyColors val="0"/>
        <c:ser>
          <c:idx val="0"/>
          <c:order val="0"/>
          <c:tx>
            <c:strRef>
              <c:f>Sheet1!$B$1</c:f>
              <c:strCache>
                <c:ptCount val="1"/>
                <c:pt idx="0">
                  <c:v>Developed</c:v>
                </c:pt>
              </c:strCache>
            </c:strRef>
          </c:tx>
          <c:spPr>
            <a:solidFill>
              <a:schemeClr val="accent6"/>
            </a:solidFill>
            <a:ln>
              <a:noFill/>
            </a:ln>
            <a:effectLst/>
          </c:spPr>
          <c:invertIfNegative val="0"/>
          <c:cat>
            <c:strRef>
              <c:f>Sheet1!$A$2:$A$15</c:f>
              <c:strCache>
                <c:ptCount val="14"/>
                <c:pt idx="0">
                  <c:v>Never </c:v>
                </c:pt>
                <c:pt idx="1">
                  <c:v>Once</c:v>
                </c:pt>
                <c:pt idx="2">
                  <c:v>Two or three times</c:v>
                </c:pt>
                <c:pt idx="3">
                  <c:v>More than three times</c:v>
                </c:pt>
                <c:pt idx="5">
                  <c:v>Never </c:v>
                </c:pt>
                <c:pt idx="6">
                  <c:v>Once</c:v>
                </c:pt>
                <c:pt idx="7">
                  <c:v>Two or three times</c:v>
                </c:pt>
                <c:pt idx="8">
                  <c:v>More than three times</c:v>
                </c:pt>
                <c:pt idx="10">
                  <c:v>Never </c:v>
                </c:pt>
                <c:pt idx="11">
                  <c:v>Once</c:v>
                </c:pt>
                <c:pt idx="12">
                  <c:v>Two or three times</c:v>
                </c:pt>
                <c:pt idx="13">
                  <c:v>More than three times</c:v>
                </c:pt>
              </c:strCache>
            </c:strRef>
          </c:cat>
          <c:val>
            <c:numRef>
              <c:f>Sheet1!$B$2:$B$15</c:f>
              <c:numCache>
                <c:formatCode>General</c:formatCode>
                <c:ptCount val="14"/>
                <c:pt idx="0">
                  <c:v>71.599999999999994</c:v>
                </c:pt>
                <c:pt idx="1">
                  <c:v>12.9</c:v>
                </c:pt>
                <c:pt idx="2">
                  <c:v>7.7</c:v>
                </c:pt>
                <c:pt idx="3">
                  <c:v>7.8</c:v>
                </c:pt>
                <c:pt idx="5">
                  <c:v>58.5</c:v>
                </c:pt>
                <c:pt idx="6">
                  <c:v>17.100000000000001</c:v>
                </c:pt>
                <c:pt idx="7">
                  <c:v>10.4</c:v>
                </c:pt>
                <c:pt idx="8">
                  <c:v>14</c:v>
                </c:pt>
                <c:pt idx="10">
                  <c:v>72.5</c:v>
                </c:pt>
                <c:pt idx="11">
                  <c:v>12.7</c:v>
                </c:pt>
                <c:pt idx="12">
                  <c:v>7.2</c:v>
                </c:pt>
                <c:pt idx="13">
                  <c:v>7.6</c:v>
                </c:pt>
              </c:numCache>
            </c:numRef>
          </c:val>
          <c:extLst xmlns:c16r2="http://schemas.microsoft.com/office/drawing/2015/06/chart">
            <c:ext xmlns:c16="http://schemas.microsoft.com/office/drawing/2014/chart" uri="{C3380CC4-5D6E-409C-BE32-E72D297353CC}">
              <c16:uniqueId val="{00000000-42D1-4685-9EB7-178B61B2C693}"/>
            </c:ext>
          </c:extLst>
        </c:ser>
        <c:ser>
          <c:idx val="1"/>
          <c:order val="1"/>
          <c:tx>
            <c:strRef>
              <c:f>Sheet1!$C$1</c:f>
              <c:strCache>
                <c:ptCount val="1"/>
                <c:pt idx="0">
                  <c:v>Developing</c:v>
                </c:pt>
              </c:strCache>
            </c:strRef>
          </c:tx>
          <c:spPr>
            <a:solidFill>
              <a:schemeClr val="accent5"/>
            </a:solidFill>
            <a:ln>
              <a:noFill/>
            </a:ln>
            <a:effectLst/>
          </c:spPr>
          <c:invertIfNegative val="0"/>
          <c:cat>
            <c:strRef>
              <c:f>Sheet1!$A$2:$A$15</c:f>
              <c:strCache>
                <c:ptCount val="14"/>
                <c:pt idx="0">
                  <c:v>Never </c:v>
                </c:pt>
                <c:pt idx="1">
                  <c:v>Once</c:v>
                </c:pt>
                <c:pt idx="2">
                  <c:v>Two or three times</c:v>
                </c:pt>
                <c:pt idx="3">
                  <c:v>More than three times</c:v>
                </c:pt>
                <c:pt idx="5">
                  <c:v>Never </c:v>
                </c:pt>
                <c:pt idx="6">
                  <c:v>Once</c:v>
                </c:pt>
                <c:pt idx="7">
                  <c:v>Two or three times</c:v>
                </c:pt>
                <c:pt idx="8">
                  <c:v>More than three times</c:v>
                </c:pt>
                <c:pt idx="10">
                  <c:v>Never </c:v>
                </c:pt>
                <c:pt idx="11">
                  <c:v>Once</c:v>
                </c:pt>
                <c:pt idx="12">
                  <c:v>Two or three times</c:v>
                </c:pt>
                <c:pt idx="13">
                  <c:v>More than three times</c:v>
                </c:pt>
              </c:strCache>
            </c:strRef>
          </c:cat>
          <c:val>
            <c:numRef>
              <c:f>Sheet1!$C$2:$C$15</c:f>
              <c:numCache>
                <c:formatCode>General</c:formatCode>
                <c:ptCount val="14"/>
                <c:pt idx="0">
                  <c:v>53.2</c:v>
                </c:pt>
                <c:pt idx="1">
                  <c:v>22.4</c:v>
                </c:pt>
                <c:pt idx="2">
                  <c:v>12.7</c:v>
                </c:pt>
                <c:pt idx="3">
                  <c:v>11.7</c:v>
                </c:pt>
                <c:pt idx="5">
                  <c:v>46</c:v>
                </c:pt>
                <c:pt idx="6">
                  <c:v>19.5</c:v>
                </c:pt>
                <c:pt idx="7">
                  <c:v>13.1</c:v>
                </c:pt>
                <c:pt idx="8">
                  <c:v>21.3</c:v>
                </c:pt>
                <c:pt idx="10">
                  <c:v>57.6</c:v>
                </c:pt>
                <c:pt idx="11">
                  <c:v>19</c:v>
                </c:pt>
                <c:pt idx="12">
                  <c:v>11.2</c:v>
                </c:pt>
                <c:pt idx="13">
                  <c:v>12.2</c:v>
                </c:pt>
              </c:numCache>
            </c:numRef>
          </c:val>
          <c:extLst xmlns:c16r2="http://schemas.microsoft.com/office/drawing/2015/06/chart">
            <c:ext xmlns:c16="http://schemas.microsoft.com/office/drawing/2014/chart" uri="{C3380CC4-5D6E-409C-BE32-E72D297353CC}">
              <c16:uniqueId val="{00000001-42D1-4685-9EB7-178B61B2C693}"/>
            </c:ext>
          </c:extLst>
        </c:ser>
        <c:dLbls>
          <c:showLegendKey val="0"/>
          <c:showVal val="0"/>
          <c:showCatName val="0"/>
          <c:showSerName val="0"/>
          <c:showPercent val="0"/>
          <c:showBubbleSize val="0"/>
        </c:dLbls>
        <c:gapWidth val="150"/>
        <c:axId val="243988992"/>
        <c:axId val="242610112"/>
      </c:barChart>
      <c:catAx>
        <c:axId val="24398899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ZA" sz="1200" b="1">
                    <a:solidFill>
                      <a:sysClr val="windowText" lastClr="000000"/>
                    </a:solidFill>
                  </a:rPr>
                  <a:t>Hit by</a:t>
                </a:r>
                <a:r>
                  <a:rPr lang="en-ZA" sz="1200" b="1" baseline="0">
                    <a:solidFill>
                      <a:sysClr val="windowText" lastClr="000000"/>
                    </a:solidFill>
                  </a:rPr>
                  <a:t> children </a:t>
                </a:r>
                <a:endParaRPr lang="en-ZA" sz="1200" b="1">
                  <a:solidFill>
                    <a:sysClr val="windowText" lastClr="000000"/>
                  </a:solidFill>
                </a:endParaRPr>
              </a:p>
            </c:rich>
          </c:tx>
          <c:layout>
            <c:manualLayout>
              <c:xMode val="edge"/>
              <c:yMode val="edge"/>
              <c:x val="0.12591137904508501"/>
              <c:y val="0.9540130010806879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he-IL"/>
          </a:p>
        </c:txPr>
        <c:crossAx val="242610112"/>
        <c:crosses val="autoZero"/>
        <c:auto val="1"/>
        <c:lblAlgn val="ctr"/>
        <c:lblOffset val="100"/>
        <c:noMultiLvlLbl val="0"/>
      </c:catAx>
      <c:valAx>
        <c:axId val="242610112"/>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r>
                  <a:rPr lang="en-US" sz="1100" b="1" dirty="0" smtClean="0"/>
                  <a:t>%</a:t>
                </a:r>
                <a:endParaRPr lang="en-ZA" sz="1100" b="1" dirty="0"/>
              </a:p>
            </c:rich>
          </c:tx>
          <c:overlay val="0"/>
          <c:spPr>
            <a:noFill/>
            <a:ln>
              <a:noFill/>
            </a:ln>
            <a:effectLst/>
          </c:spPr>
        </c:title>
        <c:numFmt formatCode="General"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9889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he-IL"/>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ZA" sz="2000" b="1" dirty="0"/>
              <a:t>Satisfaction</a:t>
            </a:r>
            <a:r>
              <a:rPr lang="en-ZA" sz="2000" b="1" baseline="0" dirty="0"/>
              <a:t> with overall safety</a:t>
            </a:r>
            <a:endParaRPr lang="en-ZA" sz="2000" b="1"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Developed</c:v>
                </c:pt>
              </c:strCache>
            </c:strRef>
          </c:tx>
          <c:spPr>
            <a:solidFill>
              <a:schemeClr val="accent6"/>
            </a:solidFill>
            <a:ln>
              <a:noFill/>
            </a:ln>
            <a:effectLst/>
          </c:spPr>
          <c:invertIfNegative val="0"/>
          <c:cat>
            <c:strRef>
              <c:f>Sheet1!$A$2:$A$12</c:f>
              <c:strCache>
                <c:ptCount val="11"/>
                <c:pt idx="0">
                  <c:v>0 - Not at all satisfied</c:v>
                </c:pt>
                <c:pt idx="1">
                  <c:v>1</c:v>
                </c:pt>
                <c:pt idx="2">
                  <c:v>2</c:v>
                </c:pt>
                <c:pt idx="3">
                  <c:v>3</c:v>
                </c:pt>
                <c:pt idx="4">
                  <c:v>4</c:v>
                </c:pt>
                <c:pt idx="5">
                  <c:v>5</c:v>
                </c:pt>
                <c:pt idx="6">
                  <c:v>6</c:v>
                </c:pt>
                <c:pt idx="7">
                  <c:v>7</c:v>
                </c:pt>
                <c:pt idx="8">
                  <c:v>8</c:v>
                </c:pt>
                <c:pt idx="9">
                  <c:v>9</c:v>
                </c:pt>
                <c:pt idx="10">
                  <c:v>10 - Totally satisfied</c:v>
                </c:pt>
              </c:strCache>
            </c:strRef>
          </c:cat>
          <c:val>
            <c:numRef>
              <c:f>Sheet1!$B$2:$B$12</c:f>
              <c:numCache>
                <c:formatCode>General</c:formatCode>
                <c:ptCount val="11"/>
                <c:pt idx="0">
                  <c:v>0.6</c:v>
                </c:pt>
                <c:pt idx="1">
                  <c:v>0.2</c:v>
                </c:pt>
                <c:pt idx="2">
                  <c:v>0.4</c:v>
                </c:pt>
                <c:pt idx="3">
                  <c:v>0.5</c:v>
                </c:pt>
                <c:pt idx="4">
                  <c:v>1.2</c:v>
                </c:pt>
                <c:pt idx="5">
                  <c:v>3.6</c:v>
                </c:pt>
                <c:pt idx="6">
                  <c:v>2.6</c:v>
                </c:pt>
                <c:pt idx="7">
                  <c:v>5.0999999999999996</c:v>
                </c:pt>
                <c:pt idx="8">
                  <c:v>9.4</c:v>
                </c:pt>
                <c:pt idx="9">
                  <c:v>15.5</c:v>
                </c:pt>
                <c:pt idx="10">
                  <c:v>60.8</c:v>
                </c:pt>
              </c:numCache>
            </c:numRef>
          </c:val>
          <c:extLst xmlns:c16r2="http://schemas.microsoft.com/office/drawing/2015/06/chart">
            <c:ext xmlns:c16="http://schemas.microsoft.com/office/drawing/2014/chart" uri="{C3380CC4-5D6E-409C-BE32-E72D297353CC}">
              <c16:uniqueId val="{00000000-88D4-4877-8957-F938F5D7BF88}"/>
            </c:ext>
          </c:extLst>
        </c:ser>
        <c:ser>
          <c:idx val="1"/>
          <c:order val="1"/>
          <c:tx>
            <c:strRef>
              <c:f>Sheet1!$C$1</c:f>
              <c:strCache>
                <c:ptCount val="1"/>
                <c:pt idx="0">
                  <c:v>Developing</c:v>
                </c:pt>
              </c:strCache>
            </c:strRef>
          </c:tx>
          <c:spPr>
            <a:solidFill>
              <a:schemeClr val="accent5"/>
            </a:solidFill>
            <a:ln>
              <a:noFill/>
            </a:ln>
            <a:effectLst/>
          </c:spPr>
          <c:invertIfNegative val="0"/>
          <c:cat>
            <c:strRef>
              <c:f>Sheet1!$A$2:$A$12</c:f>
              <c:strCache>
                <c:ptCount val="11"/>
                <c:pt idx="0">
                  <c:v>0 - Not at all satisfied</c:v>
                </c:pt>
                <c:pt idx="1">
                  <c:v>1</c:v>
                </c:pt>
                <c:pt idx="2">
                  <c:v>2</c:v>
                </c:pt>
                <c:pt idx="3">
                  <c:v>3</c:v>
                </c:pt>
                <c:pt idx="4">
                  <c:v>4</c:v>
                </c:pt>
                <c:pt idx="5">
                  <c:v>5</c:v>
                </c:pt>
                <c:pt idx="6">
                  <c:v>6</c:v>
                </c:pt>
                <c:pt idx="7">
                  <c:v>7</c:v>
                </c:pt>
                <c:pt idx="8">
                  <c:v>8</c:v>
                </c:pt>
                <c:pt idx="9">
                  <c:v>9</c:v>
                </c:pt>
                <c:pt idx="10">
                  <c:v>10 - Totally satisfied</c:v>
                </c:pt>
              </c:strCache>
            </c:strRef>
          </c:cat>
          <c:val>
            <c:numRef>
              <c:f>Sheet1!$C$2:$C$12</c:f>
              <c:numCache>
                <c:formatCode>General</c:formatCode>
                <c:ptCount val="11"/>
                <c:pt idx="0">
                  <c:v>1.4</c:v>
                </c:pt>
                <c:pt idx="1">
                  <c:v>0.8</c:v>
                </c:pt>
                <c:pt idx="2">
                  <c:v>0.8</c:v>
                </c:pt>
                <c:pt idx="3">
                  <c:v>1</c:v>
                </c:pt>
                <c:pt idx="4">
                  <c:v>1.8</c:v>
                </c:pt>
                <c:pt idx="5">
                  <c:v>4.9000000000000004</c:v>
                </c:pt>
                <c:pt idx="6">
                  <c:v>3.9</c:v>
                </c:pt>
                <c:pt idx="7">
                  <c:v>5</c:v>
                </c:pt>
                <c:pt idx="8">
                  <c:v>8.1</c:v>
                </c:pt>
                <c:pt idx="9">
                  <c:v>12.6</c:v>
                </c:pt>
                <c:pt idx="10">
                  <c:v>59.5</c:v>
                </c:pt>
              </c:numCache>
            </c:numRef>
          </c:val>
          <c:extLst xmlns:c16r2="http://schemas.microsoft.com/office/drawing/2015/06/chart">
            <c:ext xmlns:c16="http://schemas.microsoft.com/office/drawing/2014/chart" uri="{C3380CC4-5D6E-409C-BE32-E72D297353CC}">
              <c16:uniqueId val="{00000001-88D4-4877-8957-F938F5D7BF88}"/>
            </c:ext>
          </c:extLst>
        </c:ser>
        <c:dLbls>
          <c:showLegendKey val="0"/>
          <c:showVal val="0"/>
          <c:showCatName val="0"/>
          <c:showSerName val="0"/>
          <c:showPercent val="0"/>
          <c:showBubbleSize val="0"/>
        </c:dLbls>
        <c:gapWidth val="75"/>
        <c:overlap val="-25"/>
        <c:axId val="243879424"/>
        <c:axId val="242612416"/>
      </c:barChart>
      <c:catAx>
        <c:axId val="24387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he-IL"/>
          </a:p>
        </c:txPr>
        <c:crossAx val="242612416"/>
        <c:crosses val="autoZero"/>
        <c:auto val="1"/>
        <c:lblAlgn val="ctr"/>
        <c:lblOffset val="100"/>
        <c:noMultiLvlLbl val="0"/>
      </c:catAx>
      <c:valAx>
        <c:axId val="242612416"/>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3879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e-IL"/>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a:pPr>
      <a:endParaRPr lang="he-IL"/>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800" dirty="0"/>
              <a:t>I</a:t>
            </a:r>
            <a:r>
              <a:rPr lang="en-US" sz="1800" baseline="0" dirty="0"/>
              <a:t> feel safe at </a:t>
            </a:r>
            <a:r>
              <a:rPr lang="en-US" sz="1800" baseline="0" dirty="0" smtClean="0"/>
              <a:t>home: by country</a:t>
            </a:r>
            <a:endParaRPr lang="en-US" sz="1800" dirty="0"/>
          </a:p>
        </c:rich>
      </c:tx>
      <c:layout>
        <c:manualLayout>
          <c:xMode val="edge"/>
          <c:yMode val="edge"/>
          <c:x val="0.31829684468280178"/>
          <c:y val="1.1774489695624422E-2"/>
        </c:manualLayout>
      </c:layout>
      <c:overlay val="0"/>
    </c:title>
    <c:autoTitleDeleted val="0"/>
    <c:plotArea>
      <c:layout/>
      <c:barChart>
        <c:barDir val="bar"/>
        <c:grouping val="percentStacked"/>
        <c:varyColors val="0"/>
        <c:ser>
          <c:idx val="0"/>
          <c:order val="0"/>
          <c:tx>
            <c:strRef>
              <c:f>'Q3'!$B$2</c:f>
              <c:strCache>
                <c:ptCount val="1"/>
                <c:pt idx="0">
                  <c:v>I do not agree</c:v>
                </c:pt>
              </c:strCache>
            </c:strRef>
          </c:tx>
          <c:invertIfNegative val="0"/>
          <c:dLbls>
            <c:spPr>
              <a:noFill/>
              <a:ln>
                <a:noFill/>
              </a:ln>
              <a:effectLst/>
            </c:spPr>
            <c:txPr>
              <a:bodyPr wrap="square" lIns="38100" tIns="19050" rIns="38100" bIns="19050" anchor="ctr">
                <a:spAutoFit/>
              </a:bodyPr>
              <a:lstStyle/>
              <a:p>
                <a:pPr>
                  <a:defRPr sz="1800" b="1"/>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'Q3'!$A$3:$A$23</c:f>
              <c:strCache>
                <c:ptCount val="21"/>
                <c:pt idx="0">
                  <c:v>S Africa</c:v>
                </c:pt>
                <c:pt idx="1">
                  <c:v>Nepal</c:v>
                </c:pt>
                <c:pt idx="2">
                  <c:v>Vietnam</c:v>
                </c:pt>
                <c:pt idx="3">
                  <c:v>Germany</c:v>
                </c:pt>
                <c:pt idx="4">
                  <c:v>India</c:v>
                </c:pt>
                <c:pt idx="5">
                  <c:v>Algeria</c:v>
                </c:pt>
                <c:pt idx="6">
                  <c:v>Malaysia</c:v>
                </c:pt>
                <c:pt idx="7">
                  <c:v>Indonesia</c:v>
                </c:pt>
                <c:pt idx="8">
                  <c:v>Belgium</c:v>
                </c:pt>
                <c:pt idx="9">
                  <c:v>Sri Lanka</c:v>
                </c:pt>
                <c:pt idx="10">
                  <c:v>Israel</c:v>
                </c:pt>
                <c:pt idx="11">
                  <c:v>Malta</c:v>
                </c:pt>
                <c:pt idx="12">
                  <c:v>France</c:v>
                </c:pt>
                <c:pt idx="13">
                  <c:v>Wales</c:v>
                </c:pt>
                <c:pt idx="14">
                  <c:v>Norway</c:v>
                </c:pt>
                <c:pt idx="15">
                  <c:v>Estonia</c:v>
                </c:pt>
                <c:pt idx="16">
                  <c:v>S Korea</c:v>
                </c:pt>
                <c:pt idx="17">
                  <c:v>Taiwan</c:v>
                </c:pt>
                <c:pt idx="18">
                  <c:v>Albania</c:v>
                </c:pt>
                <c:pt idx="19">
                  <c:v>Greece</c:v>
                </c:pt>
                <c:pt idx="20">
                  <c:v>Poland</c:v>
                </c:pt>
              </c:strCache>
            </c:strRef>
          </c:cat>
          <c:val>
            <c:numRef>
              <c:f>'Q3'!$B$3:$B$23</c:f>
              <c:numCache>
                <c:formatCode>General</c:formatCode>
                <c:ptCount val="21"/>
                <c:pt idx="0">
                  <c:v>4.5999999999999996</c:v>
                </c:pt>
                <c:pt idx="1">
                  <c:v>3.8</c:v>
                </c:pt>
                <c:pt idx="2">
                  <c:v>3.4</c:v>
                </c:pt>
                <c:pt idx="3">
                  <c:v>3.2</c:v>
                </c:pt>
                <c:pt idx="4">
                  <c:v>3</c:v>
                </c:pt>
                <c:pt idx="5">
                  <c:v>2.8</c:v>
                </c:pt>
                <c:pt idx="6">
                  <c:v>2.8</c:v>
                </c:pt>
                <c:pt idx="7">
                  <c:v>2.4</c:v>
                </c:pt>
                <c:pt idx="8">
                  <c:v>2.2999999999999998</c:v>
                </c:pt>
                <c:pt idx="9">
                  <c:v>2</c:v>
                </c:pt>
                <c:pt idx="10">
                  <c:v>1.8</c:v>
                </c:pt>
                <c:pt idx="11">
                  <c:v>1.7</c:v>
                </c:pt>
                <c:pt idx="12">
                  <c:v>1.5</c:v>
                </c:pt>
                <c:pt idx="13">
                  <c:v>1.4</c:v>
                </c:pt>
                <c:pt idx="14">
                  <c:v>1.3</c:v>
                </c:pt>
                <c:pt idx="15">
                  <c:v>1</c:v>
                </c:pt>
                <c:pt idx="16">
                  <c:v>0.9</c:v>
                </c:pt>
                <c:pt idx="17">
                  <c:v>0.8</c:v>
                </c:pt>
                <c:pt idx="18">
                  <c:v>0.6</c:v>
                </c:pt>
                <c:pt idx="19">
                  <c:v>0.6</c:v>
                </c:pt>
                <c:pt idx="20">
                  <c:v>0.4</c:v>
                </c:pt>
              </c:numCache>
            </c:numRef>
          </c:val>
          <c:extLst xmlns:c16r2="http://schemas.microsoft.com/office/drawing/2015/06/chart">
            <c:ext xmlns:c16="http://schemas.microsoft.com/office/drawing/2014/chart" uri="{C3380CC4-5D6E-409C-BE32-E72D297353CC}">
              <c16:uniqueId val="{00000000-4F29-4339-97AC-EC424CB77394}"/>
            </c:ext>
          </c:extLst>
        </c:ser>
        <c:ser>
          <c:idx val="1"/>
          <c:order val="1"/>
          <c:tx>
            <c:strRef>
              <c:f>'Q3'!$C$2</c:f>
              <c:strCache>
                <c:ptCount val="1"/>
                <c:pt idx="0">
                  <c:v>Agree a little </c:v>
                </c:pt>
              </c:strCache>
            </c:strRef>
          </c:tx>
          <c:invertIfNegative val="0"/>
          <c:cat>
            <c:strRef>
              <c:f>'Q3'!$A$3:$A$23</c:f>
              <c:strCache>
                <c:ptCount val="21"/>
                <c:pt idx="0">
                  <c:v>S Africa</c:v>
                </c:pt>
                <c:pt idx="1">
                  <c:v>Nepal</c:v>
                </c:pt>
                <c:pt idx="2">
                  <c:v>Vietnam</c:v>
                </c:pt>
                <c:pt idx="3">
                  <c:v>Germany</c:v>
                </c:pt>
                <c:pt idx="4">
                  <c:v>India</c:v>
                </c:pt>
                <c:pt idx="5">
                  <c:v>Algeria</c:v>
                </c:pt>
                <c:pt idx="6">
                  <c:v>Malaysia</c:v>
                </c:pt>
                <c:pt idx="7">
                  <c:v>Indonesia</c:v>
                </c:pt>
                <c:pt idx="8">
                  <c:v>Belgium</c:v>
                </c:pt>
                <c:pt idx="9">
                  <c:v>Sri Lanka</c:v>
                </c:pt>
                <c:pt idx="10">
                  <c:v>Israel</c:v>
                </c:pt>
                <c:pt idx="11">
                  <c:v>Malta</c:v>
                </c:pt>
                <c:pt idx="12">
                  <c:v>France</c:v>
                </c:pt>
                <c:pt idx="13">
                  <c:v>Wales</c:v>
                </c:pt>
                <c:pt idx="14">
                  <c:v>Norway</c:v>
                </c:pt>
                <c:pt idx="15">
                  <c:v>Estonia</c:v>
                </c:pt>
                <c:pt idx="16">
                  <c:v>S Korea</c:v>
                </c:pt>
                <c:pt idx="17">
                  <c:v>Taiwan</c:v>
                </c:pt>
                <c:pt idx="18">
                  <c:v>Albania</c:v>
                </c:pt>
                <c:pt idx="19">
                  <c:v>Greece</c:v>
                </c:pt>
                <c:pt idx="20">
                  <c:v>Poland</c:v>
                </c:pt>
              </c:strCache>
            </c:strRef>
          </c:cat>
          <c:val>
            <c:numRef>
              <c:f>'Q3'!$C$3:$C$23</c:f>
              <c:numCache>
                <c:formatCode>General</c:formatCode>
                <c:ptCount val="21"/>
                <c:pt idx="0">
                  <c:v>5.4</c:v>
                </c:pt>
                <c:pt idx="1">
                  <c:v>3.4</c:v>
                </c:pt>
                <c:pt idx="2">
                  <c:v>6.8</c:v>
                </c:pt>
                <c:pt idx="3">
                  <c:v>1.6</c:v>
                </c:pt>
                <c:pt idx="4">
                  <c:v>2.4</c:v>
                </c:pt>
                <c:pt idx="5">
                  <c:v>2.6</c:v>
                </c:pt>
                <c:pt idx="6">
                  <c:v>4.2</c:v>
                </c:pt>
                <c:pt idx="7">
                  <c:v>4.5999999999999996</c:v>
                </c:pt>
                <c:pt idx="8">
                  <c:v>2.4</c:v>
                </c:pt>
                <c:pt idx="9">
                  <c:v>2.4</c:v>
                </c:pt>
                <c:pt idx="10">
                  <c:v>1.8</c:v>
                </c:pt>
                <c:pt idx="11">
                  <c:v>2.5</c:v>
                </c:pt>
                <c:pt idx="12">
                  <c:v>1.3</c:v>
                </c:pt>
                <c:pt idx="13">
                  <c:v>1</c:v>
                </c:pt>
                <c:pt idx="14">
                  <c:v>1.3</c:v>
                </c:pt>
                <c:pt idx="15">
                  <c:v>1.1000000000000001</c:v>
                </c:pt>
                <c:pt idx="16">
                  <c:v>2</c:v>
                </c:pt>
                <c:pt idx="17">
                  <c:v>3.2</c:v>
                </c:pt>
                <c:pt idx="18">
                  <c:v>0.7</c:v>
                </c:pt>
                <c:pt idx="19">
                  <c:v>1</c:v>
                </c:pt>
                <c:pt idx="20">
                  <c:v>0.8</c:v>
                </c:pt>
              </c:numCache>
            </c:numRef>
          </c:val>
          <c:extLst xmlns:c16r2="http://schemas.microsoft.com/office/drawing/2015/06/chart">
            <c:ext xmlns:c16="http://schemas.microsoft.com/office/drawing/2014/chart" uri="{C3380CC4-5D6E-409C-BE32-E72D297353CC}">
              <c16:uniqueId val="{00000001-4F29-4339-97AC-EC424CB77394}"/>
            </c:ext>
          </c:extLst>
        </c:ser>
        <c:ser>
          <c:idx val="2"/>
          <c:order val="2"/>
          <c:tx>
            <c:strRef>
              <c:f>'Q3'!$D$2</c:f>
              <c:strCache>
                <c:ptCount val="1"/>
                <c:pt idx="0">
                  <c:v>Agree somewhat</c:v>
                </c:pt>
              </c:strCache>
            </c:strRef>
          </c:tx>
          <c:invertIfNegative val="0"/>
          <c:cat>
            <c:strRef>
              <c:f>'Q3'!$A$3:$A$23</c:f>
              <c:strCache>
                <c:ptCount val="21"/>
                <c:pt idx="0">
                  <c:v>S Africa</c:v>
                </c:pt>
                <c:pt idx="1">
                  <c:v>Nepal</c:v>
                </c:pt>
                <c:pt idx="2">
                  <c:v>Vietnam</c:v>
                </c:pt>
                <c:pt idx="3">
                  <c:v>Germany</c:v>
                </c:pt>
                <c:pt idx="4">
                  <c:v>India</c:v>
                </c:pt>
                <c:pt idx="5">
                  <c:v>Algeria</c:v>
                </c:pt>
                <c:pt idx="6">
                  <c:v>Malaysia</c:v>
                </c:pt>
                <c:pt idx="7">
                  <c:v>Indonesia</c:v>
                </c:pt>
                <c:pt idx="8">
                  <c:v>Belgium</c:v>
                </c:pt>
                <c:pt idx="9">
                  <c:v>Sri Lanka</c:v>
                </c:pt>
                <c:pt idx="10">
                  <c:v>Israel</c:v>
                </c:pt>
                <c:pt idx="11">
                  <c:v>Malta</c:v>
                </c:pt>
                <c:pt idx="12">
                  <c:v>France</c:v>
                </c:pt>
                <c:pt idx="13">
                  <c:v>Wales</c:v>
                </c:pt>
                <c:pt idx="14">
                  <c:v>Norway</c:v>
                </c:pt>
                <c:pt idx="15">
                  <c:v>Estonia</c:v>
                </c:pt>
                <c:pt idx="16">
                  <c:v>S Korea</c:v>
                </c:pt>
                <c:pt idx="17">
                  <c:v>Taiwan</c:v>
                </c:pt>
                <c:pt idx="18">
                  <c:v>Albania</c:v>
                </c:pt>
                <c:pt idx="19">
                  <c:v>Greece</c:v>
                </c:pt>
                <c:pt idx="20">
                  <c:v>Poland</c:v>
                </c:pt>
              </c:strCache>
            </c:strRef>
          </c:cat>
          <c:val>
            <c:numRef>
              <c:f>'Q3'!$D$3:$D$23</c:f>
              <c:numCache>
                <c:formatCode>General</c:formatCode>
                <c:ptCount val="21"/>
                <c:pt idx="0">
                  <c:v>5.4</c:v>
                </c:pt>
                <c:pt idx="1">
                  <c:v>3.7</c:v>
                </c:pt>
                <c:pt idx="2">
                  <c:v>9.4</c:v>
                </c:pt>
                <c:pt idx="3">
                  <c:v>3</c:v>
                </c:pt>
                <c:pt idx="4">
                  <c:v>4.7</c:v>
                </c:pt>
                <c:pt idx="5">
                  <c:v>2.2000000000000002</c:v>
                </c:pt>
                <c:pt idx="6">
                  <c:v>9.1</c:v>
                </c:pt>
                <c:pt idx="7">
                  <c:v>8.8000000000000007</c:v>
                </c:pt>
                <c:pt idx="8">
                  <c:v>6</c:v>
                </c:pt>
                <c:pt idx="9">
                  <c:v>2.7</c:v>
                </c:pt>
                <c:pt idx="10">
                  <c:v>4.0999999999999996</c:v>
                </c:pt>
                <c:pt idx="11">
                  <c:v>3.5</c:v>
                </c:pt>
                <c:pt idx="12">
                  <c:v>6.5</c:v>
                </c:pt>
                <c:pt idx="13">
                  <c:v>4.4000000000000004</c:v>
                </c:pt>
                <c:pt idx="14">
                  <c:v>4.3</c:v>
                </c:pt>
                <c:pt idx="15">
                  <c:v>2</c:v>
                </c:pt>
                <c:pt idx="16">
                  <c:v>7.3</c:v>
                </c:pt>
                <c:pt idx="17">
                  <c:v>6.3</c:v>
                </c:pt>
                <c:pt idx="18">
                  <c:v>2.2999999999999998</c:v>
                </c:pt>
                <c:pt idx="19">
                  <c:v>2.2999999999999998</c:v>
                </c:pt>
                <c:pt idx="20">
                  <c:v>2.9</c:v>
                </c:pt>
              </c:numCache>
            </c:numRef>
          </c:val>
          <c:extLst xmlns:c16r2="http://schemas.microsoft.com/office/drawing/2015/06/chart">
            <c:ext xmlns:c16="http://schemas.microsoft.com/office/drawing/2014/chart" uri="{C3380CC4-5D6E-409C-BE32-E72D297353CC}">
              <c16:uniqueId val="{00000002-4F29-4339-97AC-EC424CB77394}"/>
            </c:ext>
          </c:extLst>
        </c:ser>
        <c:ser>
          <c:idx val="3"/>
          <c:order val="3"/>
          <c:tx>
            <c:strRef>
              <c:f>'Q3'!$E$2</c:f>
              <c:strCache>
                <c:ptCount val="1"/>
                <c:pt idx="0">
                  <c:v>Agree a lot</c:v>
                </c:pt>
              </c:strCache>
            </c:strRef>
          </c:tx>
          <c:invertIfNegative val="0"/>
          <c:cat>
            <c:strRef>
              <c:f>'Q3'!$A$3:$A$23</c:f>
              <c:strCache>
                <c:ptCount val="21"/>
                <c:pt idx="0">
                  <c:v>S Africa</c:v>
                </c:pt>
                <c:pt idx="1">
                  <c:v>Nepal</c:v>
                </c:pt>
                <c:pt idx="2">
                  <c:v>Vietnam</c:v>
                </c:pt>
                <c:pt idx="3">
                  <c:v>Germany</c:v>
                </c:pt>
                <c:pt idx="4">
                  <c:v>India</c:v>
                </c:pt>
                <c:pt idx="5">
                  <c:v>Algeria</c:v>
                </c:pt>
                <c:pt idx="6">
                  <c:v>Malaysia</c:v>
                </c:pt>
                <c:pt idx="7">
                  <c:v>Indonesia</c:v>
                </c:pt>
                <c:pt idx="8">
                  <c:v>Belgium</c:v>
                </c:pt>
                <c:pt idx="9">
                  <c:v>Sri Lanka</c:v>
                </c:pt>
                <c:pt idx="10">
                  <c:v>Israel</c:v>
                </c:pt>
                <c:pt idx="11">
                  <c:v>Malta</c:v>
                </c:pt>
                <c:pt idx="12">
                  <c:v>France</c:v>
                </c:pt>
                <c:pt idx="13">
                  <c:v>Wales</c:v>
                </c:pt>
                <c:pt idx="14">
                  <c:v>Norway</c:v>
                </c:pt>
                <c:pt idx="15">
                  <c:v>Estonia</c:v>
                </c:pt>
                <c:pt idx="16">
                  <c:v>S Korea</c:v>
                </c:pt>
                <c:pt idx="17">
                  <c:v>Taiwan</c:v>
                </c:pt>
                <c:pt idx="18">
                  <c:v>Albania</c:v>
                </c:pt>
                <c:pt idx="19">
                  <c:v>Greece</c:v>
                </c:pt>
                <c:pt idx="20">
                  <c:v>Poland</c:v>
                </c:pt>
              </c:strCache>
            </c:strRef>
          </c:cat>
          <c:val>
            <c:numRef>
              <c:f>'Q3'!$E$3:$E$23</c:f>
              <c:numCache>
                <c:formatCode>General</c:formatCode>
                <c:ptCount val="21"/>
                <c:pt idx="0">
                  <c:v>22.3</c:v>
                </c:pt>
                <c:pt idx="1">
                  <c:v>19.2</c:v>
                </c:pt>
                <c:pt idx="2">
                  <c:v>17</c:v>
                </c:pt>
                <c:pt idx="3">
                  <c:v>16.100000000000001</c:v>
                </c:pt>
                <c:pt idx="4">
                  <c:v>13.7</c:v>
                </c:pt>
                <c:pt idx="5">
                  <c:v>11.8</c:v>
                </c:pt>
                <c:pt idx="6">
                  <c:v>15</c:v>
                </c:pt>
                <c:pt idx="7">
                  <c:v>33.799999999999997</c:v>
                </c:pt>
                <c:pt idx="8">
                  <c:v>10.6</c:v>
                </c:pt>
                <c:pt idx="9">
                  <c:v>9.1</c:v>
                </c:pt>
                <c:pt idx="10">
                  <c:v>11.2</c:v>
                </c:pt>
                <c:pt idx="11">
                  <c:v>15.7</c:v>
                </c:pt>
                <c:pt idx="12">
                  <c:v>16.3</c:v>
                </c:pt>
                <c:pt idx="13">
                  <c:v>13.6</c:v>
                </c:pt>
                <c:pt idx="14">
                  <c:v>9.4</c:v>
                </c:pt>
                <c:pt idx="15">
                  <c:v>8.3000000000000007</c:v>
                </c:pt>
                <c:pt idx="16">
                  <c:v>18.2</c:v>
                </c:pt>
                <c:pt idx="17">
                  <c:v>11.9</c:v>
                </c:pt>
                <c:pt idx="18">
                  <c:v>13.2</c:v>
                </c:pt>
                <c:pt idx="19">
                  <c:v>13</c:v>
                </c:pt>
                <c:pt idx="20">
                  <c:v>5.8</c:v>
                </c:pt>
              </c:numCache>
            </c:numRef>
          </c:val>
          <c:extLst xmlns:c16r2="http://schemas.microsoft.com/office/drawing/2015/06/chart">
            <c:ext xmlns:c16="http://schemas.microsoft.com/office/drawing/2014/chart" uri="{C3380CC4-5D6E-409C-BE32-E72D297353CC}">
              <c16:uniqueId val="{00000003-4F29-4339-97AC-EC424CB77394}"/>
            </c:ext>
          </c:extLst>
        </c:ser>
        <c:ser>
          <c:idx val="4"/>
          <c:order val="4"/>
          <c:tx>
            <c:strRef>
              <c:f>'Q3'!$F$2</c:f>
              <c:strCache>
                <c:ptCount val="1"/>
                <c:pt idx="0">
                  <c:v>Totally agree </c:v>
                </c:pt>
              </c:strCache>
            </c:strRef>
          </c:tx>
          <c:invertIfNegative val="0"/>
          <c:cat>
            <c:strRef>
              <c:f>'Q3'!$A$3:$A$23</c:f>
              <c:strCache>
                <c:ptCount val="21"/>
                <c:pt idx="0">
                  <c:v>S Africa</c:v>
                </c:pt>
                <c:pt idx="1">
                  <c:v>Nepal</c:v>
                </c:pt>
                <c:pt idx="2">
                  <c:v>Vietnam</c:v>
                </c:pt>
                <c:pt idx="3">
                  <c:v>Germany</c:v>
                </c:pt>
                <c:pt idx="4">
                  <c:v>India</c:v>
                </c:pt>
                <c:pt idx="5">
                  <c:v>Algeria</c:v>
                </c:pt>
                <c:pt idx="6">
                  <c:v>Malaysia</c:v>
                </c:pt>
                <c:pt idx="7">
                  <c:v>Indonesia</c:v>
                </c:pt>
                <c:pt idx="8">
                  <c:v>Belgium</c:v>
                </c:pt>
                <c:pt idx="9">
                  <c:v>Sri Lanka</c:v>
                </c:pt>
                <c:pt idx="10">
                  <c:v>Israel</c:v>
                </c:pt>
                <c:pt idx="11">
                  <c:v>Malta</c:v>
                </c:pt>
                <c:pt idx="12">
                  <c:v>France</c:v>
                </c:pt>
                <c:pt idx="13">
                  <c:v>Wales</c:v>
                </c:pt>
                <c:pt idx="14">
                  <c:v>Norway</c:v>
                </c:pt>
                <c:pt idx="15">
                  <c:v>Estonia</c:v>
                </c:pt>
                <c:pt idx="16">
                  <c:v>S Korea</c:v>
                </c:pt>
                <c:pt idx="17">
                  <c:v>Taiwan</c:v>
                </c:pt>
                <c:pt idx="18">
                  <c:v>Albania</c:v>
                </c:pt>
                <c:pt idx="19">
                  <c:v>Greece</c:v>
                </c:pt>
                <c:pt idx="20">
                  <c:v>Poland</c:v>
                </c:pt>
              </c:strCache>
            </c:strRef>
          </c:cat>
          <c:val>
            <c:numRef>
              <c:f>'Q3'!$F$3:$F$23</c:f>
              <c:numCache>
                <c:formatCode>General</c:formatCode>
                <c:ptCount val="21"/>
                <c:pt idx="0">
                  <c:v>62.2</c:v>
                </c:pt>
                <c:pt idx="1">
                  <c:v>69.900000000000006</c:v>
                </c:pt>
                <c:pt idx="2">
                  <c:v>63.4</c:v>
                </c:pt>
                <c:pt idx="3">
                  <c:v>76.099999999999994</c:v>
                </c:pt>
                <c:pt idx="4">
                  <c:v>76.2</c:v>
                </c:pt>
                <c:pt idx="5">
                  <c:v>80.7</c:v>
                </c:pt>
                <c:pt idx="6">
                  <c:v>68.900000000000006</c:v>
                </c:pt>
                <c:pt idx="7">
                  <c:v>50.4</c:v>
                </c:pt>
                <c:pt idx="8">
                  <c:v>78.7</c:v>
                </c:pt>
                <c:pt idx="9">
                  <c:v>83.9</c:v>
                </c:pt>
                <c:pt idx="10">
                  <c:v>81.2</c:v>
                </c:pt>
                <c:pt idx="11">
                  <c:v>76.5</c:v>
                </c:pt>
                <c:pt idx="12">
                  <c:v>74.400000000000006</c:v>
                </c:pt>
                <c:pt idx="13">
                  <c:v>79.599999999999994</c:v>
                </c:pt>
                <c:pt idx="14">
                  <c:v>83.8</c:v>
                </c:pt>
                <c:pt idx="15">
                  <c:v>87.5</c:v>
                </c:pt>
                <c:pt idx="16">
                  <c:v>71.7</c:v>
                </c:pt>
                <c:pt idx="17">
                  <c:v>77.900000000000006</c:v>
                </c:pt>
                <c:pt idx="18">
                  <c:v>83.3</c:v>
                </c:pt>
                <c:pt idx="19">
                  <c:v>83.1</c:v>
                </c:pt>
                <c:pt idx="20">
                  <c:v>90.1</c:v>
                </c:pt>
              </c:numCache>
            </c:numRef>
          </c:val>
          <c:extLst xmlns:c16r2="http://schemas.microsoft.com/office/drawing/2015/06/chart">
            <c:ext xmlns:c16="http://schemas.microsoft.com/office/drawing/2014/chart" uri="{C3380CC4-5D6E-409C-BE32-E72D297353CC}">
              <c16:uniqueId val="{00000004-4F29-4339-97AC-EC424CB77394}"/>
            </c:ext>
          </c:extLst>
        </c:ser>
        <c:dLbls>
          <c:showLegendKey val="0"/>
          <c:showVal val="0"/>
          <c:showCatName val="0"/>
          <c:showSerName val="0"/>
          <c:showPercent val="0"/>
          <c:showBubbleSize val="0"/>
        </c:dLbls>
        <c:gapWidth val="75"/>
        <c:overlap val="100"/>
        <c:axId val="240891904"/>
        <c:axId val="240467968"/>
      </c:barChart>
      <c:catAx>
        <c:axId val="240891904"/>
        <c:scaling>
          <c:orientation val="maxMin"/>
        </c:scaling>
        <c:delete val="0"/>
        <c:axPos val="l"/>
        <c:numFmt formatCode="General" sourceLinked="0"/>
        <c:majorTickMark val="none"/>
        <c:minorTickMark val="none"/>
        <c:tickLblPos val="nextTo"/>
        <c:txPr>
          <a:bodyPr/>
          <a:lstStyle/>
          <a:p>
            <a:pPr>
              <a:defRPr sz="1400"/>
            </a:pPr>
            <a:endParaRPr lang="he-IL"/>
          </a:p>
        </c:txPr>
        <c:crossAx val="240467968"/>
        <c:crosses val="autoZero"/>
        <c:auto val="1"/>
        <c:lblAlgn val="ctr"/>
        <c:lblOffset val="100"/>
        <c:noMultiLvlLbl val="0"/>
      </c:catAx>
      <c:valAx>
        <c:axId val="240467968"/>
        <c:scaling>
          <c:orientation val="minMax"/>
        </c:scaling>
        <c:delete val="0"/>
        <c:axPos val="b"/>
        <c:majorGridlines/>
        <c:numFmt formatCode="0%" sourceLinked="1"/>
        <c:majorTickMark val="none"/>
        <c:minorTickMark val="none"/>
        <c:tickLblPos val="nextTo"/>
        <c:spPr>
          <a:ln w="9525">
            <a:noFill/>
          </a:ln>
        </c:spPr>
        <c:crossAx val="240891904"/>
        <c:crosses val="max"/>
        <c:crossBetween val="between"/>
      </c:valAx>
    </c:plotArea>
    <c:legend>
      <c:legendPos val="b"/>
      <c:overlay val="0"/>
      <c:txPr>
        <a:bodyPr/>
        <a:lstStyle/>
        <a:p>
          <a:pPr>
            <a:defRPr sz="1200"/>
          </a:pPr>
          <a:endParaRPr lang="he-IL"/>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dirty="0"/>
              <a:t>I</a:t>
            </a:r>
            <a:r>
              <a:rPr lang="en-US" sz="1800" baseline="0" dirty="0"/>
              <a:t> feel safe at school</a:t>
            </a:r>
            <a:endParaRPr lang="en-US" sz="1800" dirty="0"/>
          </a:p>
        </c:rich>
      </c:tx>
      <c:overlay val="0"/>
    </c:title>
    <c:autoTitleDeleted val="0"/>
    <c:plotArea>
      <c:layout/>
      <c:barChart>
        <c:barDir val="bar"/>
        <c:grouping val="percentStacked"/>
        <c:varyColors val="0"/>
        <c:ser>
          <c:idx val="0"/>
          <c:order val="0"/>
          <c:tx>
            <c:strRef>
              <c:f>'Q5'!$B$2</c:f>
              <c:strCache>
                <c:ptCount val="1"/>
                <c:pt idx="0">
                  <c:v>I do not agree</c:v>
                </c:pt>
              </c:strCache>
            </c:strRef>
          </c:tx>
          <c:invertIfNegative val="0"/>
          <c:dLbls>
            <c:spPr>
              <a:noFill/>
              <a:ln>
                <a:noFill/>
              </a:ln>
              <a:effectLst/>
            </c:spPr>
            <c:txPr>
              <a:bodyPr wrap="square" lIns="38100" tIns="19050" rIns="38100" bIns="19050" anchor="ctr">
                <a:spAutoFit/>
              </a:bodyPr>
              <a:lstStyle/>
              <a:p>
                <a:pPr>
                  <a:defRPr sz="1800" b="1"/>
                </a:pPr>
                <a:endParaRPr lang="he-I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'Q5'!$A$3:$A$22</c:f>
              <c:strCache>
                <c:ptCount val="20"/>
                <c:pt idx="0">
                  <c:v>Malaysia</c:v>
                </c:pt>
                <c:pt idx="1">
                  <c:v>Israel</c:v>
                </c:pt>
                <c:pt idx="2">
                  <c:v>S Korea</c:v>
                </c:pt>
                <c:pt idx="3">
                  <c:v>S Africa</c:v>
                </c:pt>
                <c:pt idx="4">
                  <c:v>Algeria</c:v>
                </c:pt>
                <c:pt idx="5">
                  <c:v>Germany</c:v>
                </c:pt>
                <c:pt idx="6">
                  <c:v>Malta</c:v>
                </c:pt>
                <c:pt idx="7">
                  <c:v>Nepal</c:v>
                </c:pt>
                <c:pt idx="8">
                  <c:v>Poland</c:v>
                </c:pt>
                <c:pt idx="9">
                  <c:v>Belgium</c:v>
                </c:pt>
                <c:pt idx="10">
                  <c:v>Estonia</c:v>
                </c:pt>
                <c:pt idx="11">
                  <c:v>Wales</c:v>
                </c:pt>
                <c:pt idx="12">
                  <c:v>France</c:v>
                </c:pt>
                <c:pt idx="13">
                  <c:v>Vietnam</c:v>
                </c:pt>
                <c:pt idx="14">
                  <c:v>Taiwan</c:v>
                </c:pt>
                <c:pt idx="15">
                  <c:v>Greece</c:v>
                </c:pt>
                <c:pt idx="16">
                  <c:v>Indonesia</c:v>
                </c:pt>
                <c:pt idx="17">
                  <c:v>Sri Lanka</c:v>
                </c:pt>
                <c:pt idx="18">
                  <c:v>Norway</c:v>
                </c:pt>
                <c:pt idx="19">
                  <c:v>Albania</c:v>
                </c:pt>
              </c:strCache>
            </c:strRef>
          </c:cat>
          <c:val>
            <c:numRef>
              <c:f>'Q5'!$B$3:$B$22</c:f>
              <c:numCache>
                <c:formatCode>General</c:formatCode>
                <c:ptCount val="20"/>
                <c:pt idx="0">
                  <c:v>11.8</c:v>
                </c:pt>
                <c:pt idx="1">
                  <c:v>9.1</c:v>
                </c:pt>
                <c:pt idx="2">
                  <c:v>9</c:v>
                </c:pt>
                <c:pt idx="3">
                  <c:v>6.6</c:v>
                </c:pt>
                <c:pt idx="4">
                  <c:v>5.7</c:v>
                </c:pt>
                <c:pt idx="5">
                  <c:v>5.2</c:v>
                </c:pt>
                <c:pt idx="6">
                  <c:v>4.5</c:v>
                </c:pt>
                <c:pt idx="7">
                  <c:v>4.0999999999999996</c:v>
                </c:pt>
                <c:pt idx="8">
                  <c:v>4</c:v>
                </c:pt>
                <c:pt idx="9">
                  <c:v>3.8</c:v>
                </c:pt>
                <c:pt idx="10">
                  <c:v>3.7</c:v>
                </c:pt>
                <c:pt idx="11">
                  <c:v>3.4</c:v>
                </c:pt>
                <c:pt idx="12">
                  <c:v>3.3</c:v>
                </c:pt>
                <c:pt idx="13">
                  <c:v>3.1</c:v>
                </c:pt>
                <c:pt idx="14">
                  <c:v>2.2999999999999998</c:v>
                </c:pt>
                <c:pt idx="15">
                  <c:v>2</c:v>
                </c:pt>
                <c:pt idx="16">
                  <c:v>2</c:v>
                </c:pt>
                <c:pt idx="17">
                  <c:v>1.8</c:v>
                </c:pt>
                <c:pt idx="18">
                  <c:v>1.7</c:v>
                </c:pt>
                <c:pt idx="19">
                  <c:v>1.3</c:v>
                </c:pt>
              </c:numCache>
            </c:numRef>
          </c:val>
          <c:extLst xmlns:c16r2="http://schemas.microsoft.com/office/drawing/2015/06/chart">
            <c:ext xmlns:c16="http://schemas.microsoft.com/office/drawing/2014/chart" uri="{C3380CC4-5D6E-409C-BE32-E72D297353CC}">
              <c16:uniqueId val="{00000000-1991-4C28-BA18-411C199F0FA5}"/>
            </c:ext>
          </c:extLst>
        </c:ser>
        <c:ser>
          <c:idx val="1"/>
          <c:order val="1"/>
          <c:tx>
            <c:strRef>
              <c:f>'Q5'!$C$2</c:f>
              <c:strCache>
                <c:ptCount val="1"/>
                <c:pt idx="0">
                  <c:v>Agree a little </c:v>
                </c:pt>
              </c:strCache>
            </c:strRef>
          </c:tx>
          <c:invertIfNegative val="0"/>
          <c:cat>
            <c:strRef>
              <c:f>'Q5'!$A$3:$A$22</c:f>
              <c:strCache>
                <c:ptCount val="20"/>
                <c:pt idx="0">
                  <c:v>Malaysia</c:v>
                </c:pt>
                <c:pt idx="1">
                  <c:v>Israel</c:v>
                </c:pt>
                <c:pt idx="2">
                  <c:v>S Korea</c:v>
                </c:pt>
                <c:pt idx="3">
                  <c:v>S Africa</c:v>
                </c:pt>
                <c:pt idx="4">
                  <c:v>Algeria</c:v>
                </c:pt>
                <c:pt idx="5">
                  <c:v>Germany</c:v>
                </c:pt>
                <c:pt idx="6">
                  <c:v>Malta</c:v>
                </c:pt>
                <c:pt idx="7">
                  <c:v>Nepal</c:v>
                </c:pt>
                <c:pt idx="8">
                  <c:v>Poland</c:v>
                </c:pt>
                <c:pt idx="9">
                  <c:v>Belgium</c:v>
                </c:pt>
                <c:pt idx="10">
                  <c:v>Estonia</c:v>
                </c:pt>
                <c:pt idx="11">
                  <c:v>Wales</c:v>
                </c:pt>
                <c:pt idx="12">
                  <c:v>France</c:v>
                </c:pt>
                <c:pt idx="13">
                  <c:v>Vietnam</c:v>
                </c:pt>
                <c:pt idx="14">
                  <c:v>Taiwan</c:v>
                </c:pt>
                <c:pt idx="15">
                  <c:v>Greece</c:v>
                </c:pt>
                <c:pt idx="16">
                  <c:v>Indonesia</c:v>
                </c:pt>
                <c:pt idx="17">
                  <c:v>Sri Lanka</c:v>
                </c:pt>
                <c:pt idx="18">
                  <c:v>Norway</c:v>
                </c:pt>
                <c:pt idx="19">
                  <c:v>Albania</c:v>
                </c:pt>
              </c:strCache>
            </c:strRef>
          </c:cat>
          <c:val>
            <c:numRef>
              <c:f>'Q5'!$C$3:$C$22</c:f>
              <c:numCache>
                <c:formatCode>General</c:formatCode>
                <c:ptCount val="20"/>
                <c:pt idx="0">
                  <c:v>9.6999999999999993</c:v>
                </c:pt>
                <c:pt idx="1">
                  <c:v>9.1999999999999993</c:v>
                </c:pt>
                <c:pt idx="2">
                  <c:v>18.100000000000001</c:v>
                </c:pt>
                <c:pt idx="3">
                  <c:v>5.7</c:v>
                </c:pt>
                <c:pt idx="4">
                  <c:v>3.8</c:v>
                </c:pt>
                <c:pt idx="5">
                  <c:v>5.2</c:v>
                </c:pt>
                <c:pt idx="6">
                  <c:v>4.5</c:v>
                </c:pt>
                <c:pt idx="7">
                  <c:v>7.4</c:v>
                </c:pt>
                <c:pt idx="8">
                  <c:v>5.0999999999999996</c:v>
                </c:pt>
                <c:pt idx="9">
                  <c:v>6.1</c:v>
                </c:pt>
                <c:pt idx="10">
                  <c:v>4.9000000000000004</c:v>
                </c:pt>
                <c:pt idx="11">
                  <c:v>3.5</c:v>
                </c:pt>
                <c:pt idx="12">
                  <c:v>3.8</c:v>
                </c:pt>
                <c:pt idx="13">
                  <c:v>6</c:v>
                </c:pt>
                <c:pt idx="14">
                  <c:v>6.1</c:v>
                </c:pt>
                <c:pt idx="15">
                  <c:v>3.5</c:v>
                </c:pt>
                <c:pt idx="16">
                  <c:v>4.3</c:v>
                </c:pt>
                <c:pt idx="17">
                  <c:v>3.4</c:v>
                </c:pt>
                <c:pt idx="18">
                  <c:v>3.9</c:v>
                </c:pt>
                <c:pt idx="19">
                  <c:v>1.1000000000000001</c:v>
                </c:pt>
              </c:numCache>
            </c:numRef>
          </c:val>
          <c:extLst xmlns:c16r2="http://schemas.microsoft.com/office/drawing/2015/06/chart">
            <c:ext xmlns:c16="http://schemas.microsoft.com/office/drawing/2014/chart" uri="{C3380CC4-5D6E-409C-BE32-E72D297353CC}">
              <c16:uniqueId val="{00000001-1991-4C28-BA18-411C199F0FA5}"/>
            </c:ext>
          </c:extLst>
        </c:ser>
        <c:ser>
          <c:idx val="2"/>
          <c:order val="2"/>
          <c:tx>
            <c:strRef>
              <c:f>'Q5'!$D$2</c:f>
              <c:strCache>
                <c:ptCount val="1"/>
                <c:pt idx="0">
                  <c:v>Agree somewhat</c:v>
                </c:pt>
              </c:strCache>
            </c:strRef>
          </c:tx>
          <c:invertIfNegative val="0"/>
          <c:cat>
            <c:strRef>
              <c:f>'Q5'!$A$3:$A$22</c:f>
              <c:strCache>
                <c:ptCount val="20"/>
                <c:pt idx="0">
                  <c:v>Malaysia</c:v>
                </c:pt>
                <c:pt idx="1">
                  <c:v>Israel</c:v>
                </c:pt>
                <c:pt idx="2">
                  <c:v>S Korea</c:v>
                </c:pt>
                <c:pt idx="3">
                  <c:v>S Africa</c:v>
                </c:pt>
                <c:pt idx="4">
                  <c:v>Algeria</c:v>
                </c:pt>
                <c:pt idx="5">
                  <c:v>Germany</c:v>
                </c:pt>
                <c:pt idx="6">
                  <c:v>Malta</c:v>
                </c:pt>
                <c:pt idx="7">
                  <c:v>Nepal</c:v>
                </c:pt>
                <c:pt idx="8">
                  <c:v>Poland</c:v>
                </c:pt>
                <c:pt idx="9">
                  <c:v>Belgium</c:v>
                </c:pt>
                <c:pt idx="10">
                  <c:v>Estonia</c:v>
                </c:pt>
                <c:pt idx="11">
                  <c:v>Wales</c:v>
                </c:pt>
                <c:pt idx="12">
                  <c:v>France</c:v>
                </c:pt>
                <c:pt idx="13">
                  <c:v>Vietnam</c:v>
                </c:pt>
                <c:pt idx="14">
                  <c:v>Taiwan</c:v>
                </c:pt>
                <c:pt idx="15">
                  <c:v>Greece</c:v>
                </c:pt>
                <c:pt idx="16">
                  <c:v>Indonesia</c:v>
                </c:pt>
                <c:pt idx="17">
                  <c:v>Sri Lanka</c:v>
                </c:pt>
                <c:pt idx="18">
                  <c:v>Norway</c:v>
                </c:pt>
                <c:pt idx="19">
                  <c:v>Albania</c:v>
                </c:pt>
              </c:strCache>
            </c:strRef>
          </c:cat>
          <c:val>
            <c:numRef>
              <c:f>'Q5'!$D$3:$D$22</c:f>
              <c:numCache>
                <c:formatCode>General</c:formatCode>
                <c:ptCount val="20"/>
                <c:pt idx="0">
                  <c:v>15.8</c:v>
                </c:pt>
                <c:pt idx="1">
                  <c:v>12.9</c:v>
                </c:pt>
                <c:pt idx="2">
                  <c:v>30.8</c:v>
                </c:pt>
                <c:pt idx="3">
                  <c:v>5.6</c:v>
                </c:pt>
                <c:pt idx="4">
                  <c:v>4.9000000000000004</c:v>
                </c:pt>
                <c:pt idx="5">
                  <c:v>14.1</c:v>
                </c:pt>
                <c:pt idx="6">
                  <c:v>7.3</c:v>
                </c:pt>
                <c:pt idx="7">
                  <c:v>5.3</c:v>
                </c:pt>
                <c:pt idx="8">
                  <c:v>11.2</c:v>
                </c:pt>
                <c:pt idx="9">
                  <c:v>8.6999999999999993</c:v>
                </c:pt>
                <c:pt idx="10">
                  <c:v>8.6999999999999993</c:v>
                </c:pt>
                <c:pt idx="11">
                  <c:v>7.5</c:v>
                </c:pt>
                <c:pt idx="12">
                  <c:v>12.9</c:v>
                </c:pt>
                <c:pt idx="13">
                  <c:v>10.5</c:v>
                </c:pt>
                <c:pt idx="14">
                  <c:v>10.7</c:v>
                </c:pt>
                <c:pt idx="15">
                  <c:v>4.9000000000000004</c:v>
                </c:pt>
                <c:pt idx="16">
                  <c:v>9.1999999999999993</c:v>
                </c:pt>
                <c:pt idx="17">
                  <c:v>5.2</c:v>
                </c:pt>
                <c:pt idx="18">
                  <c:v>7.6</c:v>
                </c:pt>
                <c:pt idx="19">
                  <c:v>4.0999999999999996</c:v>
                </c:pt>
              </c:numCache>
            </c:numRef>
          </c:val>
          <c:extLst xmlns:c16r2="http://schemas.microsoft.com/office/drawing/2015/06/chart">
            <c:ext xmlns:c16="http://schemas.microsoft.com/office/drawing/2014/chart" uri="{C3380CC4-5D6E-409C-BE32-E72D297353CC}">
              <c16:uniqueId val="{00000002-1991-4C28-BA18-411C199F0FA5}"/>
            </c:ext>
          </c:extLst>
        </c:ser>
        <c:ser>
          <c:idx val="3"/>
          <c:order val="3"/>
          <c:tx>
            <c:strRef>
              <c:f>'Q5'!$E$2</c:f>
              <c:strCache>
                <c:ptCount val="1"/>
                <c:pt idx="0">
                  <c:v>Agree a lot</c:v>
                </c:pt>
              </c:strCache>
            </c:strRef>
          </c:tx>
          <c:invertIfNegative val="0"/>
          <c:cat>
            <c:strRef>
              <c:f>'Q5'!$A$3:$A$22</c:f>
              <c:strCache>
                <c:ptCount val="20"/>
                <c:pt idx="0">
                  <c:v>Malaysia</c:v>
                </c:pt>
                <c:pt idx="1">
                  <c:v>Israel</c:v>
                </c:pt>
                <c:pt idx="2">
                  <c:v>S Korea</c:v>
                </c:pt>
                <c:pt idx="3">
                  <c:v>S Africa</c:v>
                </c:pt>
                <c:pt idx="4">
                  <c:v>Algeria</c:v>
                </c:pt>
                <c:pt idx="5">
                  <c:v>Germany</c:v>
                </c:pt>
                <c:pt idx="6">
                  <c:v>Malta</c:v>
                </c:pt>
                <c:pt idx="7">
                  <c:v>Nepal</c:v>
                </c:pt>
                <c:pt idx="8">
                  <c:v>Poland</c:v>
                </c:pt>
                <c:pt idx="9">
                  <c:v>Belgium</c:v>
                </c:pt>
                <c:pt idx="10">
                  <c:v>Estonia</c:v>
                </c:pt>
                <c:pt idx="11">
                  <c:v>Wales</c:v>
                </c:pt>
                <c:pt idx="12">
                  <c:v>France</c:v>
                </c:pt>
                <c:pt idx="13">
                  <c:v>Vietnam</c:v>
                </c:pt>
                <c:pt idx="14">
                  <c:v>Taiwan</c:v>
                </c:pt>
                <c:pt idx="15">
                  <c:v>Greece</c:v>
                </c:pt>
                <c:pt idx="16">
                  <c:v>Indonesia</c:v>
                </c:pt>
                <c:pt idx="17">
                  <c:v>Sri Lanka</c:v>
                </c:pt>
                <c:pt idx="18">
                  <c:v>Norway</c:v>
                </c:pt>
                <c:pt idx="19">
                  <c:v>Albania</c:v>
                </c:pt>
              </c:strCache>
            </c:strRef>
          </c:cat>
          <c:val>
            <c:numRef>
              <c:f>'Q5'!$E$3:$E$22</c:f>
              <c:numCache>
                <c:formatCode>General</c:formatCode>
                <c:ptCount val="20"/>
                <c:pt idx="0">
                  <c:v>12.4</c:v>
                </c:pt>
                <c:pt idx="1">
                  <c:v>18.3</c:v>
                </c:pt>
                <c:pt idx="2">
                  <c:v>42.2</c:v>
                </c:pt>
                <c:pt idx="3">
                  <c:v>18.899999999999999</c:v>
                </c:pt>
                <c:pt idx="4">
                  <c:v>9.6999999999999993</c:v>
                </c:pt>
                <c:pt idx="5">
                  <c:v>32.200000000000003</c:v>
                </c:pt>
                <c:pt idx="6">
                  <c:v>18.3</c:v>
                </c:pt>
                <c:pt idx="7">
                  <c:v>19.8</c:v>
                </c:pt>
                <c:pt idx="8">
                  <c:v>18.399999999999999</c:v>
                </c:pt>
                <c:pt idx="9">
                  <c:v>20.9</c:v>
                </c:pt>
                <c:pt idx="10">
                  <c:v>19.100000000000001</c:v>
                </c:pt>
                <c:pt idx="11">
                  <c:v>17.100000000000001</c:v>
                </c:pt>
                <c:pt idx="12">
                  <c:v>22.1</c:v>
                </c:pt>
                <c:pt idx="13">
                  <c:v>19.5</c:v>
                </c:pt>
                <c:pt idx="14">
                  <c:v>21.2</c:v>
                </c:pt>
                <c:pt idx="15">
                  <c:v>16.2</c:v>
                </c:pt>
                <c:pt idx="16">
                  <c:v>29.4</c:v>
                </c:pt>
                <c:pt idx="17">
                  <c:v>8.9</c:v>
                </c:pt>
                <c:pt idx="18">
                  <c:v>16.2</c:v>
                </c:pt>
                <c:pt idx="19">
                  <c:v>10.9</c:v>
                </c:pt>
              </c:numCache>
            </c:numRef>
          </c:val>
          <c:extLst xmlns:c16r2="http://schemas.microsoft.com/office/drawing/2015/06/chart">
            <c:ext xmlns:c16="http://schemas.microsoft.com/office/drawing/2014/chart" uri="{C3380CC4-5D6E-409C-BE32-E72D297353CC}">
              <c16:uniqueId val="{00000003-1991-4C28-BA18-411C199F0FA5}"/>
            </c:ext>
          </c:extLst>
        </c:ser>
        <c:ser>
          <c:idx val="4"/>
          <c:order val="4"/>
          <c:tx>
            <c:strRef>
              <c:f>'Q5'!$F$2</c:f>
              <c:strCache>
                <c:ptCount val="1"/>
                <c:pt idx="0">
                  <c:v>Totally agree </c:v>
                </c:pt>
              </c:strCache>
            </c:strRef>
          </c:tx>
          <c:invertIfNegative val="0"/>
          <c:cat>
            <c:strRef>
              <c:f>'Q5'!$A$3:$A$22</c:f>
              <c:strCache>
                <c:ptCount val="20"/>
                <c:pt idx="0">
                  <c:v>Malaysia</c:v>
                </c:pt>
                <c:pt idx="1">
                  <c:v>Israel</c:v>
                </c:pt>
                <c:pt idx="2">
                  <c:v>S Korea</c:v>
                </c:pt>
                <c:pt idx="3">
                  <c:v>S Africa</c:v>
                </c:pt>
                <c:pt idx="4">
                  <c:v>Algeria</c:v>
                </c:pt>
                <c:pt idx="5">
                  <c:v>Germany</c:v>
                </c:pt>
                <c:pt idx="6">
                  <c:v>Malta</c:v>
                </c:pt>
                <c:pt idx="7">
                  <c:v>Nepal</c:v>
                </c:pt>
                <c:pt idx="8">
                  <c:v>Poland</c:v>
                </c:pt>
                <c:pt idx="9">
                  <c:v>Belgium</c:v>
                </c:pt>
                <c:pt idx="10">
                  <c:v>Estonia</c:v>
                </c:pt>
                <c:pt idx="11">
                  <c:v>Wales</c:v>
                </c:pt>
                <c:pt idx="12">
                  <c:v>France</c:v>
                </c:pt>
                <c:pt idx="13">
                  <c:v>Vietnam</c:v>
                </c:pt>
                <c:pt idx="14">
                  <c:v>Taiwan</c:v>
                </c:pt>
                <c:pt idx="15">
                  <c:v>Greece</c:v>
                </c:pt>
                <c:pt idx="16">
                  <c:v>Indonesia</c:v>
                </c:pt>
                <c:pt idx="17">
                  <c:v>Sri Lanka</c:v>
                </c:pt>
                <c:pt idx="18">
                  <c:v>Norway</c:v>
                </c:pt>
                <c:pt idx="19">
                  <c:v>Albania</c:v>
                </c:pt>
              </c:strCache>
            </c:strRef>
          </c:cat>
          <c:val>
            <c:numRef>
              <c:f>'Q5'!$F$3:$F$22</c:f>
              <c:numCache>
                <c:formatCode>General</c:formatCode>
                <c:ptCount val="20"/>
                <c:pt idx="0">
                  <c:v>50.3</c:v>
                </c:pt>
                <c:pt idx="1">
                  <c:v>50.5</c:v>
                </c:pt>
                <c:pt idx="2">
                  <c:v>0</c:v>
                </c:pt>
                <c:pt idx="3">
                  <c:v>63.1</c:v>
                </c:pt>
                <c:pt idx="4">
                  <c:v>75.900000000000006</c:v>
                </c:pt>
                <c:pt idx="5">
                  <c:v>43.5</c:v>
                </c:pt>
                <c:pt idx="6">
                  <c:v>65.400000000000006</c:v>
                </c:pt>
                <c:pt idx="7">
                  <c:v>63.5</c:v>
                </c:pt>
                <c:pt idx="8">
                  <c:v>61.4</c:v>
                </c:pt>
                <c:pt idx="9">
                  <c:v>60.5</c:v>
                </c:pt>
                <c:pt idx="10">
                  <c:v>63.5</c:v>
                </c:pt>
                <c:pt idx="11">
                  <c:v>68.400000000000006</c:v>
                </c:pt>
                <c:pt idx="12">
                  <c:v>57.9</c:v>
                </c:pt>
                <c:pt idx="13">
                  <c:v>60.8</c:v>
                </c:pt>
                <c:pt idx="14">
                  <c:v>59.8</c:v>
                </c:pt>
                <c:pt idx="15">
                  <c:v>73.5</c:v>
                </c:pt>
                <c:pt idx="16">
                  <c:v>55.2</c:v>
                </c:pt>
                <c:pt idx="17">
                  <c:v>80.7</c:v>
                </c:pt>
                <c:pt idx="18">
                  <c:v>70.599999999999994</c:v>
                </c:pt>
                <c:pt idx="19">
                  <c:v>82.5</c:v>
                </c:pt>
              </c:numCache>
            </c:numRef>
          </c:val>
          <c:extLst xmlns:c16r2="http://schemas.microsoft.com/office/drawing/2015/06/chart">
            <c:ext xmlns:c16="http://schemas.microsoft.com/office/drawing/2014/chart" uri="{C3380CC4-5D6E-409C-BE32-E72D297353CC}">
              <c16:uniqueId val="{00000004-1991-4C28-BA18-411C199F0FA5}"/>
            </c:ext>
          </c:extLst>
        </c:ser>
        <c:dLbls>
          <c:showLegendKey val="0"/>
          <c:showVal val="0"/>
          <c:showCatName val="0"/>
          <c:showSerName val="0"/>
          <c:showPercent val="0"/>
          <c:showBubbleSize val="0"/>
        </c:dLbls>
        <c:gapWidth val="75"/>
        <c:overlap val="100"/>
        <c:axId val="240602624"/>
        <c:axId val="240470272"/>
      </c:barChart>
      <c:catAx>
        <c:axId val="240602624"/>
        <c:scaling>
          <c:orientation val="maxMin"/>
        </c:scaling>
        <c:delete val="0"/>
        <c:axPos val="l"/>
        <c:numFmt formatCode="General" sourceLinked="0"/>
        <c:majorTickMark val="none"/>
        <c:minorTickMark val="none"/>
        <c:tickLblPos val="nextTo"/>
        <c:txPr>
          <a:bodyPr/>
          <a:lstStyle/>
          <a:p>
            <a:pPr>
              <a:defRPr sz="1100" b="1"/>
            </a:pPr>
            <a:endParaRPr lang="he-IL"/>
          </a:p>
        </c:txPr>
        <c:crossAx val="240470272"/>
        <c:crosses val="autoZero"/>
        <c:auto val="1"/>
        <c:lblAlgn val="ctr"/>
        <c:lblOffset val="100"/>
        <c:noMultiLvlLbl val="0"/>
      </c:catAx>
      <c:valAx>
        <c:axId val="240470272"/>
        <c:scaling>
          <c:orientation val="minMax"/>
        </c:scaling>
        <c:delete val="0"/>
        <c:axPos val="b"/>
        <c:majorGridlines/>
        <c:numFmt formatCode="0%" sourceLinked="1"/>
        <c:majorTickMark val="none"/>
        <c:minorTickMark val="none"/>
        <c:tickLblPos val="nextTo"/>
        <c:spPr>
          <a:ln w="9525">
            <a:noFill/>
          </a:ln>
        </c:spPr>
        <c:crossAx val="240602624"/>
        <c:crosses val="max"/>
        <c:crossBetween val="between"/>
      </c:valAx>
    </c:plotArea>
    <c:legend>
      <c:legendPos val="b"/>
      <c:overlay val="0"/>
      <c:txPr>
        <a:bodyPr/>
        <a:lstStyle/>
        <a:p>
          <a:pPr>
            <a:defRPr sz="1100" b="1"/>
          </a:pPr>
          <a:endParaRPr lang="he-IL"/>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I</a:t>
            </a:r>
            <a:r>
              <a:rPr lang="en-US" sz="1800" baseline="0"/>
              <a:t> feel safe when I walk in the area I live in </a:t>
            </a:r>
            <a:endParaRPr lang="en-US" sz="1800"/>
          </a:p>
        </c:rich>
      </c:tx>
      <c:overlay val="0"/>
    </c:title>
    <c:autoTitleDeleted val="0"/>
    <c:plotArea>
      <c:layout/>
      <c:barChart>
        <c:barDir val="bar"/>
        <c:grouping val="percentStacked"/>
        <c:varyColors val="0"/>
        <c:ser>
          <c:idx val="0"/>
          <c:order val="0"/>
          <c:tx>
            <c:strRef>
              <c:f>'Q7'!$B$2</c:f>
              <c:strCache>
                <c:ptCount val="1"/>
                <c:pt idx="0">
                  <c:v>I do not agree</c:v>
                </c:pt>
              </c:strCache>
            </c:strRef>
          </c:tx>
          <c:invertIfNegative val="0"/>
          <c:dLbls>
            <c:spPr>
              <a:noFill/>
              <a:ln>
                <a:noFill/>
              </a:ln>
              <a:effectLst/>
            </c:spPr>
            <c:txPr>
              <a:bodyPr wrap="square" lIns="38100" tIns="19050" rIns="38100" bIns="19050" anchor="ctr">
                <a:spAutoFit/>
              </a:bodyPr>
              <a:lstStyle/>
              <a:p>
                <a:pPr>
                  <a:defRPr sz="1800" b="1"/>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'Q7'!$A$3:$A$22</c:f>
              <c:strCache>
                <c:ptCount val="20"/>
                <c:pt idx="0">
                  <c:v>S Africa</c:v>
                </c:pt>
                <c:pt idx="1">
                  <c:v>Sri Lanka</c:v>
                </c:pt>
                <c:pt idx="2">
                  <c:v>Algeria</c:v>
                </c:pt>
                <c:pt idx="3">
                  <c:v>India</c:v>
                </c:pt>
                <c:pt idx="4">
                  <c:v>Indonesia</c:v>
                </c:pt>
                <c:pt idx="5">
                  <c:v>Germany</c:v>
                </c:pt>
                <c:pt idx="6">
                  <c:v>Malta</c:v>
                </c:pt>
                <c:pt idx="7">
                  <c:v>Vietnam</c:v>
                </c:pt>
                <c:pt idx="8">
                  <c:v>Israel</c:v>
                </c:pt>
                <c:pt idx="9">
                  <c:v>Poland</c:v>
                </c:pt>
                <c:pt idx="10">
                  <c:v>France</c:v>
                </c:pt>
                <c:pt idx="11">
                  <c:v>Belgium</c:v>
                </c:pt>
                <c:pt idx="12">
                  <c:v>Albania</c:v>
                </c:pt>
                <c:pt idx="13">
                  <c:v>Wales</c:v>
                </c:pt>
                <c:pt idx="14">
                  <c:v>Nepal</c:v>
                </c:pt>
                <c:pt idx="15">
                  <c:v>Taiwan</c:v>
                </c:pt>
                <c:pt idx="16">
                  <c:v>S Korea</c:v>
                </c:pt>
                <c:pt idx="17">
                  <c:v>Greece</c:v>
                </c:pt>
                <c:pt idx="18">
                  <c:v>Estonia</c:v>
                </c:pt>
                <c:pt idx="19">
                  <c:v>Norway</c:v>
                </c:pt>
              </c:strCache>
            </c:strRef>
          </c:cat>
          <c:val>
            <c:numRef>
              <c:f>'Q7'!$B$3:$B$22</c:f>
              <c:numCache>
                <c:formatCode>General</c:formatCode>
                <c:ptCount val="20"/>
                <c:pt idx="0">
                  <c:v>17.5</c:v>
                </c:pt>
                <c:pt idx="1">
                  <c:v>10</c:v>
                </c:pt>
                <c:pt idx="2">
                  <c:v>8.6999999999999993</c:v>
                </c:pt>
                <c:pt idx="3">
                  <c:v>8.1</c:v>
                </c:pt>
                <c:pt idx="4">
                  <c:v>6.9</c:v>
                </c:pt>
                <c:pt idx="5">
                  <c:v>6.6</c:v>
                </c:pt>
                <c:pt idx="6">
                  <c:v>6.5</c:v>
                </c:pt>
                <c:pt idx="7">
                  <c:v>5.6</c:v>
                </c:pt>
                <c:pt idx="8">
                  <c:v>5.2</c:v>
                </c:pt>
                <c:pt idx="9">
                  <c:v>5</c:v>
                </c:pt>
                <c:pt idx="10">
                  <c:v>4.5999999999999996</c:v>
                </c:pt>
                <c:pt idx="11">
                  <c:v>4.5999999999999996</c:v>
                </c:pt>
                <c:pt idx="12">
                  <c:v>4.4000000000000004</c:v>
                </c:pt>
                <c:pt idx="13">
                  <c:v>4.0999999999999996</c:v>
                </c:pt>
                <c:pt idx="14">
                  <c:v>3.6</c:v>
                </c:pt>
                <c:pt idx="15">
                  <c:v>3.5</c:v>
                </c:pt>
                <c:pt idx="16">
                  <c:v>3.5</c:v>
                </c:pt>
                <c:pt idx="17">
                  <c:v>2.2000000000000002</c:v>
                </c:pt>
                <c:pt idx="18">
                  <c:v>2.1</c:v>
                </c:pt>
                <c:pt idx="19">
                  <c:v>2.1</c:v>
                </c:pt>
              </c:numCache>
            </c:numRef>
          </c:val>
          <c:extLst xmlns:c16r2="http://schemas.microsoft.com/office/drawing/2015/06/chart">
            <c:ext xmlns:c16="http://schemas.microsoft.com/office/drawing/2014/chart" uri="{C3380CC4-5D6E-409C-BE32-E72D297353CC}">
              <c16:uniqueId val="{00000000-95FD-4F13-8F5C-A59A7AC55E58}"/>
            </c:ext>
          </c:extLst>
        </c:ser>
        <c:ser>
          <c:idx val="1"/>
          <c:order val="1"/>
          <c:tx>
            <c:strRef>
              <c:f>'Q7'!$C$2</c:f>
              <c:strCache>
                <c:ptCount val="1"/>
                <c:pt idx="0">
                  <c:v>Agree a little </c:v>
                </c:pt>
              </c:strCache>
            </c:strRef>
          </c:tx>
          <c:invertIfNegative val="0"/>
          <c:cat>
            <c:strRef>
              <c:f>'Q7'!$A$3:$A$22</c:f>
              <c:strCache>
                <c:ptCount val="20"/>
                <c:pt idx="0">
                  <c:v>S Africa</c:v>
                </c:pt>
                <c:pt idx="1">
                  <c:v>Sri Lanka</c:v>
                </c:pt>
                <c:pt idx="2">
                  <c:v>Algeria</c:v>
                </c:pt>
                <c:pt idx="3">
                  <c:v>India</c:v>
                </c:pt>
                <c:pt idx="4">
                  <c:v>Indonesia</c:v>
                </c:pt>
                <c:pt idx="5">
                  <c:v>Germany</c:v>
                </c:pt>
                <c:pt idx="6">
                  <c:v>Malta</c:v>
                </c:pt>
                <c:pt idx="7">
                  <c:v>Vietnam</c:v>
                </c:pt>
                <c:pt idx="8">
                  <c:v>Israel</c:v>
                </c:pt>
                <c:pt idx="9">
                  <c:v>Poland</c:v>
                </c:pt>
                <c:pt idx="10">
                  <c:v>France</c:v>
                </c:pt>
                <c:pt idx="11">
                  <c:v>Belgium</c:v>
                </c:pt>
                <c:pt idx="12">
                  <c:v>Albania</c:v>
                </c:pt>
                <c:pt idx="13">
                  <c:v>Wales</c:v>
                </c:pt>
                <c:pt idx="14">
                  <c:v>Nepal</c:v>
                </c:pt>
                <c:pt idx="15">
                  <c:v>Taiwan</c:v>
                </c:pt>
                <c:pt idx="16">
                  <c:v>S Korea</c:v>
                </c:pt>
                <c:pt idx="17">
                  <c:v>Greece</c:v>
                </c:pt>
                <c:pt idx="18">
                  <c:v>Estonia</c:v>
                </c:pt>
                <c:pt idx="19">
                  <c:v>Norway</c:v>
                </c:pt>
              </c:strCache>
            </c:strRef>
          </c:cat>
          <c:val>
            <c:numRef>
              <c:f>'Q7'!$C$3:$C$22</c:f>
              <c:numCache>
                <c:formatCode>General</c:formatCode>
                <c:ptCount val="20"/>
                <c:pt idx="0">
                  <c:v>11.4</c:v>
                </c:pt>
                <c:pt idx="1">
                  <c:v>7</c:v>
                </c:pt>
                <c:pt idx="2">
                  <c:v>7.3</c:v>
                </c:pt>
                <c:pt idx="3">
                  <c:v>6.3</c:v>
                </c:pt>
                <c:pt idx="4">
                  <c:v>9</c:v>
                </c:pt>
                <c:pt idx="5">
                  <c:v>6.9</c:v>
                </c:pt>
                <c:pt idx="6">
                  <c:v>7.4</c:v>
                </c:pt>
                <c:pt idx="7">
                  <c:v>8.8000000000000007</c:v>
                </c:pt>
                <c:pt idx="8">
                  <c:v>5</c:v>
                </c:pt>
                <c:pt idx="9">
                  <c:v>7.2</c:v>
                </c:pt>
                <c:pt idx="10">
                  <c:v>4.5999999999999996</c:v>
                </c:pt>
                <c:pt idx="11">
                  <c:v>6.1</c:v>
                </c:pt>
                <c:pt idx="12">
                  <c:v>4.4000000000000004</c:v>
                </c:pt>
                <c:pt idx="13">
                  <c:v>7</c:v>
                </c:pt>
                <c:pt idx="14">
                  <c:v>7.8</c:v>
                </c:pt>
                <c:pt idx="15">
                  <c:v>7.6</c:v>
                </c:pt>
                <c:pt idx="16">
                  <c:v>11.3</c:v>
                </c:pt>
                <c:pt idx="17">
                  <c:v>4.5999999999999996</c:v>
                </c:pt>
                <c:pt idx="18">
                  <c:v>3.3</c:v>
                </c:pt>
                <c:pt idx="19">
                  <c:v>4.5</c:v>
                </c:pt>
              </c:numCache>
            </c:numRef>
          </c:val>
          <c:extLst xmlns:c16r2="http://schemas.microsoft.com/office/drawing/2015/06/chart">
            <c:ext xmlns:c16="http://schemas.microsoft.com/office/drawing/2014/chart" uri="{C3380CC4-5D6E-409C-BE32-E72D297353CC}">
              <c16:uniqueId val="{00000001-95FD-4F13-8F5C-A59A7AC55E58}"/>
            </c:ext>
          </c:extLst>
        </c:ser>
        <c:ser>
          <c:idx val="2"/>
          <c:order val="2"/>
          <c:tx>
            <c:strRef>
              <c:f>'Q7'!$D$2</c:f>
              <c:strCache>
                <c:ptCount val="1"/>
                <c:pt idx="0">
                  <c:v>Agree somewhat</c:v>
                </c:pt>
              </c:strCache>
            </c:strRef>
          </c:tx>
          <c:invertIfNegative val="0"/>
          <c:cat>
            <c:strRef>
              <c:f>'Q7'!$A$3:$A$22</c:f>
              <c:strCache>
                <c:ptCount val="20"/>
                <c:pt idx="0">
                  <c:v>S Africa</c:v>
                </c:pt>
                <c:pt idx="1">
                  <c:v>Sri Lanka</c:v>
                </c:pt>
                <c:pt idx="2">
                  <c:v>Algeria</c:v>
                </c:pt>
                <c:pt idx="3">
                  <c:v>India</c:v>
                </c:pt>
                <c:pt idx="4">
                  <c:v>Indonesia</c:v>
                </c:pt>
                <c:pt idx="5">
                  <c:v>Germany</c:v>
                </c:pt>
                <c:pt idx="6">
                  <c:v>Malta</c:v>
                </c:pt>
                <c:pt idx="7">
                  <c:v>Vietnam</c:v>
                </c:pt>
                <c:pt idx="8">
                  <c:v>Israel</c:v>
                </c:pt>
                <c:pt idx="9">
                  <c:v>Poland</c:v>
                </c:pt>
                <c:pt idx="10">
                  <c:v>France</c:v>
                </c:pt>
                <c:pt idx="11">
                  <c:v>Belgium</c:v>
                </c:pt>
                <c:pt idx="12">
                  <c:v>Albania</c:v>
                </c:pt>
                <c:pt idx="13">
                  <c:v>Wales</c:v>
                </c:pt>
                <c:pt idx="14">
                  <c:v>Nepal</c:v>
                </c:pt>
                <c:pt idx="15">
                  <c:v>Taiwan</c:v>
                </c:pt>
                <c:pt idx="16">
                  <c:v>S Korea</c:v>
                </c:pt>
                <c:pt idx="17">
                  <c:v>Greece</c:v>
                </c:pt>
                <c:pt idx="18">
                  <c:v>Estonia</c:v>
                </c:pt>
                <c:pt idx="19">
                  <c:v>Norway</c:v>
                </c:pt>
              </c:strCache>
            </c:strRef>
          </c:cat>
          <c:val>
            <c:numRef>
              <c:f>'Q7'!$D$3:$D$22</c:f>
              <c:numCache>
                <c:formatCode>General</c:formatCode>
                <c:ptCount val="20"/>
                <c:pt idx="0">
                  <c:v>9.3000000000000007</c:v>
                </c:pt>
                <c:pt idx="1">
                  <c:v>13.1</c:v>
                </c:pt>
                <c:pt idx="2">
                  <c:v>12</c:v>
                </c:pt>
                <c:pt idx="3">
                  <c:v>10.6</c:v>
                </c:pt>
                <c:pt idx="4">
                  <c:v>15.2</c:v>
                </c:pt>
                <c:pt idx="5">
                  <c:v>13.9</c:v>
                </c:pt>
                <c:pt idx="6">
                  <c:v>13.7</c:v>
                </c:pt>
                <c:pt idx="7">
                  <c:v>13.6</c:v>
                </c:pt>
                <c:pt idx="8">
                  <c:v>10.4</c:v>
                </c:pt>
                <c:pt idx="9">
                  <c:v>12.4</c:v>
                </c:pt>
                <c:pt idx="10">
                  <c:v>14.7</c:v>
                </c:pt>
                <c:pt idx="11">
                  <c:v>12.1</c:v>
                </c:pt>
                <c:pt idx="12">
                  <c:v>13.6</c:v>
                </c:pt>
                <c:pt idx="13">
                  <c:v>13.4</c:v>
                </c:pt>
                <c:pt idx="14">
                  <c:v>8.5</c:v>
                </c:pt>
                <c:pt idx="15">
                  <c:v>15.7</c:v>
                </c:pt>
                <c:pt idx="16">
                  <c:v>28.9</c:v>
                </c:pt>
                <c:pt idx="17">
                  <c:v>14.7</c:v>
                </c:pt>
                <c:pt idx="18">
                  <c:v>4.4000000000000004</c:v>
                </c:pt>
                <c:pt idx="19">
                  <c:v>10.199999999999999</c:v>
                </c:pt>
              </c:numCache>
            </c:numRef>
          </c:val>
          <c:extLst xmlns:c16r2="http://schemas.microsoft.com/office/drawing/2015/06/chart">
            <c:ext xmlns:c16="http://schemas.microsoft.com/office/drawing/2014/chart" uri="{C3380CC4-5D6E-409C-BE32-E72D297353CC}">
              <c16:uniqueId val="{00000002-95FD-4F13-8F5C-A59A7AC55E58}"/>
            </c:ext>
          </c:extLst>
        </c:ser>
        <c:ser>
          <c:idx val="3"/>
          <c:order val="3"/>
          <c:tx>
            <c:strRef>
              <c:f>'Q7'!$E$2</c:f>
              <c:strCache>
                <c:ptCount val="1"/>
                <c:pt idx="0">
                  <c:v>Agree a lot</c:v>
                </c:pt>
              </c:strCache>
            </c:strRef>
          </c:tx>
          <c:invertIfNegative val="0"/>
          <c:cat>
            <c:strRef>
              <c:f>'Q7'!$A$3:$A$22</c:f>
              <c:strCache>
                <c:ptCount val="20"/>
                <c:pt idx="0">
                  <c:v>S Africa</c:v>
                </c:pt>
                <c:pt idx="1">
                  <c:v>Sri Lanka</c:v>
                </c:pt>
                <c:pt idx="2">
                  <c:v>Algeria</c:v>
                </c:pt>
                <c:pt idx="3">
                  <c:v>India</c:v>
                </c:pt>
                <c:pt idx="4">
                  <c:v>Indonesia</c:v>
                </c:pt>
                <c:pt idx="5">
                  <c:v>Germany</c:v>
                </c:pt>
                <c:pt idx="6">
                  <c:v>Malta</c:v>
                </c:pt>
                <c:pt idx="7">
                  <c:v>Vietnam</c:v>
                </c:pt>
                <c:pt idx="8">
                  <c:v>Israel</c:v>
                </c:pt>
                <c:pt idx="9">
                  <c:v>Poland</c:v>
                </c:pt>
                <c:pt idx="10">
                  <c:v>France</c:v>
                </c:pt>
                <c:pt idx="11">
                  <c:v>Belgium</c:v>
                </c:pt>
                <c:pt idx="12">
                  <c:v>Albania</c:v>
                </c:pt>
                <c:pt idx="13">
                  <c:v>Wales</c:v>
                </c:pt>
                <c:pt idx="14">
                  <c:v>Nepal</c:v>
                </c:pt>
                <c:pt idx="15">
                  <c:v>Taiwan</c:v>
                </c:pt>
                <c:pt idx="16">
                  <c:v>S Korea</c:v>
                </c:pt>
                <c:pt idx="17">
                  <c:v>Greece</c:v>
                </c:pt>
                <c:pt idx="18">
                  <c:v>Estonia</c:v>
                </c:pt>
                <c:pt idx="19">
                  <c:v>Norway</c:v>
                </c:pt>
              </c:strCache>
            </c:strRef>
          </c:cat>
          <c:val>
            <c:numRef>
              <c:f>'Q7'!$E$3:$E$22</c:f>
              <c:numCache>
                <c:formatCode>General</c:formatCode>
                <c:ptCount val="20"/>
                <c:pt idx="0">
                  <c:v>19.600000000000001</c:v>
                </c:pt>
                <c:pt idx="1">
                  <c:v>16.7</c:v>
                </c:pt>
                <c:pt idx="2">
                  <c:v>14.7</c:v>
                </c:pt>
                <c:pt idx="3">
                  <c:v>15.7</c:v>
                </c:pt>
                <c:pt idx="4">
                  <c:v>33</c:v>
                </c:pt>
                <c:pt idx="5">
                  <c:v>30.6</c:v>
                </c:pt>
                <c:pt idx="6">
                  <c:v>22.9</c:v>
                </c:pt>
                <c:pt idx="7">
                  <c:v>21.3</c:v>
                </c:pt>
                <c:pt idx="8">
                  <c:v>18.399999999999999</c:v>
                </c:pt>
                <c:pt idx="9">
                  <c:v>26.9</c:v>
                </c:pt>
                <c:pt idx="10">
                  <c:v>22.4</c:v>
                </c:pt>
                <c:pt idx="11">
                  <c:v>24.8</c:v>
                </c:pt>
                <c:pt idx="12">
                  <c:v>22.2</c:v>
                </c:pt>
                <c:pt idx="13">
                  <c:v>28.9</c:v>
                </c:pt>
                <c:pt idx="14">
                  <c:v>27.1</c:v>
                </c:pt>
                <c:pt idx="15">
                  <c:v>22</c:v>
                </c:pt>
                <c:pt idx="16">
                  <c:v>32.700000000000003</c:v>
                </c:pt>
                <c:pt idx="17">
                  <c:v>29.2</c:v>
                </c:pt>
                <c:pt idx="18">
                  <c:v>21.2</c:v>
                </c:pt>
                <c:pt idx="19">
                  <c:v>21.3</c:v>
                </c:pt>
              </c:numCache>
            </c:numRef>
          </c:val>
          <c:extLst xmlns:c16r2="http://schemas.microsoft.com/office/drawing/2015/06/chart">
            <c:ext xmlns:c16="http://schemas.microsoft.com/office/drawing/2014/chart" uri="{C3380CC4-5D6E-409C-BE32-E72D297353CC}">
              <c16:uniqueId val="{00000003-95FD-4F13-8F5C-A59A7AC55E58}"/>
            </c:ext>
          </c:extLst>
        </c:ser>
        <c:ser>
          <c:idx val="4"/>
          <c:order val="4"/>
          <c:tx>
            <c:strRef>
              <c:f>'Q7'!$F$2</c:f>
              <c:strCache>
                <c:ptCount val="1"/>
                <c:pt idx="0">
                  <c:v>Totally agree </c:v>
                </c:pt>
              </c:strCache>
            </c:strRef>
          </c:tx>
          <c:invertIfNegative val="0"/>
          <c:cat>
            <c:strRef>
              <c:f>'Q7'!$A$3:$A$22</c:f>
              <c:strCache>
                <c:ptCount val="20"/>
                <c:pt idx="0">
                  <c:v>S Africa</c:v>
                </c:pt>
                <c:pt idx="1">
                  <c:v>Sri Lanka</c:v>
                </c:pt>
                <c:pt idx="2">
                  <c:v>Algeria</c:v>
                </c:pt>
                <c:pt idx="3">
                  <c:v>India</c:v>
                </c:pt>
                <c:pt idx="4">
                  <c:v>Indonesia</c:v>
                </c:pt>
                <c:pt idx="5">
                  <c:v>Germany</c:v>
                </c:pt>
                <c:pt idx="6">
                  <c:v>Malta</c:v>
                </c:pt>
                <c:pt idx="7">
                  <c:v>Vietnam</c:v>
                </c:pt>
                <c:pt idx="8">
                  <c:v>Israel</c:v>
                </c:pt>
                <c:pt idx="9">
                  <c:v>Poland</c:v>
                </c:pt>
                <c:pt idx="10">
                  <c:v>France</c:v>
                </c:pt>
                <c:pt idx="11">
                  <c:v>Belgium</c:v>
                </c:pt>
                <c:pt idx="12">
                  <c:v>Albania</c:v>
                </c:pt>
                <c:pt idx="13">
                  <c:v>Wales</c:v>
                </c:pt>
                <c:pt idx="14">
                  <c:v>Nepal</c:v>
                </c:pt>
                <c:pt idx="15">
                  <c:v>Taiwan</c:v>
                </c:pt>
                <c:pt idx="16">
                  <c:v>S Korea</c:v>
                </c:pt>
                <c:pt idx="17">
                  <c:v>Greece</c:v>
                </c:pt>
                <c:pt idx="18">
                  <c:v>Estonia</c:v>
                </c:pt>
                <c:pt idx="19">
                  <c:v>Norway</c:v>
                </c:pt>
              </c:strCache>
            </c:strRef>
          </c:cat>
          <c:val>
            <c:numRef>
              <c:f>'Q7'!$F$3:$F$22</c:f>
              <c:numCache>
                <c:formatCode>General</c:formatCode>
                <c:ptCount val="20"/>
                <c:pt idx="0">
                  <c:v>42.3</c:v>
                </c:pt>
                <c:pt idx="1">
                  <c:v>53.1</c:v>
                </c:pt>
                <c:pt idx="2">
                  <c:v>57.4</c:v>
                </c:pt>
                <c:pt idx="3">
                  <c:v>59.3</c:v>
                </c:pt>
                <c:pt idx="4">
                  <c:v>35.9</c:v>
                </c:pt>
                <c:pt idx="5">
                  <c:v>42.1</c:v>
                </c:pt>
                <c:pt idx="6">
                  <c:v>49.5</c:v>
                </c:pt>
                <c:pt idx="7">
                  <c:v>50.8</c:v>
                </c:pt>
                <c:pt idx="8">
                  <c:v>61</c:v>
                </c:pt>
                <c:pt idx="9">
                  <c:v>48.5</c:v>
                </c:pt>
                <c:pt idx="10">
                  <c:v>53.7</c:v>
                </c:pt>
                <c:pt idx="11">
                  <c:v>52.5</c:v>
                </c:pt>
                <c:pt idx="12">
                  <c:v>55.3</c:v>
                </c:pt>
                <c:pt idx="13">
                  <c:v>46.5</c:v>
                </c:pt>
                <c:pt idx="14">
                  <c:v>53</c:v>
                </c:pt>
                <c:pt idx="15">
                  <c:v>51.2</c:v>
                </c:pt>
                <c:pt idx="16">
                  <c:v>23.6</c:v>
                </c:pt>
                <c:pt idx="17">
                  <c:v>49.3</c:v>
                </c:pt>
                <c:pt idx="18">
                  <c:v>69</c:v>
                </c:pt>
                <c:pt idx="19">
                  <c:v>61.7</c:v>
                </c:pt>
              </c:numCache>
            </c:numRef>
          </c:val>
          <c:extLst xmlns:c16r2="http://schemas.microsoft.com/office/drawing/2015/06/chart">
            <c:ext xmlns:c16="http://schemas.microsoft.com/office/drawing/2014/chart" uri="{C3380CC4-5D6E-409C-BE32-E72D297353CC}">
              <c16:uniqueId val="{00000004-95FD-4F13-8F5C-A59A7AC55E58}"/>
            </c:ext>
          </c:extLst>
        </c:ser>
        <c:dLbls>
          <c:showLegendKey val="0"/>
          <c:showVal val="0"/>
          <c:showCatName val="0"/>
          <c:showSerName val="0"/>
          <c:showPercent val="0"/>
          <c:showBubbleSize val="0"/>
        </c:dLbls>
        <c:gapWidth val="75"/>
        <c:overlap val="100"/>
        <c:axId val="240572928"/>
        <c:axId val="240472576"/>
      </c:barChart>
      <c:catAx>
        <c:axId val="240572928"/>
        <c:scaling>
          <c:orientation val="maxMin"/>
        </c:scaling>
        <c:delete val="0"/>
        <c:axPos val="l"/>
        <c:numFmt formatCode="General" sourceLinked="0"/>
        <c:majorTickMark val="none"/>
        <c:minorTickMark val="none"/>
        <c:tickLblPos val="nextTo"/>
        <c:txPr>
          <a:bodyPr/>
          <a:lstStyle/>
          <a:p>
            <a:pPr>
              <a:defRPr sz="1200" b="1"/>
            </a:pPr>
            <a:endParaRPr lang="he-IL"/>
          </a:p>
        </c:txPr>
        <c:crossAx val="240472576"/>
        <c:crosses val="autoZero"/>
        <c:auto val="1"/>
        <c:lblAlgn val="ctr"/>
        <c:lblOffset val="100"/>
        <c:noMultiLvlLbl val="0"/>
      </c:catAx>
      <c:valAx>
        <c:axId val="240472576"/>
        <c:scaling>
          <c:orientation val="minMax"/>
        </c:scaling>
        <c:delete val="0"/>
        <c:axPos val="b"/>
        <c:majorGridlines/>
        <c:numFmt formatCode="0%" sourceLinked="1"/>
        <c:majorTickMark val="none"/>
        <c:minorTickMark val="none"/>
        <c:tickLblPos val="nextTo"/>
        <c:spPr>
          <a:ln w="9525">
            <a:noFill/>
          </a:ln>
        </c:spPr>
        <c:crossAx val="240572928"/>
        <c:crosses val="max"/>
        <c:crossBetween val="between"/>
      </c:valAx>
    </c:plotArea>
    <c:legend>
      <c:legendPos val="b"/>
      <c:overlay val="0"/>
      <c:txPr>
        <a:bodyPr/>
        <a:lstStyle/>
        <a:p>
          <a:pPr>
            <a:defRPr sz="1200" b="1"/>
          </a:pPr>
          <a:endParaRPr lang="he-IL"/>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[Country]</a:t>
            </a:r>
            <a:r>
              <a:rPr lang="en-US" sz="1800" baseline="0"/>
              <a:t> is a safe place to live</a:t>
            </a:r>
            <a:endParaRPr lang="en-US" sz="1800"/>
          </a:p>
        </c:rich>
      </c:tx>
      <c:overlay val="0"/>
    </c:title>
    <c:autoTitleDeleted val="0"/>
    <c:plotArea>
      <c:layout/>
      <c:barChart>
        <c:barDir val="bar"/>
        <c:grouping val="percentStacked"/>
        <c:varyColors val="0"/>
        <c:ser>
          <c:idx val="0"/>
          <c:order val="0"/>
          <c:tx>
            <c:strRef>
              <c:f>'Q9'!$B$2</c:f>
              <c:strCache>
                <c:ptCount val="1"/>
                <c:pt idx="0">
                  <c:v>I do not agree</c:v>
                </c:pt>
              </c:strCache>
            </c:strRef>
          </c:tx>
          <c:invertIfNegative val="0"/>
          <c:dLbls>
            <c:spPr>
              <a:noFill/>
              <a:ln>
                <a:noFill/>
              </a:ln>
              <a:effectLst/>
            </c:spPr>
            <c:txPr>
              <a:bodyPr wrap="square" lIns="38100" tIns="19050" rIns="38100" bIns="19050" anchor="ctr">
                <a:spAutoFit/>
              </a:bodyPr>
              <a:lstStyle/>
              <a:p>
                <a:pPr>
                  <a:defRPr sz="1800" b="1"/>
                </a:pPr>
                <a:endParaRPr lang="he-I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'Q9'!$A$3:$A$22</c:f>
              <c:strCache>
                <c:ptCount val="20"/>
                <c:pt idx="0">
                  <c:v>S Africa</c:v>
                </c:pt>
                <c:pt idx="1">
                  <c:v>Malaysia</c:v>
                </c:pt>
                <c:pt idx="2">
                  <c:v>India</c:v>
                </c:pt>
                <c:pt idx="3">
                  <c:v>Algeria</c:v>
                </c:pt>
                <c:pt idx="4">
                  <c:v>Israel</c:v>
                </c:pt>
                <c:pt idx="5">
                  <c:v>Sri Lanka</c:v>
                </c:pt>
                <c:pt idx="6">
                  <c:v>France</c:v>
                </c:pt>
                <c:pt idx="7">
                  <c:v>Malta</c:v>
                </c:pt>
                <c:pt idx="8">
                  <c:v>S Korea</c:v>
                </c:pt>
                <c:pt idx="9">
                  <c:v>Vietnam</c:v>
                </c:pt>
                <c:pt idx="10">
                  <c:v>Taiwan</c:v>
                </c:pt>
                <c:pt idx="11">
                  <c:v>Albania</c:v>
                </c:pt>
                <c:pt idx="12">
                  <c:v>Belgium</c:v>
                </c:pt>
                <c:pt idx="13">
                  <c:v>Greece</c:v>
                </c:pt>
                <c:pt idx="14">
                  <c:v>Nepal</c:v>
                </c:pt>
                <c:pt idx="15">
                  <c:v>Indonesia</c:v>
                </c:pt>
                <c:pt idx="16">
                  <c:v>Wales</c:v>
                </c:pt>
                <c:pt idx="17">
                  <c:v>Poland</c:v>
                </c:pt>
                <c:pt idx="18">
                  <c:v>Estonia</c:v>
                </c:pt>
                <c:pt idx="19">
                  <c:v>Norway</c:v>
                </c:pt>
              </c:strCache>
            </c:strRef>
          </c:cat>
          <c:val>
            <c:numRef>
              <c:f>'Q9'!$B$3:$B$22</c:f>
              <c:numCache>
                <c:formatCode>General</c:formatCode>
                <c:ptCount val="20"/>
                <c:pt idx="0">
                  <c:v>13.7</c:v>
                </c:pt>
                <c:pt idx="1">
                  <c:v>13.7</c:v>
                </c:pt>
                <c:pt idx="2">
                  <c:v>12.4</c:v>
                </c:pt>
                <c:pt idx="3">
                  <c:v>9.6</c:v>
                </c:pt>
                <c:pt idx="4">
                  <c:v>8.9</c:v>
                </c:pt>
                <c:pt idx="5">
                  <c:v>6.7</c:v>
                </c:pt>
                <c:pt idx="6">
                  <c:v>5.9</c:v>
                </c:pt>
                <c:pt idx="7">
                  <c:v>5.3</c:v>
                </c:pt>
                <c:pt idx="8">
                  <c:v>4.7</c:v>
                </c:pt>
                <c:pt idx="9">
                  <c:v>4.5999999999999996</c:v>
                </c:pt>
                <c:pt idx="10">
                  <c:v>4.5</c:v>
                </c:pt>
                <c:pt idx="11">
                  <c:v>3.8</c:v>
                </c:pt>
                <c:pt idx="12">
                  <c:v>3.5</c:v>
                </c:pt>
                <c:pt idx="13">
                  <c:v>3.2</c:v>
                </c:pt>
                <c:pt idx="14">
                  <c:v>2.7</c:v>
                </c:pt>
                <c:pt idx="15">
                  <c:v>2.6</c:v>
                </c:pt>
                <c:pt idx="16">
                  <c:v>2.2000000000000002</c:v>
                </c:pt>
                <c:pt idx="17">
                  <c:v>1.9</c:v>
                </c:pt>
                <c:pt idx="18">
                  <c:v>1.4</c:v>
                </c:pt>
                <c:pt idx="19">
                  <c:v>0.8</c:v>
                </c:pt>
              </c:numCache>
            </c:numRef>
          </c:val>
          <c:extLst xmlns:c16r2="http://schemas.microsoft.com/office/drawing/2015/06/chart">
            <c:ext xmlns:c16="http://schemas.microsoft.com/office/drawing/2014/chart" uri="{C3380CC4-5D6E-409C-BE32-E72D297353CC}">
              <c16:uniqueId val="{00000000-41FB-4E89-BB9B-1FF164CC551D}"/>
            </c:ext>
          </c:extLst>
        </c:ser>
        <c:ser>
          <c:idx val="1"/>
          <c:order val="1"/>
          <c:tx>
            <c:strRef>
              <c:f>'Q9'!$C$2</c:f>
              <c:strCache>
                <c:ptCount val="1"/>
                <c:pt idx="0">
                  <c:v>Agree a little </c:v>
                </c:pt>
              </c:strCache>
            </c:strRef>
          </c:tx>
          <c:invertIfNegative val="0"/>
          <c:cat>
            <c:strRef>
              <c:f>'Q9'!$A$3:$A$22</c:f>
              <c:strCache>
                <c:ptCount val="20"/>
                <c:pt idx="0">
                  <c:v>S Africa</c:v>
                </c:pt>
                <c:pt idx="1">
                  <c:v>Malaysia</c:v>
                </c:pt>
                <c:pt idx="2">
                  <c:v>India</c:v>
                </c:pt>
                <c:pt idx="3">
                  <c:v>Algeria</c:v>
                </c:pt>
                <c:pt idx="4">
                  <c:v>Israel</c:v>
                </c:pt>
                <c:pt idx="5">
                  <c:v>Sri Lanka</c:v>
                </c:pt>
                <c:pt idx="6">
                  <c:v>France</c:v>
                </c:pt>
                <c:pt idx="7">
                  <c:v>Malta</c:v>
                </c:pt>
                <c:pt idx="8">
                  <c:v>S Korea</c:v>
                </c:pt>
                <c:pt idx="9">
                  <c:v>Vietnam</c:v>
                </c:pt>
                <c:pt idx="10">
                  <c:v>Taiwan</c:v>
                </c:pt>
                <c:pt idx="11">
                  <c:v>Albania</c:v>
                </c:pt>
                <c:pt idx="12">
                  <c:v>Belgium</c:v>
                </c:pt>
                <c:pt idx="13">
                  <c:v>Greece</c:v>
                </c:pt>
                <c:pt idx="14">
                  <c:v>Nepal</c:v>
                </c:pt>
                <c:pt idx="15">
                  <c:v>Indonesia</c:v>
                </c:pt>
                <c:pt idx="16">
                  <c:v>Wales</c:v>
                </c:pt>
                <c:pt idx="17">
                  <c:v>Poland</c:v>
                </c:pt>
                <c:pt idx="18">
                  <c:v>Estonia</c:v>
                </c:pt>
                <c:pt idx="19">
                  <c:v>Norway</c:v>
                </c:pt>
              </c:strCache>
            </c:strRef>
          </c:cat>
          <c:val>
            <c:numRef>
              <c:f>'Q9'!$C$3:$C$22</c:f>
              <c:numCache>
                <c:formatCode>General</c:formatCode>
                <c:ptCount val="20"/>
                <c:pt idx="0">
                  <c:v>10.199999999999999</c:v>
                </c:pt>
                <c:pt idx="1">
                  <c:v>12.9</c:v>
                </c:pt>
                <c:pt idx="2">
                  <c:v>8.5</c:v>
                </c:pt>
                <c:pt idx="3">
                  <c:v>6.6</c:v>
                </c:pt>
                <c:pt idx="4">
                  <c:v>9.8000000000000007</c:v>
                </c:pt>
                <c:pt idx="5">
                  <c:v>8.5</c:v>
                </c:pt>
                <c:pt idx="6">
                  <c:v>7.6</c:v>
                </c:pt>
                <c:pt idx="7">
                  <c:v>5.8</c:v>
                </c:pt>
                <c:pt idx="8">
                  <c:v>11.9</c:v>
                </c:pt>
                <c:pt idx="9">
                  <c:v>10.4</c:v>
                </c:pt>
                <c:pt idx="10">
                  <c:v>8.6999999999999993</c:v>
                </c:pt>
                <c:pt idx="11">
                  <c:v>4.3</c:v>
                </c:pt>
                <c:pt idx="12">
                  <c:v>4.4000000000000004</c:v>
                </c:pt>
                <c:pt idx="13">
                  <c:v>7.4</c:v>
                </c:pt>
                <c:pt idx="14">
                  <c:v>9.4</c:v>
                </c:pt>
                <c:pt idx="15">
                  <c:v>5.6</c:v>
                </c:pt>
                <c:pt idx="16">
                  <c:v>4</c:v>
                </c:pt>
                <c:pt idx="17">
                  <c:v>2.7</c:v>
                </c:pt>
                <c:pt idx="18">
                  <c:v>4.9000000000000004</c:v>
                </c:pt>
                <c:pt idx="19">
                  <c:v>0.8</c:v>
                </c:pt>
              </c:numCache>
            </c:numRef>
          </c:val>
          <c:extLst xmlns:c16r2="http://schemas.microsoft.com/office/drawing/2015/06/chart">
            <c:ext xmlns:c16="http://schemas.microsoft.com/office/drawing/2014/chart" uri="{C3380CC4-5D6E-409C-BE32-E72D297353CC}">
              <c16:uniqueId val="{00000001-41FB-4E89-BB9B-1FF164CC551D}"/>
            </c:ext>
          </c:extLst>
        </c:ser>
        <c:ser>
          <c:idx val="2"/>
          <c:order val="2"/>
          <c:tx>
            <c:strRef>
              <c:f>'Q9'!$D$2</c:f>
              <c:strCache>
                <c:ptCount val="1"/>
                <c:pt idx="0">
                  <c:v>Agree somewhat</c:v>
                </c:pt>
              </c:strCache>
            </c:strRef>
          </c:tx>
          <c:invertIfNegative val="0"/>
          <c:cat>
            <c:strRef>
              <c:f>'Q9'!$A$3:$A$22</c:f>
              <c:strCache>
                <c:ptCount val="20"/>
                <c:pt idx="0">
                  <c:v>S Africa</c:v>
                </c:pt>
                <c:pt idx="1">
                  <c:v>Malaysia</c:v>
                </c:pt>
                <c:pt idx="2">
                  <c:v>India</c:v>
                </c:pt>
                <c:pt idx="3">
                  <c:v>Algeria</c:v>
                </c:pt>
                <c:pt idx="4">
                  <c:v>Israel</c:v>
                </c:pt>
                <c:pt idx="5">
                  <c:v>Sri Lanka</c:v>
                </c:pt>
                <c:pt idx="6">
                  <c:v>France</c:v>
                </c:pt>
                <c:pt idx="7">
                  <c:v>Malta</c:v>
                </c:pt>
                <c:pt idx="8">
                  <c:v>S Korea</c:v>
                </c:pt>
                <c:pt idx="9">
                  <c:v>Vietnam</c:v>
                </c:pt>
                <c:pt idx="10">
                  <c:v>Taiwan</c:v>
                </c:pt>
                <c:pt idx="11">
                  <c:v>Albania</c:v>
                </c:pt>
                <c:pt idx="12">
                  <c:v>Belgium</c:v>
                </c:pt>
                <c:pt idx="13">
                  <c:v>Greece</c:v>
                </c:pt>
                <c:pt idx="14">
                  <c:v>Nepal</c:v>
                </c:pt>
                <c:pt idx="15">
                  <c:v>Indonesia</c:v>
                </c:pt>
                <c:pt idx="16">
                  <c:v>Wales</c:v>
                </c:pt>
                <c:pt idx="17">
                  <c:v>Poland</c:v>
                </c:pt>
                <c:pt idx="18">
                  <c:v>Estonia</c:v>
                </c:pt>
                <c:pt idx="19">
                  <c:v>Norway</c:v>
                </c:pt>
              </c:strCache>
            </c:strRef>
          </c:cat>
          <c:val>
            <c:numRef>
              <c:f>'Q9'!$D$3:$D$22</c:f>
              <c:numCache>
                <c:formatCode>General</c:formatCode>
                <c:ptCount val="20"/>
                <c:pt idx="0">
                  <c:v>11.4</c:v>
                </c:pt>
                <c:pt idx="1">
                  <c:v>18.2</c:v>
                </c:pt>
                <c:pt idx="2">
                  <c:v>10.3</c:v>
                </c:pt>
                <c:pt idx="3">
                  <c:v>9.6999999999999993</c:v>
                </c:pt>
                <c:pt idx="4">
                  <c:v>17</c:v>
                </c:pt>
                <c:pt idx="5">
                  <c:v>16.600000000000001</c:v>
                </c:pt>
                <c:pt idx="6">
                  <c:v>25.6</c:v>
                </c:pt>
                <c:pt idx="7">
                  <c:v>10.9</c:v>
                </c:pt>
                <c:pt idx="8">
                  <c:v>25.3</c:v>
                </c:pt>
                <c:pt idx="9">
                  <c:v>14.9</c:v>
                </c:pt>
                <c:pt idx="10">
                  <c:v>20.8</c:v>
                </c:pt>
                <c:pt idx="11">
                  <c:v>17.600000000000001</c:v>
                </c:pt>
                <c:pt idx="12">
                  <c:v>11.3</c:v>
                </c:pt>
                <c:pt idx="13">
                  <c:v>21.9</c:v>
                </c:pt>
                <c:pt idx="14">
                  <c:v>10.8</c:v>
                </c:pt>
                <c:pt idx="15">
                  <c:v>9.6999999999999993</c:v>
                </c:pt>
                <c:pt idx="16">
                  <c:v>11.1</c:v>
                </c:pt>
                <c:pt idx="17">
                  <c:v>7.3</c:v>
                </c:pt>
                <c:pt idx="18">
                  <c:v>8.6999999999999993</c:v>
                </c:pt>
                <c:pt idx="19">
                  <c:v>4.7</c:v>
                </c:pt>
              </c:numCache>
            </c:numRef>
          </c:val>
          <c:extLst xmlns:c16r2="http://schemas.microsoft.com/office/drawing/2015/06/chart">
            <c:ext xmlns:c16="http://schemas.microsoft.com/office/drawing/2014/chart" uri="{C3380CC4-5D6E-409C-BE32-E72D297353CC}">
              <c16:uniqueId val="{00000002-41FB-4E89-BB9B-1FF164CC551D}"/>
            </c:ext>
          </c:extLst>
        </c:ser>
        <c:ser>
          <c:idx val="3"/>
          <c:order val="3"/>
          <c:tx>
            <c:strRef>
              <c:f>'Q9'!$E$2</c:f>
              <c:strCache>
                <c:ptCount val="1"/>
                <c:pt idx="0">
                  <c:v>Agree a lot</c:v>
                </c:pt>
              </c:strCache>
            </c:strRef>
          </c:tx>
          <c:invertIfNegative val="0"/>
          <c:cat>
            <c:strRef>
              <c:f>'Q9'!$A$3:$A$22</c:f>
              <c:strCache>
                <c:ptCount val="20"/>
                <c:pt idx="0">
                  <c:v>S Africa</c:v>
                </c:pt>
                <c:pt idx="1">
                  <c:v>Malaysia</c:v>
                </c:pt>
                <c:pt idx="2">
                  <c:v>India</c:v>
                </c:pt>
                <c:pt idx="3">
                  <c:v>Algeria</c:v>
                </c:pt>
                <c:pt idx="4">
                  <c:v>Israel</c:v>
                </c:pt>
                <c:pt idx="5">
                  <c:v>Sri Lanka</c:v>
                </c:pt>
                <c:pt idx="6">
                  <c:v>France</c:v>
                </c:pt>
                <c:pt idx="7">
                  <c:v>Malta</c:v>
                </c:pt>
                <c:pt idx="8">
                  <c:v>S Korea</c:v>
                </c:pt>
                <c:pt idx="9">
                  <c:v>Vietnam</c:v>
                </c:pt>
                <c:pt idx="10">
                  <c:v>Taiwan</c:v>
                </c:pt>
                <c:pt idx="11">
                  <c:v>Albania</c:v>
                </c:pt>
                <c:pt idx="12">
                  <c:v>Belgium</c:v>
                </c:pt>
                <c:pt idx="13">
                  <c:v>Greece</c:v>
                </c:pt>
                <c:pt idx="14">
                  <c:v>Nepal</c:v>
                </c:pt>
                <c:pt idx="15">
                  <c:v>Indonesia</c:v>
                </c:pt>
                <c:pt idx="16">
                  <c:v>Wales</c:v>
                </c:pt>
                <c:pt idx="17">
                  <c:v>Poland</c:v>
                </c:pt>
                <c:pt idx="18">
                  <c:v>Estonia</c:v>
                </c:pt>
                <c:pt idx="19">
                  <c:v>Norway</c:v>
                </c:pt>
              </c:strCache>
            </c:strRef>
          </c:cat>
          <c:val>
            <c:numRef>
              <c:f>'Q9'!$E$3:$E$22</c:f>
              <c:numCache>
                <c:formatCode>General</c:formatCode>
                <c:ptCount val="20"/>
                <c:pt idx="0">
                  <c:v>19.399999999999999</c:v>
                </c:pt>
                <c:pt idx="1">
                  <c:v>16.8</c:v>
                </c:pt>
                <c:pt idx="2">
                  <c:v>17.8</c:v>
                </c:pt>
                <c:pt idx="3">
                  <c:v>17.7</c:v>
                </c:pt>
                <c:pt idx="4">
                  <c:v>21.4</c:v>
                </c:pt>
                <c:pt idx="5">
                  <c:v>17.899999999999999</c:v>
                </c:pt>
                <c:pt idx="6">
                  <c:v>23.8</c:v>
                </c:pt>
                <c:pt idx="7">
                  <c:v>23</c:v>
                </c:pt>
                <c:pt idx="8">
                  <c:v>30.5</c:v>
                </c:pt>
                <c:pt idx="9">
                  <c:v>22.2</c:v>
                </c:pt>
                <c:pt idx="10">
                  <c:v>21.7</c:v>
                </c:pt>
                <c:pt idx="11">
                  <c:v>22.7</c:v>
                </c:pt>
                <c:pt idx="12">
                  <c:v>27.6</c:v>
                </c:pt>
                <c:pt idx="13">
                  <c:v>29.9</c:v>
                </c:pt>
                <c:pt idx="14">
                  <c:v>24.4</c:v>
                </c:pt>
                <c:pt idx="15">
                  <c:v>31.1</c:v>
                </c:pt>
                <c:pt idx="16">
                  <c:v>25.7</c:v>
                </c:pt>
                <c:pt idx="17">
                  <c:v>21.2</c:v>
                </c:pt>
                <c:pt idx="18">
                  <c:v>28.1</c:v>
                </c:pt>
                <c:pt idx="19">
                  <c:v>16.2</c:v>
                </c:pt>
              </c:numCache>
            </c:numRef>
          </c:val>
          <c:extLst xmlns:c16r2="http://schemas.microsoft.com/office/drawing/2015/06/chart">
            <c:ext xmlns:c16="http://schemas.microsoft.com/office/drawing/2014/chart" uri="{C3380CC4-5D6E-409C-BE32-E72D297353CC}">
              <c16:uniqueId val="{00000003-41FB-4E89-BB9B-1FF164CC551D}"/>
            </c:ext>
          </c:extLst>
        </c:ser>
        <c:ser>
          <c:idx val="4"/>
          <c:order val="4"/>
          <c:tx>
            <c:strRef>
              <c:f>'Q9'!$F$2</c:f>
              <c:strCache>
                <c:ptCount val="1"/>
                <c:pt idx="0">
                  <c:v>Totally agree </c:v>
                </c:pt>
              </c:strCache>
            </c:strRef>
          </c:tx>
          <c:invertIfNegative val="0"/>
          <c:cat>
            <c:strRef>
              <c:f>'Q9'!$A$3:$A$22</c:f>
              <c:strCache>
                <c:ptCount val="20"/>
                <c:pt idx="0">
                  <c:v>S Africa</c:v>
                </c:pt>
                <c:pt idx="1">
                  <c:v>Malaysia</c:v>
                </c:pt>
                <c:pt idx="2">
                  <c:v>India</c:v>
                </c:pt>
                <c:pt idx="3">
                  <c:v>Algeria</c:v>
                </c:pt>
                <c:pt idx="4">
                  <c:v>Israel</c:v>
                </c:pt>
                <c:pt idx="5">
                  <c:v>Sri Lanka</c:v>
                </c:pt>
                <c:pt idx="6">
                  <c:v>France</c:v>
                </c:pt>
                <c:pt idx="7">
                  <c:v>Malta</c:v>
                </c:pt>
                <c:pt idx="8">
                  <c:v>S Korea</c:v>
                </c:pt>
                <c:pt idx="9">
                  <c:v>Vietnam</c:v>
                </c:pt>
                <c:pt idx="10">
                  <c:v>Taiwan</c:v>
                </c:pt>
                <c:pt idx="11">
                  <c:v>Albania</c:v>
                </c:pt>
                <c:pt idx="12">
                  <c:v>Belgium</c:v>
                </c:pt>
                <c:pt idx="13">
                  <c:v>Greece</c:v>
                </c:pt>
                <c:pt idx="14">
                  <c:v>Nepal</c:v>
                </c:pt>
                <c:pt idx="15">
                  <c:v>Indonesia</c:v>
                </c:pt>
                <c:pt idx="16">
                  <c:v>Wales</c:v>
                </c:pt>
                <c:pt idx="17">
                  <c:v>Poland</c:v>
                </c:pt>
                <c:pt idx="18">
                  <c:v>Estonia</c:v>
                </c:pt>
                <c:pt idx="19">
                  <c:v>Norway</c:v>
                </c:pt>
              </c:strCache>
            </c:strRef>
          </c:cat>
          <c:val>
            <c:numRef>
              <c:f>'Q9'!$F$3:$F$22</c:f>
              <c:numCache>
                <c:formatCode>General</c:formatCode>
                <c:ptCount val="20"/>
                <c:pt idx="0">
                  <c:v>45.3</c:v>
                </c:pt>
                <c:pt idx="1">
                  <c:v>38.4</c:v>
                </c:pt>
                <c:pt idx="2">
                  <c:v>51</c:v>
                </c:pt>
                <c:pt idx="3">
                  <c:v>56.4</c:v>
                </c:pt>
                <c:pt idx="4">
                  <c:v>42.8</c:v>
                </c:pt>
                <c:pt idx="5">
                  <c:v>50.3</c:v>
                </c:pt>
                <c:pt idx="6">
                  <c:v>37.1</c:v>
                </c:pt>
                <c:pt idx="7">
                  <c:v>54.9</c:v>
                </c:pt>
                <c:pt idx="8">
                  <c:v>27.6</c:v>
                </c:pt>
                <c:pt idx="9">
                  <c:v>47.8</c:v>
                </c:pt>
                <c:pt idx="10">
                  <c:v>44.3</c:v>
                </c:pt>
                <c:pt idx="11">
                  <c:v>51.7</c:v>
                </c:pt>
                <c:pt idx="12">
                  <c:v>53.1</c:v>
                </c:pt>
                <c:pt idx="13">
                  <c:v>37.6</c:v>
                </c:pt>
                <c:pt idx="14">
                  <c:v>52.7</c:v>
                </c:pt>
                <c:pt idx="15">
                  <c:v>51</c:v>
                </c:pt>
                <c:pt idx="16">
                  <c:v>57</c:v>
                </c:pt>
                <c:pt idx="17">
                  <c:v>66.900000000000006</c:v>
                </c:pt>
                <c:pt idx="18">
                  <c:v>56.9</c:v>
                </c:pt>
                <c:pt idx="19">
                  <c:v>77.5</c:v>
                </c:pt>
              </c:numCache>
            </c:numRef>
          </c:val>
          <c:extLst xmlns:c16r2="http://schemas.microsoft.com/office/drawing/2015/06/chart">
            <c:ext xmlns:c16="http://schemas.microsoft.com/office/drawing/2014/chart" uri="{C3380CC4-5D6E-409C-BE32-E72D297353CC}">
              <c16:uniqueId val="{00000004-41FB-4E89-BB9B-1FF164CC551D}"/>
            </c:ext>
          </c:extLst>
        </c:ser>
        <c:dLbls>
          <c:showLegendKey val="0"/>
          <c:showVal val="0"/>
          <c:showCatName val="0"/>
          <c:showSerName val="0"/>
          <c:showPercent val="0"/>
          <c:showBubbleSize val="0"/>
        </c:dLbls>
        <c:gapWidth val="75"/>
        <c:overlap val="100"/>
        <c:axId val="240580096"/>
        <c:axId val="240474880"/>
      </c:barChart>
      <c:catAx>
        <c:axId val="240580096"/>
        <c:scaling>
          <c:orientation val="maxMin"/>
        </c:scaling>
        <c:delete val="0"/>
        <c:axPos val="l"/>
        <c:numFmt formatCode="General" sourceLinked="0"/>
        <c:majorTickMark val="none"/>
        <c:minorTickMark val="none"/>
        <c:tickLblPos val="nextTo"/>
        <c:txPr>
          <a:bodyPr/>
          <a:lstStyle/>
          <a:p>
            <a:pPr>
              <a:defRPr sz="1400" b="1"/>
            </a:pPr>
            <a:endParaRPr lang="he-IL"/>
          </a:p>
        </c:txPr>
        <c:crossAx val="240474880"/>
        <c:crosses val="autoZero"/>
        <c:auto val="1"/>
        <c:lblAlgn val="ctr"/>
        <c:lblOffset val="100"/>
        <c:noMultiLvlLbl val="0"/>
      </c:catAx>
      <c:valAx>
        <c:axId val="240474880"/>
        <c:scaling>
          <c:orientation val="minMax"/>
        </c:scaling>
        <c:delete val="0"/>
        <c:axPos val="b"/>
        <c:majorGridlines/>
        <c:numFmt formatCode="0%" sourceLinked="1"/>
        <c:majorTickMark val="none"/>
        <c:minorTickMark val="none"/>
        <c:tickLblPos val="nextTo"/>
        <c:spPr>
          <a:ln w="9525">
            <a:noFill/>
          </a:ln>
        </c:spPr>
        <c:crossAx val="240580096"/>
        <c:crosses val="max"/>
        <c:crossBetween val="between"/>
      </c:valAx>
    </c:plotArea>
    <c:legend>
      <c:legendPos val="b"/>
      <c:overlay val="0"/>
      <c:txPr>
        <a:bodyPr/>
        <a:lstStyle/>
        <a:p>
          <a:pPr>
            <a:defRPr sz="1400" b="1"/>
          </a:pPr>
          <a:endParaRPr lang="he-IL"/>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dirty="0"/>
              <a:t>How safe do you feel on your way to and from school?</a:t>
            </a:r>
          </a:p>
        </c:rich>
      </c:tx>
      <c:overlay val="0"/>
      <c:spPr>
        <a:noFill/>
        <a:ln>
          <a:noFill/>
        </a:ln>
        <a:effectLst/>
      </c:spPr>
    </c:title>
    <c:autoTitleDeleted val="0"/>
    <c:plotArea>
      <c:layout/>
      <c:barChart>
        <c:barDir val="col"/>
        <c:grouping val="clustered"/>
        <c:varyColors val="0"/>
        <c:ser>
          <c:idx val="0"/>
          <c:order val="0"/>
          <c:tx>
            <c:strRef>
              <c:f>[Safety_Graphs_Final.xlsx]Sheet3!$A$3</c:f>
              <c:strCache>
                <c:ptCount val="1"/>
                <c:pt idx="0">
                  <c:v>How safe do you feel on your way to and from school?</c:v>
                </c:pt>
              </c:strCache>
            </c:strRef>
          </c:tx>
          <c:spPr>
            <a:solidFill>
              <a:schemeClr val="accent1"/>
            </a:solidFill>
            <a:ln>
              <a:noFill/>
            </a:ln>
            <a:effectLst/>
          </c:spPr>
          <c:invertIfNegative val="0"/>
          <c:dLbls>
            <c:dLbl>
              <c:idx val="0"/>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51F4-431D-9664-40082DD1EEFD}"/>
                </c:ext>
              </c:extLst>
            </c:dLbl>
            <c:dLbl>
              <c:idx val="1"/>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51F4-431D-9664-40082DD1EEFD}"/>
                </c:ext>
              </c:extLst>
            </c:dLbl>
            <c:dLbl>
              <c:idx val="2"/>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51F4-431D-9664-40082DD1EEFD}"/>
                </c:ext>
              </c:extLst>
            </c:dLbl>
            <c:dLbl>
              <c:idx val="3"/>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51F4-431D-9664-40082DD1EEF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he-IL"/>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[Safety_Graphs_Final.xlsx]Sheet3!$B$2:$E$2</c:f>
              <c:strCache>
                <c:ptCount val="4"/>
                <c:pt idx="0">
                  <c:v>Not at all safe</c:v>
                </c:pt>
                <c:pt idx="1">
                  <c:v>Not very safe</c:v>
                </c:pt>
                <c:pt idx="2">
                  <c:v>Quite safe</c:v>
                </c:pt>
                <c:pt idx="3">
                  <c:v>Very Safe</c:v>
                </c:pt>
              </c:strCache>
            </c:strRef>
          </c:cat>
          <c:val>
            <c:numRef>
              <c:f>[Safety_Graphs_Final.xlsx]Sheet3!$B$3:$E$3</c:f>
              <c:numCache>
                <c:formatCode>General</c:formatCode>
                <c:ptCount val="4"/>
                <c:pt idx="0">
                  <c:v>3.6</c:v>
                </c:pt>
                <c:pt idx="1">
                  <c:v>8</c:v>
                </c:pt>
                <c:pt idx="2">
                  <c:v>34.299999999999997</c:v>
                </c:pt>
                <c:pt idx="3">
                  <c:v>53.6</c:v>
                </c:pt>
              </c:numCache>
            </c:numRef>
          </c:val>
          <c:extLst xmlns:c16r2="http://schemas.microsoft.com/office/drawing/2015/06/chart">
            <c:ext xmlns:c16="http://schemas.microsoft.com/office/drawing/2014/chart" uri="{C3380CC4-5D6E-409C-BE32-E72D297353CC}">
              <c16:uniqueId val="{00000000-51F4-431D-9664-40082DD1EEFD}"/>
            </c:ext>
          </c:extLst>
        </c:ser>
        <c:dLbls>
          <c:showLegendKey val="0"/>
          <c:showVal val="0"/>
          <c:showCatName val="0"/>
          <c:showSerName val="0"/>
          <c:showPercent val="0"/>
          <c:showBubbleSize val="0"/>
        </c:dLbls>
        <c:gapWidth val="219"/>
        <c:overlap val="-27"/>
        <c:axId val="240571392"/>
        <c:axId val="241198208"/>
      </c:barChart>
      <c:catAx>
        <c:axId val="240571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he-IL"/>
          </a:p>
        </c:txPr>
        <c:crossAx val="241198208"/>
        <c:crosses val="autoZero"/>
        <c:auto val="1"/>
        <c:lblAlgn val="ctr"/>
        <c:lblOffset val="100"/>
        <c:noMultiLvlLbl val="0"/>
      </c:catAx>
      <c:valAx>
        <c:axId val="241198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children</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e-IL"/>
          </a:p>
        </c:txPr>
        <c:crossAx val="240571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he-IL"/>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How</a:t>
            </a:r>
            <a:r>
              <a:rPr lang="en-US" sz="1800" baseline="0"/>
              <a:t> safe do you feel on your way to and from school?</a:t>
            </a:r>
            <a:endParaRPr lang="en-US" sz="1800"/>
          </a:p>
        </c:rich>
      </c:tx>
      <c:overlay val="0"/>
    </c:title>
    <c:autoTitleDeleted val="0"/>
    <c:plotArea>
      <c:layout/>
      <c:barChart>
        <c:barDir val="bar"/>
        <c:grouping val="percentStacked"/>
        <c:varyColors val="0"/>
        <c:ser>
          <c:idx val="0"/>
          <c:order val="0"/>
          <c:tx>
            <c:strRef>
              <c:f>'Q4'!$B$2</c:f>
              <c:strCache>
                <c:ptCount val="1"/>
                <c:pt idx="0">
                  <c:v>Not at all safe </c:v>
                </c:pt>
              </c:strCache>
            </c:strRef>
          </c:tx>
          <c:invertIfNegative val="0"/>
          <c:dLbls>
            <c:spPr>
              <a:noFill/>
              <a:ln>
                <a:noFill/>
              </a:ln>
              <a:effectLst/>
            </c:spPr>
            <c:txPr>
              <a:bodyPr wrap="square" lIns="38100" tIns="19050" rIns="38100" bIns="19050" anchor="ctr">
                <a:spAutoFit/>
              </a:bodyPr>
              <a:lstStyle/>
              <a:p>
                <a:pPr>
                  <a:defRPr sz="1800" b="1"/>
                </a:pPr>
                <a:endParaRPr lang="he-I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'Q4'!$A$3:$A$18</c:f>
              <c:strCache>
                <c:ptCount val="16"/>
                <c:pt idx="0">
                  <c:v>Vietnam</c:v>
                </c:pt>
                <c:pt idx="1">
                  <c:v>Sri Lanka</c:v>
                </c:pt>
                <c:pt idx="2">
                  <c:v>S Africa</c:v>
                </c:pt>
                <c:pt idx="3">
                  <c:v>Malta</c:v>
                </c:pt>
                <c:pt idx="4">
                  <c:v>Greece</c:v>
                </c:pt>
                <c:pt idx="5">
                  <c:v>Algeria</c:v>
                </c:pt>
                <c:pt idx="6">
                  <c:v>Belgium</c:v>
                </c:pt>
                <c:pt idx="7">
                  <c:v>France</c:v>
                </c:pt>
                <c:pt idx="8">
                  <c:v>Nepal</c:v>
                </c:pt>
                <c:pt idx="9">
                  <c:v>Albania</c:v>
                </c:pt>
                <c:pt idx="10">
                  <c:v>Estonia</c:v>
                </c:pt>
                <c:pt idx="11">
                  <c:v>Indonesia</c:v>
                </c:pt>
                <c:pt idx="12">
                  <c:v>Wales</c:v>
                </c:pt>
                <c:pt idx="13">
                  <c:v>Taiwan</c:v>
                </c:pt>
                <c:pt idx="14">
                  <c:v>Norway</c:v>
                </c:pt>
                <c:pt idx="15">
                  <c:v>S Korea</c:v>
                </c:pt>
              </c:strCache>
            </c:strRef>
          </c:cat>
          <c:val>
            <c:numRef>
              <c:f>'Q4'!$B$3:$B$18</c:f>
              <c:numCache>
                <c:formatCode>General</c:formatCode>
                <c:ptCount val="16"/>
                <c:pt idx="0">
                  <c:v>15.2</c:v>
                </c:pt>
                <c:pt idx="1">
                  <c:v>12.3</c:v>
                </c:pt>
                <c:pt idx="2">
                  <c:v>7.7</c:v>
                </c:pt>
                <c:pt idx="3">
                  <c:v>4.5999999999999996</c:v>
                </c:pt>
                <c:pt idx="4">
                  <c:v>4.3</c:v>
                </c:pt>
                <c:pt idx="5">
                  <c:v>4.2</c:v>
                </c:pt>
                <c:pt idx="6">
                  <c:v>3.2</c:v>
                </c:pt>
                <c:pt idx="7">
                  <c:v>3.1</c:v>
                </c:pt>
                <c:pt idx="8">
                  <c:v>2.5</c:v>
                </c:pt>
                <c:pt idx="9">
                  <c:v>2.2000000000000002</c:v>
                </c:pt>
                <c:pt idx="10">
                  <c:v>1.9</c:v>
                </c:pt>
                <c:pt idx="11">
                  <c:v>1.8</c:v>
                </c:pt>
                <c:pt idx="12">
                  <c:v>1.2</c:v>
                </c:pt>
                <c:pt idx="13">
                  <c:v>0.9</c:v>
                </c:pt>
                <c:pt idx="14">
                  <c:v>0.6</c:v>
                </c:pt>
                <c:pt idx="15">
                  <c:v>0.6</c:v>
                </c:pt>
              </c:numCache>
            </c:numRef>
          </c:val>
          <c:extLst xmlns:c16r2="http://schemas.microsoft.com/office/drawing/2015/06/chart">
            <c:ext xmlns:c16="http://schemas.microsoft.com/office/drawing/2014/chart" uri="{C3380CC4-5D6E-409C-BE32-E72D297353CC}">
              <c16:uniqueId val="{00000000-A6A3-458C-B18D-86E4334AFBFA}"/>
            </c:ext>
          </c:extLst>
        </c:ser>
        <c:ser>
          <c:idx val="1"/>
          <c:order val="1"/>
          <c:tx>
            <c:strRef>
              <c:f>'Q4'!$C$2</c:f>
              <c:strCache>
                <c:ptCount val="1"/>
                <c:pt idx="0">
                  <c:v>Not very safe</c:v>
                </c:pt>
              </c:strCache>
            </c:strRef>
          </c:tx>
          <c:invertIfNegative val="0"/>
          <c:cat>
            <c:strRef>
              <c:f>'Q4'!$A$3:$A$18</c:f>
              <c:strCache>
                <c:ptCount val="16"/>
                <c:pt idx="0">
                  <c:v>Vietnam</c:v>
                </c:pt>
                <c:pt idx="1">
                  <c:v>Sri Lanka</c:v>
                </c:pt>
                <c:pt idx="2">
                  <c:v>S Africa</c:v>
                </c:pt>
                <c:pt idx="3">
                  <c:v>Malta</c:v>
                </c:pt>
                <c:pt idx="4">
                  <c:v>Greece</c:v>
                </c:pt>
                <c:pt idx="5">
                  <c:v>Algeria</c:v>
                </c:pt>
                <c:pt idx="6">
                  <c:v>Belgium</c:v>
                </c:pt>
                <c:pt idx="7">
                  <c:v>France</c:v>
                </c:pt>
                <c:pt idx="8">
                  <c:v>Nepal</c:v>
                </c:pt>
                <c:pt idx="9">
                  <c:v>Albania</c:v>
                </c:pt>
                <c:pt idx="10">
                  <c:v>Estonia</c:v>
                </c:pt>
                <c:pt idx="11">
                  <c:v>Indonesia</c:v>
                </c:pt>
                <c:pt idx="12">
                  <c:v>Wales</c:v>
                </c:pt>
                <c:pt idx="13">
                  <c:v>Taiwan</c:v>
                </c:pt>
                <c:pt idx="14">
                  <c:v>Norway</c:v>
                </c:pt>
                <c:pt idx="15">
                  <c:v>S Korea</c:v>
                </c:pt>
              </c:strCache>
            </c:strRef>
          </c:cat>
          <c:val>
            <c:numRef>
              <c:f>'Q4'!$C$3:$C$18</c:f>
              <c:numCache>
                <c:formatCode>General</c:formatCode>
                <c:ptCount val="16"/>
                <c:pt idx="0">
                  <c:v>25.2</c:v>
                </c:pt>
                <c:pt idx="1">
                  <c:v>26.3</c:v>
                </c:pt>
                <c:pt idx="2">
                  <c:v>9.4</c:v>
                </c:pt>
                <c:pt idx="3">
                  <c:v>8.1</c:v>
                </c:pt>
                <c:pt idx="4">
                  <c:v>12.9</c:v>
                </c:pt>
                <c:pt idx="5">
                  <c:v>11.9</c:v>
                </c:pt>
                <c:pt idx="6">
                  <c:v>6.5</c:v>
                </c:pt>
                <c:pt idx="7">
                  <c:v>14.1</c:v>
                </c:pt>
                <c:pt idx="8">
                  <c:v>15.2</c:v>
                </c:pt>
                <c:pt idx="9">
                  <c:v>11.2</c:v>
                </c:pt>
                <c:pt idx="10">
                  <c:v>9.3000000000000007</c:v>
                </c:pt>
                <c:pt idx="11">
                  <c:v>1.6</c:v>
                </c:pt>
                <c:pt idx="12">
                  <c:v>2.5</c:v>
                </c:pt>
                <c:pt idx="13">
                  <c:v>5.9</c:v>
                </c:pt>
                <c:pt idx="14">
                  <c:v>4.9000000000000004</c:v>
                </c:pt>
                <c:pt idx="15">
                  <c:v>9.1</c:v>
                </c:pt>
              </c:numCache>
            </c:numRef>
          </c:val>
          <c:extLst xmlns:c16r2="http://schemas.microsoft.com/office/drawing/2015/06/chart">
            <c:ext xmlns:c16="http://schemas.microsoft.com/office/drawing/2014/chart" uri="{C3380CC4-5D6E-409C-BE32-E72D297353CC}">
              <c16:uniqueId val="{00000001-A6A3-458C-B18D-86E4334AFBFA}"/>
            </c:ext>
          </c:extLst>
        </c:ser>
        <c:ser>
          <c:idx val="2"/>
          <c:order val="2"/>
          <c:tx>
            <c:strRef>
              <c:f>'Q4'!$D$2</c:f>
              <c:strCache>
                <c:ptCount val="1"/>
                <c:pt idx="0">
                  <c:v>Quite safe</c:v>
                </c:pt>
              </c:strCache>
            </c:strRef>
          </c:tx>
          <c:invertIfNegative val="0"/>
          <c:cat>
            <c:strRef>
              <c:f>'Q4'!$A$3:$A$18</c:f>
              <c:strCache>
                <c:ptCount val="16"/>
                <c:pt idx="0">
                  <c:v>Vietnam</c:v>
                </c:pt>
                <c:pt idx="1">
                  <c:v>Sri Lanka</c:v>
                </c:pt>
                <c:pt idx="2">
                  <c:v>S Africa</c:v>
                </c:pt>
                <c:pt idx="3">
                  <c:v>Malta</c:v>
                </c:pt>
                <c:pt idx="4">
                  <c:v>Greece</c:v>
                </c:pt>
                <c:pt idx="5">
                  <c:v>Algeria</c:v>
                </c:pt>
                <c:pt idx="6">
                  <c:v>Belgium</c:v>
                </c:pt>
                <c:pt idx="7">
                  <c:v>France</c:v>
                </c:pt>
                <c:pt idx="8">
                  <c:v>Nepal</c:v>
                </c:pt>
                <c:pt idx="9">
                  <c:v>Albania</c:v>
                </c:pt>
                <c:pt idx="10">
                  <c:v>Estonia</c:v>
                </c:pt>
                <c:pt idx="11">
                  <c:v>Indonesia</c:v>
                </c:pt>
                <c:pt idx="12">
                  <c:v>Wales</c:v>
                </c:pt>
                <c:pt idx="13">
                  <c:v>Taiwan</c:v>
                </c:pt>
                <c:pt idx="14">
                  <c:v>Norway</c:v>
                </c:pt>
                <c:pt idx="15">
                  <c:v>S Korea</c:v>
                </c:pt>
              </c:strCache>
            </c:strRef>
          </c:cat>
          <c:val>
            <c:numRef>
              <c:f>'Q4'!$D$3:$D$18</c:f>
              <c:numCache>
                <c:formatCode>General</c:formatCode>
                <c:ptCount val="16"/>
                <c:pt idx="0">
                  <c:v>33.9</c:v>
                </c:pt>
                <c:pt idx="1">
                  <c:v>19.899999999999999</c:v>
                </c:pt>
                <c:pt idx="2">
                  <c:v>19.5</c:v>
                </c:pt>
                <c:pt idx="3">
                  <c:v>26.1</c:v>
                </c:pt>
                <c:pt idx="4">
                  <c:v>32.4</c:v>
                </c:pt>
                <c:pt idx="5">
                  <c:v>13.6</c:v>
                </c:pt>
                <c:pt idx="6">
                  <c:v>37.4</c:v>
                </c:pt>
                <c:pt idx="7">
                  <c:v>43.8</c:v>
                </c:pt>
                <c:pt idx="8">
                  <c:v>56.5</c:v>
                </c:pt>
                <c:pt idx="9">
                  <c:v>16.600000000000001</c:v>
                </c:pt>
                <c:pt idx="10">
                  <c:v>40.9</c:v>
                </c:pt>
                <c:pt idx="11">
                  <c:v>33.5</c:v>
                </c:pt>
                <c:pt idx="12">
                  <c:v>28.2</c:v>
                </c:pt>
                <c:pt idx="13">
                  <c:v>43.3</c:v>
                </c:pt>
                <c:pt idx="14">
                  <c:v>27.2</c:v>
                </c:pt>
                <c:pt idx="15">
                  <c:v>56.7</c:v>
                </c:pt>
              </c:numCache>
            </c:numRef>
          </c:val>
          <c:extLst xmlns:c16r2="http://schemas.microsoft.com/office/drawing/2015/06/chart">
            <c:ext xmlns:c16="http://schemas.microsoft.com/office/drawing/2014/chart" uri="{C3380CC4-5D6E-409C-BE32-E72D297353CC}">
              <c16:uniqueId val="{00000002-A6A3-458C-B18D-86E4334AFBFA}"/>
            </c:ext>
          </c:extLst>
        </c:ser>
        <c:ser>
          <c:idx val="3"/>
          <c:order val="3"/>
          <c:tx>
            <c:strRef>
              <c:f>'Q4'!$E$2</c:f>
              <c:strCache>
                <c:ptCount val="1"/>
                <c:pt idx="0">
                  <c:v>Very safe</c:v>
                </c:pt>
              </c:strCache>
            </c:strRef>
          </c:tx>
          <c:invertIfNegative val="0"/>
          <c:cat>
            <c:strRef>
              <c:f>'Q4'!$A$3:$A$18</c:f>
              <c:strCache>
                <c:ptCount val="16"/>
                <c:pt idx="0">
                  <c:v>Vietnam</c:v>
                </c:pt>
                <c:pt idx="1">
                  <c:v>Sri Lanka</c:v>
                </c:pt>
                <c:pt idx="2">
                  <c:v>S Africa</c:v>
                </c:pt>
                <c:pt idx="3">
                  <c:v>Malta</c:v>
                </c:pt>
                <c:pt idx="4">
                  <c:v>Greece</c:v>
                </c:pt>
                <c:pt idx="5">
                  <c:v>Algeria</c:v>
                </c:pt>
                <c:pt idx="6">
                  <c:v>Belgium</c:v>
                </c:pt>
                <c:pt idx="7">
                  <c:v>France</c:v>
                </c:pt>
                <c:pt idx="8">
                  <c:v>Nepal</c:v>
                </c:pt>
                <c:pt idx="9">
                  <c:v>Albania</c:v>
                </c:pt>
                <c:pt idx="10">
                  <c:v>Estonia</c:v>
                </c:pt>
                <c:pt idx="11">
                  <c:v>Indonesia</c:v>
                </c:pt>
                <c:pt idx="12">
                  <c:v>Wales</c:v>
                </c:pt>
                <c:pt idx="13">
                  <c:v>Taiwan</c:v>
                </c:pt>
                <c:pt idx="14">
                  <c:v>Norway</c:v>
                </c:pt>
                <c:pt idx="15">
                  <c:v>S Korea</c:v>
                </c:pt>
              </c:strCache>
            </c:strRef>
          </c:cat>
          <c:val>
            <c:numRef>
              <c:f>'Q4'!$E$3:$E$18</c:f>
              <c:numCache>
                <c:formatCode>General</c:formatCode>
                <c:ptCount val="16"/>
                <c:pt idx="0">
                  <c:v>25.7</c:v>
                </c:pt>
                <c:pt idx="1">
                  <c:v>41.5</c:v>
                </c:pt>
                <c:pt idx="2">
                  <c:v>63.4</c:v>
                </c:pt>
                <c:pt idx="3">
                  <c:v>61.2</c:v>
                </c:pt>
                <c:pt idx="4">
                  <c:v>50.4</c:v>
                </c:pt>
                <c:pt idx="5">
                  <c:v>70.2</c:v>
                </c:pt>
                <c:pt idx="6">
                  <c:v>52.9</c:v>
                </c:pt>
                <c:pt idx="7">
                  <c:v>39.1</c:v>
                </c:pt>
                <c:pt idx="8">
                  <c:v>25.8</c:v>
                </c:pt>
                <c:pt idx="9">
                  <c:v>70</c:v>
                </c:pt>
                <c:pt idx="10">
                  <c:v>47.9</c:v>
                </c:pt>
                <c:pt idx="11">
                  <c:v>63.1</c:v>
                </c:pt>
                <c:pt idx="12">
                  <c:v>68.099999999999994</c:v>
                </c:pt>
                <c:pt idx="13">
                  <c:v>50</c:v>
                </c:pt>
                <c:pt idx="14">
                  <c:v>67.2</c:v>
                </c:pt>
                <c:pt idx="15">
                  <c:v>33.6</c:v>
                </c:pt>
              </c:numCache>
            </c:numRef>
          </c:val>
          <c:extLst xmlns:c16r2="http://schemas.microsoft.com/office/drawing/2015/06/chart">
            <c:ext xmlns:c16="http://schemas.microsoft.com/office/drawing/2014/chart" uri="{C3380CC4-5D6E-409C-BE32-E72D297353CC}">
              <c16:uniqueId val="{00000003-A6A3-458C-B18D-86E4334AFBFA}"/>
            </c:ext>
          </c:extLst>
        </c:ser>
        <c:dLbls>
          <c:showLegendKey val="0"/>
          <c:showVal val="0"/>
          <c:showCatName val="0"/>
          <c:showSerName val="0"/>
          <c:showPercent val="0"/>
          <c:showBubbleSize val="0"/>
        </c:dLbls>
        <c:gapWidth val="75"/>
        <c:overlap val="100"/>
        <c:axId val="240601600"/>
        <c:axId val="241200512"/>
      </c:barChart>
      <c:catAx>
        <c:axId val="240601600"/>
        <c:scaling>
          <c:orientation val="maxMin"/>
        </c:scaling>
        <c:delete val="0"/>
        <c:axPos val="l"/>
        <c:numFmt formatCode="General" sourceLinked="0"/>
        <c:majorTickMark val="none"/>
        <c:minorTickMark val="none"/>
        <c:tickLblPos val="nextTo"/>
        <c:txPr>
          <a:bodyPr/>
          <a:lstStyle/>
          <a:p>
            <a:pPr>
              <a:defRPr sz="1200" b="1"/>
            </a:pPr>
            <a:endParaRPr lang="he-IL"/>
          </a:p>
        </c:txPr>
        <c:crossAx val="241200512"/>
        <c:crosses val="autoZero"/>
        <c:auto val="1"/>
        <c:lblAlgn val="ctr"/>
        <c:lblOffset val="100"/>
        <c:noMultiLvlLbl val="0"/>
      </c:catAx>
      <c:valAx>
        <c:axId val="241200512"/>
        <c:scaling>
          <c:orientation val="minMax"/>
        </c:scaling>
        <c:delete val="0"/>
        <c:axPos val="b"/>
        <c:majorGridlines/>
        <c:numFmt formatCode="0%" sourceLinked="1"/>
        <c:majorTickMark val="none"/>
        <c:minorTickMark val="none"/>
        <c:tickLblPos val="nextTo"/>
        <c:spPr>
          <a:ln w="9525">
            <a:noFill/>
          </a:ln>
        </c:spPr>
        <c:crossAx val="240601600"/>
        <c:crosses val="max"/>
        <c:crossBetween val="between"/>
      </c:valAx>
    </c:plotArea>
    <c:legend>
      <c:legendPos val="b"/>
      <c:overlay val="0"/>
      <c:txPr>
        <a:bodyPr/>
        <a:lstStyle/>
        <a:p>
          <a:pPr>
            <a:defRPr sz="1400" b="1"/>
          </a:pPr>
          <a:endParaRPr lang="he-IL"/>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he-IL"/>
        </a:p>
      </c:txPr>
    </c:title>
    <c:autoTitleDeleted val="0"/>
    <c:plotArea>
      <c:layout/>
      <c:barChart>
        <c:barDir val="col"/>
        <c:grouping val="clustered"/>
        <c:varyColors val="0"/>
        <c:ser>
          <c:idx val="0"/>
          <c:order val="0"/>
          <c:tx>
            <c:strRef>
              <c:f>[Safety_Graphs_Final.xlsx]Sheet4!$A$3</c:f>
              <c:strCache>
                <c:ptCount val="1"/>
                <c:pt idx="0">
                  <c:v>Satisfaction with: How safe you feel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ysClr val="windowText" lastClr="000000"/>
                    </a:solidFill>
                    <a:latin typeface="+mn-lt"/>
                    <a:ea typeface="+mn-ea"/>
                    <a:cs typeface="+mn-cs"/>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[Safety_Graphs_Final.xlsx]Sheet4!$B$2:$L$2</c:f>
              <c:strCache>
                <c:ptCount val="11"/>
                <c:pt idx="0">
                  <c:v>Not at all satisfied </c:v>
                </c:pt>
                <c:pt idx="1">
                  <c:v>1</c:v>
                </c:pt>
                <c:pt idx="2">
                  <c:v>2</c:v>
                </c:pt>
                <c:pt idx="3">
                  <c:v>3</c:v>
                </c:pt>
                <c:pt idx="4">
                  <c:v>4</c:v>
                </c:pt>
                <c:pt idx="5">
                  <c:v>5</c:v>
                </c:pt>
                <c:pt idx="6">
                  <c:v>6</c:v>
                </c:pt>
                <c:pt idx="7">
                  <c:v>7</c:v>
                </c:pt>
                <c:pt idx="8">
                  <c:v>8</c:v>
                </c:pt>
                <c:pt idx="9">
                  <c:v>9</c:v>
                </c:pt>
                <c:pt idx="10">
                  <c:v>Completely satisfied</c:v>
                </c:pt>
              </c:strCache>
            </c:strRef>
          </c:cat>
          <c:val>
            <c:numRef>
              <c:f>[Safety_Graphs_Final.xlsx]Sheet4!$B$3:$L$3</c:f>
              <c:numCache>
                <c:formatCode>General</c:formatCode>
                <c:ptCount val="11"/>
                <c:pt idx="0">
                  <c:v>1.1000000000000001</c:v>
                </c:pt>
                <c:pt idx="1">
                  <c:v>0.5</c:v>
                </c:pt>
                <c:pt idx="2">
                  <c:v>0.6</c:v>
                </c:pt>
                <c:pt idx="3">
                  <c:v>0.7</c:v>
                </c:pt>
                <c:pt idx="4">
                  <c:v>1.6</c:v>
                </c:pt>
                <c:pt idx="5">
                  <c:v>4.3</c:v>
                </c:pt>
                <c:pt idx="6">
                  <c:v>3.3</c:v>
                </c:pt>
                <c:pt idx="7">
                  <c:v>5.0999999999999996</c:v>
                </c:pt>
                <c:pt idx="8">
                  <c:v>8.6999999999999993</c:v>
                </c:pt>
                <c:pt idx="9">
                  <c:v>13.9</c:v>
                </c:pt>
                <c:pt idx="10">
                  <c:v>60.1</c:v>
                </c:pt>
              </c:numCache>
            </c:numRef>
          </c:val>
          <c:extLst xmlns:c16r2="http://schemas.microsoft.com/office/drawing/2015/06/chart">
            <c:ext xmlns:c16="http://schemas.microsoft.com/office/drawing/2014/chart" uri="{C3380CC4-5D6E-409C-BE32-E72D297353CC}">
              <c16:uniqueId val="{00000000-221C-4AB6-854A-AA1F546316BF}"/>
            </c:ext>
          </c:extLst>
        </c:ser>
        <c:dLbls>
          <c:showLegendKey val="0"/>
          <c:showVal val="1"/>
          <c:showCatName val="0"/>
          <c:showSerName val="0"/>
          <c:showPercent val="0"/>
          <c:showBubbleSize val="0"/>
        </c:dLbls>
        <c:gapWidth val="75"/>
        <c:axId val="240610816"/>
        <c:axId val="241202816"/>
      </c:barChart>
      <c:catAx>
        <c:axId val="24061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he-IL"/>
          </a:p>
        </c:txPr>
        <c:crossAx val="241202816"/>
        <c:crosses val="autoZero"/>
        <c:auto val="1"/>
        <c:lblAlgn val="ctr"/>
        <c:lblOffset val="100"/>
        <c:noMultiLvlLbl val="0"/>
      </c:catAx>
      <c:valAx>
        <c:axId val="241202816"/>
        <c:scaling>
          <c:orientation val="minMax"/>
        </c:scaling>
        <c:delete val="0"/>
        <c:axPos val="l"/>
        <c:title>
          <c:tx>
            <c:rich>
              <a:bodyPr rot="-5400000" spcFirstLastPara="1" vertOverflow="ellipsis" vert="horz" wrap="square" anchor="ctr" anchorCtr="1"/>
              <a:lstStyle/>
              <a:p>
                <a:pPr>
                  <a:defRPr sz="1200" b="1" i="0" u="none" strike="noStrike" kern="1200" baseline="0">
                    <a:solidFill>
                      <a:sysClr val="windowText" lastClr="000000"/>
                    </a:solidFill>
                    <a:latin typeface="+mn-lt"/>
                    <a:ea typeface="+mn-ea"/>
                    <a:cs typeface="+mn-cs"/>
                  </a:defRPr>
                </a:pPr>
                <a:r>
                  <a:rPr lang="en-ZA" sz="1200" b="1" i="0"/>
                  <a:t>% of Children</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he-IL"/>
          </a:p>
        </c:txPr>
        <c:crossAx val="24061081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ysClr val="windowText" lastClr="000000"/>
          </a:solidFill>
        </a:defRPr>
      </a:pPr>
      <a:endParaRPr lang="he-IL"/>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Satisfied</a:t>
            </a:r>
            <a:r>
              <a:rPr lang="en-US" sz="1800" baseline="0"/>
              <a:t> with: How safe you feel</a:t>
            </a:r>
            <a:endParaRPr lang="en-US" sz="1800"/>
          </a:p>
        </c:rich>
      </c:tx>
      <c:overlay val="0"/>
    </c:title>
    <c:autoTitleDeleted val="0"/>
    <c:plotArea>
      <c:layout/>
      <c:barChart>
        <c:barDir val="bar"/>
        <c:grouping val="percentStacked"/>
        <c:varyColors val="0"/>
        <c:ser>
          <c:idx val="0"/>
          <c:order val="0"/>
          <c:tx>
            <c:strRef>
              <c:f>'Q8'!$B$2</c:f>
              <c:strCache>
                <c:ptCount val="1"/>
                <c:pt idx="0">
                  <c:v>Not at all satisfied </c:v>
                </c:pt>
              </c:strCache>
            </c:strRef>
          </c:tx>
          <c:invertIfNegative val="0"/>
          <c:dLbls>
            <c:dLbl>
              <c:idx val="1"/>
              <c:layout>
                <c:manualLayout>
                  <c:x val="1.1243296074053482E-2"/>
                  <c:y val="-1.9816774415826457E-3"/>
                </c:manualLayout>
              </c:layout>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40B7-44AC-B8D4-EE68DD14EE6B}"/>
                </c:ext>
              </c:extLst>
            </c:dLbl>
            <c:spPr>
              <a:noFill/>
              <a:ln>
                <a:noFill/>
              </a:ln>
              <a:effectLst/>
            </c:spPr>
            <c:txPr>
              <a:bodyPr wrap="square" lIns="38100" tIns="19050" rIns="38100" bIns="19050" anchor="ctr">
                <a:spAutoFit/>
              </a:bodyPr>
              <a:lstStyle/>
              <a:p>
                <a:pPr>
                  <a:defRPr sz="1200" b="1"/>
                </a:pPr>
                <a:endParaRPr lang="he-I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'Q8'!$A$3:$A$24</c:f>
              <c:strCache>
                <c:ptCount val="22"/>
                <c:pt idx="0">
                  <c:v>Sri Lanka</c:v>
                </c:pt>
                <c:pt idx="1">
                  <c:v>Israel</c:v>
                </c:pt>
                <c:pt idx="2">
                  <c:v>Algeria</c:v>
                </c:pt>
                <c:pt idx="3">
                  <c:v>S Africa</c:v>
                </c:pt>
                <c:pt idx="4">
                  <c:v>India</c:v>
                </c:pt>
                <c:pt idx="5">
                  <c:v>Malaysia</c:v>
                </c:pt>
                <c:pt idx="6">
                  <c:v>Indonesia</c:v>
                </c:pt>
                <c:pt idx="7">
                  <c:v>Vietnam</c:v>
                </c:pt>
                <c:pt idx="8">
                  <c:v>Malta</c:v>
                </c:pt>
                <c:pt idx="9">
                  <c:v>Wales</c:v>
                </c:pt>
                <c:pt idx="10">
                  <c:v>France</c:v>
                </c:pt>
                <c:pt idx="11">
                  <c:v>Bangladesh</c:v>
                </c:pt>
                <c:pt idx="12">
                  <c:v>Belgium</c:v>
                </c:pt>
                <c:pt idx="13">
                  <c:v>Taiwan</c:v>
                </c:pt>
                <c:pt idx="14">
                  <c:v>Albania</c:v>
                </c:pt>
                <c:pt idx="15">
                  <c:v>Germany</c:v>
                </c:pt>
                <c:pt idx="16">
                  <c:v>Nepal</c:v>
                </c:pt>
                <c:pt idx="17">
                  <c:v>Norway</c:v>
                </c:pt>
                <c:pt idx="18">
                  <c:v>S Korea</c:v>
                </c:pt>
                <c:pt idx="19">
                  <c:v>Poland</c:v>
                </c:pt>
                <c:pt idx="20">
                  <c:v>Estonia</c:v>
                </c:pt>
                <c:pt idx="21">
                  <c:v>Greece</c:v>
                </c:pt>
              </c:strCache>
            </c:strRef>
          </c:cat>
          <c:val>
            <c:numRef>
              <c:f>'Q8'!$B$3:$B$24</c:f>
              <c:numCache>
                <c:formatCode>General</c:formatCode>
                <c:ptCount val="22"/>
                <c:pt idx="0">
                  <c:v>5.3</c:v>
                </c:pt>
                <c:pt idx="1">
                  <c:v>2.1</c:v>
                </c:pt>
                <c:pt idx="2">
                  <c:v>2</c:v>
                </c:pt>
                <c:pt idx="3">
                  <c:v>1.6</c:v>
                </c:pt>
                <c:pt idx="4">
                  <c:v>1.4</c:v>
                </c:pt>
                <c:pt idx="5">
                  <c:v>1.4</c:v>
                </c:pt>
                <c:pt idx="6">
                  <c:v>1.1000000000000001</c:v>
                </c:pt>
                <c:pt idx="7">
                  <c:v>1.1000000000000001</c:v>
                </c:pt>
                <c:pt idx="8">
                  <c:v>1</c:v>
                </c:pt>
                <c:pt idx="9">
                  <c:v>1</c:v>
                </c:pt>
                <c:pt idx="10">
                  <c:v>0.7</c:v>
                </c:pt>
                <c:pt idx="11">
                  <c:v>0.7</c:v>
                </c:pt>
                <c:pt idx="12">
                  <c:v>0.6</c:v>
                </c:pt>
                <c:pt idx="13">
                  <c:v>0.5</c:v>
                </c:pt>
                <c:pt idx="14">
                  <c:v>0.4</c:v>
                </c:pt>
                <c:pt idx="15">
                  <c:v>0.4</c:v>
                </c:pt>
                <c:pt idx="16">
                  <c:v>0.4</c:v>
                </c:pt>
                <c:pt idx="17">
                  <c:v>0.3</c:v>
                </c:pt>
                <c:pt idx="18">
                  <c:v>0.3</c:v>
                </c:pt>
                <c:pt idx="19">
                  <c:v>0.2</c:v>
                </c:pt>
                <c:pt idx="20">
                  <c:v>0.1</c:v>
                </c:pt>
                <c:pt idx="21">
                  <c:v>0</c:v>
                </c:pt>
              </c:numCache>
            </c:numRef>
          </c:val>
          <c:extLst xmlns:c16r2="http://schemas.microsoft.com/office/drawing/2015/06/chart">
            <c:ext xmlns:c16="http://schemas.microsoft.com/office/drawing/2014/chart" uri="{C3380CC4-5D6E-409C-BE32-E72D297353CC}">
              <c16:uniqueId val="{00000000-8551-430F-9A5C-A332340DC73F}"/>
            </c:ext>
          </c:extLst>
        </c:ser>
        <c:ser>
          <c:idx val="1"/>
          <c:order val="1"/>
          <c:tx>
            <c:strRef>
              <c:f>'Q8'!$C$2</c:f>
              <c:strCache>
                <c:ptCount val="1"/>
                <c:pt idx="0">
                  <c:v>1</c:v>
                </c:pt>
              </c:strCache>
            </c:strRef>
          </c:tx>
          <c:invertIfNegative val="0"/>
          <c:cat>
            <c:strRef>
              <c:f>'Q8'!$A$3:$A$24</c:f>
              <c:strCache>
                <c:ptCount val="22"/>
                <c:pt idx="0">
                  <c:v>Sri Lanka</c:v>
                </c:pt>
                <c:pt idx="1">
                  <c:v>Israel</c:v>
                </c:pt>
                <c:pt idx="2">
                  <c:v>Algeria</c:v>
                </c:pt>
                <c:pt idx="3">
                  <c:v>S Africa</c:v>
                </c:pt>
                <c:pt idx="4">
                  <c:v>India</c:v>
                </c:pt>
                <c:pt idx="5">
                  <c:v>Malaysia</c:v>
                </c:pt>
                <c:pt idx="6">
                  <c:v>Indonesia</c:v>
                </c:pt>
                <c:pt idx="7">
                  <c:v>Vietnam</c:v>
                </c:pt>
                <c:pt idx="8">
                  <c:v>Malta</c:v>
                </c:pt>
                <c:pt idx="9">
                  <c:v>Wales</c:v>
                </c:pt>
                <c:pt idx="10">
                  <c:v>France</c:v>
                </c:pt>
                <c:pt idx="11">
                  <c:v>Bangladesh</c:v>
                </c:pt>
                <c:pt idx="12">
                  <c:v>Belgium</c:v>
                </c:pt>
                <c:pt idx="13">
                  <c:v>Taiwan</c:v>
                </c:pt>
                <c:pt idx="14">
                  <c:v>Albania</c:v>
                </c:pt>
                <c:pt idx="15">
                  <c:v>Germany</c:v>
                </c:pt>
                <c:pt idx="16">
                  <c:v>Nepal</c:v>
                </c:pt>
                <c:pt idx="17">
                  <c:v>Norway</c:v>
                </c:pt>
                <c:pt idx="18">
                  <c:v>S Korea</c:v>
                </c:pt>
                <c:pt idx="19">
                  <c:v>Poland</c:v>
                </c:pt>
                <c:pt idx="20">
                  <c:v>Estonia</c:v>
                </c:pt>
                <c:pt idx="21">
                  <c:v>Greece</c:v>
                </c:pt>
              </c:strCache>
            </c:strRef>
          </c:cat>
          <c:val>
            <c:numRef>
              <c:f>'Q8'!$C$3:$C$24</c:f>
              <c:numCache>
                <c:formatCode>General</c:formatCode>
                <c:ptCount val="22"/>
                <c:pt idx="0">
                  <c:v>1</c:v>
                </c:pt>
                <c:pt idx="1">
                  <c:v>0.5</c:v>
                </c:pt>
                <c:pt idx="2">
                  <c:v>0.6</c:v>
                </c:pt>
                <c:pt idx="3">
                  <c:v>0.9</c:v>
                </c:pt>
                <c:pt idx="4">
                  <c:v>1.3</c:v>
                </c:pt>
                <c:pt idx="5">
                  <c:v>0.8</c:v>
                </c:pt>
                <c:pt idx="6">
                  <c:v>0.8</c:v>
                </c:pt>
                <c:pt idx="7">
                  <c:v>0.6</c:v>
                </c:pt>
                <c:pt idx="8">
                  <c:v>0.2</c:v>
                </c:pt>
                <c:pt idx="9">
                  <c:v>0.3</c:v>
                </c:pt>
                <c:pt idx="10">
                  <c:v>0.3</c:v>
                </c:pt>
                <c:pt idx="11">
                  <c:v>0.3</c:v>
                </c:pt>
                <c:pt idx="12">
                  <c:v>0</c:v>
                </c:pt>
                <c:pt idx="13">
                  <c:v>0.4</c:v>
                </c:pt>
                <c:pt idx="14">
                  <c:v>0</c:v>
                </c:pt>
                <c:pt idx="15">
                  <c:v>0.2</c:v>
                </c:pt>
                <c:pt idx="16">
                  <c:v>0.7</c:v>
                </c:pt>
                <c:pt idx="17">
                  <c:v>0</c:v>
                </c:pt>
                <c:pt idx="18">
                  <c:v>0.2</c:v>
                </c:pt>
                <c:pt idx="19">
                  <c:v>0.3</c:v>
                </c:pt>
                <c:pt idx="20">
                  <c:v>0</c:v>
                </c:pt>
                <c:pt idx="21">
                  <c:v>0.1</c:v>
                </c:pt>
              </c:numCache>
            </c:numRef>
          </c:val>
          <c:extLst xmlns:c16r2="http://schemas.microsoft.com/office/drawing/2015/06/chart">
            <c:ext xmlns:c16="http://schemas.microsoft.com/office/drawing/2014/chart" uri="{C3380CC4-5D6E-409C-BE32-E72D297353CC}">
              <c16:uniqueId val="{00000001-8551-430F-9A5C-A332340DC73F}"/>
            </c:ext>
          </c:extLst>
        </c:ser>
        <c:ser>
          <c:idx val="2"/>
          <c:order val="2"/>
          <c:tx>
            <c:strRef>
              <c:f>'Q8'!$D$2</c:f>
              <c:strCache>
                <c:ptCount val="1"/>
                <c:pt idx="0">
                  <c:v>2</c:v>
                </c:pt>
              </c:strCache>
            </c:strRef>
          </c:tx>
          <c:invertIfNegative val="0"/>
          <c:cat>
            <c:strRef>
              <c:f>'Q8'!$A$3:$A$24</c:f>
              <c:strCache>
                <c:ptCount val="22"/>
                <c:pt idx="0">
                  <c:v>Sri Lanka</c:v>
                </c:pt>
                <c:pt idx="1">
                  <c:v>Israel</c:v>
                </c:pt>
                <c:pt idx="2">
                  <c:v>Algeria</c:v>
                </c:pt>
                <c:pt idx="3">
                  <c:v>S Africa</c:v>
                </c:pt>
                <c:pt idx="4">
                  <c:v>India</c:v>
                </c:pt>
                <c:pt idx="5">
                  <c:v>Malaysia</c:v>
                </c:pt>
                <c:pt idx="6">
                  <c:v>Indonesia</c:v>
                </c:pt>
                <c:pt idx="7">
                  <c:v>Vietnam</c:v>
                </c:pt>
                <c:pt idx="8">
                  <c:v>Malta</c:v>
                </c:pt>
                <c:pt idx="9">
                  <c:v>Wales</c:v>
                </c:pt>
                <c:pt idx="10">
                  <c:v>France</c:v>
                </c:pt>
                <c:pt idx="11">
                  <c:v>Bangladesh</c:v>
                </c:pt>
                <c:pt idx="12">
                  <c:v>Belgium</c:v>
                </c:pt>
                <c:pt idx="13">
                  <c:v>Taiwan</c:v>
                </c:pt>
                <c:pt idx="14">
                  <c:v>Albania</c:v>
                </c:pt>
                <c:pt idx="15">
                  <c:v>Germany</c:v>
                </c:pt>
                <c:pt idx="16">
                  <c:v>Nepal</c:v>
                </c:pt>
                <c:pt idx="17">
                  <c:v>Norway</c:v>
                </c:pt>
                <c:pt idx="18">
                  <c:v>S Korea</c:v>
                </c:pt>
                <c:pt idx="19">
                  <c:v>Poland</c:v>
                </c:pt>
                <c:pt idx="20">
                  <c:v>Estonia</c:v>
                </c:pt>
                <c:pt idx="21">
                  <c:v>Greece</c:v>
                </c:pt>
              </c:strCache>
            </c:strRef>
          </c:cat>
          <c:val>
            <c:numRef>
              <c:f>'Q8'!$D$3:$D$24</c:f>
              <c:numCache>
                <c:formatCode>General</c:formatCode>
                <c:ptCount val="22"/>
                <c:pt idx="0">
                  <c:v>0.9</c:v>
                </c:pt>
                <c:pt idx="1">
                  <c:v>0.5</c:v>
                </c:pt>
                <c:pt idx="2">
                  <c:v>0.8</c:v>
                </c:pt>
                <c:pt idx="3">
                  <c:v>0.9</c:v>
                </c:pt>
                <c:pt idx="4">
                  <c:v>0.3</c:v>
                </c:pt>
                <c:pt idx="5">
                  <c:v>0.9</c:v>
                </c:pt>
                <c:pt idx="6">
                  <c:v>0.9</c:v>
                </c:pt>
                <c:pt idx="7">
                  <c:v>1.1000000000000001</c:v>
                </c:pt>
                <c:pt idx="8">
                  <c:v>0</c:v>
                </c:pt>
                <c:pt idx="9">
                  <c:v>0.7</c:v>
                </c:pt>
                <c:pt idx="10">
                  <c:v>0.5</c:v>
                </c:pt>
                <c:pt idx="11">
                  <c:v>0.3</c:v>
                </c:pt>
                <c:pt idx="12">
                  <c:v>0.5</c:v>
                </c:pt>
                <c:pt idx="13">
                  <c:v>0.6</c:v>
                </c:pt>
                <c:pt idx="14">
                  <c:v>0.2</c:v>
                </c:pt>
                <c:pt idx="15">
                  <c:v>0.2</c:v>
                </c:pt>
                <c:pt idx="16">
                  <c:v>1.2</c:v>
                </c:pt>
                <c:pt idx="17">
                  <c:v>0.3</c:v>
                </c:pt>
                <c:pt idx="18">
                  <c:v>0.3</c:v>
                </c:pt>
                <c:pt idx="19">
                  <c:v>0.5</c:v>
                </c:pt>
                <c:pt idx="20">
                  <c:v>0.1</c:v>
                </c:pt>
                <c:pt idx="21">
                  <c:v>0.1</c:v>
                </c:pt>
              </c:numCache>
            </c:numRef>
          </c:val>
          <c:extLst xmlns:c16r2="http://schemas.microsoft.com/office/drawing/2015/06/chart">
            <c:ext xmlns:c16="http://schemas.microsoft.com/office/drawing/2014/chart" uri="{C3380CC4-5D6E-409C-BE32-E72D297353CC}">
              <c16:uniqueId val="{00000002-8551-430F-9A5C-A332340DC73F}"/>
            </c:ext>
          </c:extLst>
        </c:ser>
        <c:ser>
          <c:idx val="3"/>
          <c:order val="3"/>
          <c:tx>
            <c:strRef>
              <c:f>'Q8'!$E$2</c:f>
              <c:strCache>
                <c:ptCount val="1"/>
                <c:pt idx="0">
                  <c:v>3</c:v>
                </c:pt>
              </c:strCache>
            </c:strRef>
          </c:tx>
          <c:invertIfNegative val="0"/>
          <c:cat>
            <c:strRef>
              <c:f>'Q8'!$A$3:$A$24</c:f>
              <c:strCache>
                <c:ptCount val="22"/>
                <c:pt idx="0">
                  <c:v>Sri Lanka</c:v>
                </c:pt>
                <c:pt idx="1">
                  <c:v>Israel</c:v>
                </c:pt>
                <c:pt idx="2">
                  <c:v>Algeria</c:v>
                </c:pt>
                <c:pt idx="3">
                  <c:v>S Africa</c:v>
                </c:pt>
                <c:pt idx="4">
                  <c:v>India</c:v>
                </c:pt>
                <c:pt idx="5">
                  <c:v>Malaysia</c:v>
                </c:pt>
                <c:pt idx="6">
                  <c:v>Indonesia</c:v>
                </c:pt>
                <c:pt idx="7">
                  <c:v>Vietnam</c:v>
                </c:pt>
                <c:pt idx="8">
                  <c:v>Malta</c:v>
                </c:pt>
                <c:pt idx="9">
                  <c:v>Wales</c:v>
                </c:pt>
                <c:pt idx="10">
                  <c:v>France</c:v>
                </c:pt>
                <c:pt idx="11">
                  <c:v>Bangladesh</c:v>
                </c:pt>
                <c:pt idx="12">
                  <c:v>Belgium</c:v>
                </c:pt>
                <c:pt idx="13">
                  <c:v>Taiwan</c:v>
                </c:pt>
                <c:pt idx="14">
                  <c:v>Albania</c:v>
                </c:pt>
                <c:pt idx="15">
                  <c:v>Germany</c:v>
                </c:pt>
                <c:pt idx="16">
                  <c:v>Nepal</c:v>
                </c:pt>
                <c:pt idx="17">
                  <c:v>Norway</c:v>
                </c:pt>
                <c:pt idx="18">
                  <c:v>S Korea</c:v>
                </c:pt>
                <c:pt idx="19">
                  <c:v>Poland</c:v>
                </c:pt>
                <c:pt idx="20">
                  <c:v>Estonia</c:v>
                </c:pt>
                <c:pt idx="21">
                  <c:v>Greece</c:v>
                </c:pt>
              </c:strCache>
            </c:strRef>
          </c:cat>
          <c:val>
            <c:numRef>
              <c:f>'Q8'!$E$3:$E$24</c:f>
              <c:numCache>
                <c:formatCode>General</c:formatCode>
                <c:ptCount val="22"/>
                <c:pt idx="0">
                  <c:v>0.8</c:v>
                </c:pt>
                <c:pt idx="1">
                  <c:v>0.8</c:v>
                </c:pt>
                <c:pt idx="2">
                  <c:v>0.4</c:v>
                </c:pt>
                <c:pt idx="3">
                  <c:v>0.7</c:v>
                </c:pt>
                <c:pt idx="4">
                  <c:v>1.2</c:v>
                </c:pt>
                <c:pt idx="5">
                  <c:v>0.5</c:v>
                </c:pt>
                <c:pt idx="6">
                  <c:v>1.3</c:v>
                </c:pt>
                <c:pt idx="7">
                  <c:v>0.6</c:v>
                </c:pt>
                <c:pt idx="8">
                  <c:v>0</c:v>
                </c:pt>
                <c:pt idx="9">
                  <c:v>0.5</c:v>
                </c:pt>
                <c:pt idx="10">
                  <c:v>0.7</c:v>
                </c:pt>
                <c:pt idx="11">
                  <c:v>1.5</c:v>
                </c:pt>
                <c:pt idx="12">
                  <c:v>0.4</c:v>
                </c:pt>
                <c:pt idx="13">
                  <c:v>0.6</c:v>
                </c:pt>
                <c:pt idx="14">
                  <c:v>0.1</c:v>
                </c:pt>
                <c:pt idx="15">
                  <c:v>0.2</c:v>
                </c:pt>
                <c:pt idx="16">
                  <c:v>1.3</c:v>
                </c:pt>
                <c:pt idx="17">
                  <c:v>0.4</c:v>
                </c:pt>
                <c:pt idx="18">
                  <c:v>0.5</c:v>
                </c:pt>
                <c:pt idx="19">
                  <c:v>0.3</c:v>
                </c:pt>
                <c:pt idx="20">
                  <c:v>0.3</c:v>
                </c:pt>
                <c:pt idx="21">
                  <c:v>0.4</c:v>
                </c:pt>
              </c:numCache>
            </c:numRef>
          </c:val>
          <c:extLst xmlns:c16r2="http://schemas.microsoft.com/office/drawing/2015/06/chart">
            <c:ext xmlns:c16="http://schemas.microsoft.com/office/drawing/2014/chart" uri="{C3380CC4-5D6E-409C-BE32-E72D297353CC}">
              <c16:uniqueId val="{00000003-8551-430F-9A5C-A332340DC73F}"/>
            </c:ext>
          </c:extLst>
        </c:ser>
        <c:ser>
          <c:idx val="4"/>
          <c:order val="4"/>
          <c:tx>
            <c:strRef>
              <c:f>'Q8'!$F$2</c:f>
              <c:strCache>
                <c:ptCount val="1"/>
                <c:pt idx="0">
                  <c:v>4</c:v>
                </c:pt>
              </c:strCache>
            </c:strRef>
          </c:tx>
          <c:invertIfNegative val="0"/>
          <c:cat>
            <c:strRef>
              <c:f>'Q8'!$A$3:$A$24</c:f>
              <c:strCache>
                <c:ptCount val="22"/>
                <c:pt idx="0">
                  <c:v>Sri Lanka</c:v>
                </c:pt>
                <c:pt idx="1">
                  <c:v>Israel</c:v>
                </c:pt>
                <c:pt idx="2">
                  <c:v>Algeria</c:v>
                </c:pt>
                <c:pt idx="3">
                  <c:v>S Africa</c:v>
                </c:pt>
                <c:pt idx="4">
                  <c:v>India</c:v>
                </c:pt>
                <c:pt idx="5">
                  <c:v>Malaysia</c:v>
                </c:pt>
                <c:pt idx="6">
                  <c:v>Indonesia</c:v>
                </c:pt>
                <c:pt idx="7">
                  <c:v>Vietnam</c:v>
                </c:pt>
                <c:pt idx="8">
                  <c:v>Malta</c:v>
                </c:pt>
                <c:pt idx="9">
                  <c:v>Wales</c:v>
                </c:pt>
                <c:pt idx="10">
                  <c:v>France</c:v>
                </c:pt>
                <c:pt idx="11">
                  <c:v>Bangladesh</c:v>
                </c:pt>
                <c:pt idx="12">
                  <c:v>Belgium</c:v>
                </c:pt>
                <c:pt idx="13">
                  <c:v>Taiwan</c:v>
                </c:pt>
                <c:pt idx="14">
                  <c:v>Albania</c:v>
                </c:pt>
                <c:pt idx="15">
                  <c:v>Germany</c:v>
                </c:pt>
                <c:pt idx="16">
                  <c:v>Nepal</c:v>
                </c:pt>
                <c:pt idx="17">
                  <c:v>Norway</c:v>
                </c:pt>
                <c:pt idx="18">
                  <c:v>S Korea</c:v>
                </c:pt>
                <c:pt idx="19">
                  <c:v>Poland</c:v>
                </c:pt>
                <c:pt idx="20">
                  <c:v>Estonia</c:v>
                </c:pt>
                <c:pt idx="21">
                  <c:v>Greece</c:v>
                </c:pt>
              </c:strCache>
            </c:strRef>
          </c:cat>
          <c:val>
            <c:numRef>
              <c:f>'Q8'!$F$3:$F$24</c:f>
              <c:numCache>
                <c:formatCode>General</c:formatCode>
                <c:ptCount val="22"/>
                <c:pt idx="0">
                  <c:v>2</c:v>
                </c:pt>
                <c:pt idx="1">
                  <c:v>1.3</c:v>
                </c:pt>
                <c:pt idx="2">
                  <c:v>0.5</c:v>
                </c:pt>
                <c:pt idx="3">
                  <c:v>1.4</c:v>
                </c:pt>
                <c:pt idx="4">
                  <c:v>0.8</c:v>
                </c:pt>
                <c:pt idx="5">
                  <c:v>1.9</c:v>
                </c:pt>
                <c:pt idx="6">
                  <c:v>1.9</c:v>
                </c:pt>
                <c:pt idx="7">
                  <c:v>5.7</c:v>
                </c:pt>
                <c:pt idx="8">
                  <c:v>1</c:v>
                </c:pt>
                <c:pt idx="9">
                  <c:v>1.4</c:v>
                </c:pt>
                <c:pt idx="10">
                  <c:v>1.5</c:v>
                </c:pt>
                <c:pt idx="11">
                  <c:v>2.1</c:v>
                </c:pt>
                <c:pt idx="12">
                  <c:v>1.1000000000000001</c:v>
                </c:pt>
                <c:pt idx="13">
                  <c:v>1</c:v>
                </c:pt>
                <c:pt idx="14">
                  <c:v>0.2</c:v>
                </c:pt>
                <c:pt idx="15">
                  <c:v>0.5</c:v>
                </c:pt>
                <c:pt idx="16">
                  <c:v>2.9</c:v>
                </c:pt>
                <c:pt idx="17">
                  <c:v>0.9</c:v>
                </c:pt>
                <c:pt idx="18">
                  <c:v>1.7</c:v>
                </c:pt>
                <c:pt idx="19">
                  <c:v>1.3</c:v>
                </c:pt>
                <c:pt idx="20">
                  <c:v>1</c:v>
                </c:pt>
                <c:pt idx="21">
                  <c:v>0.1</c:v>
                </c:pt>
              </c:numCache>
            </c:numRef>
          </c:val>
          <c:extLst xmlns:c16r2="http://schemas.microsoft.com/office/drawing/2015/06/chart">
            <c:ext xmlns:c16="http://schemas.microsoft.com/office/drawing/2014/chart" uri="{C3380CC4-5D6E-409C-BE32-E72D297353CC}">
              <c16:uniqueId val="{00000004-8551-430F-9A5C-A332340DC73F}"/>
            </c:ext>
          </c:extLst>
        </c:ser>
        <c:ser>
          <c:idx val="5"/>
          <c:order val="5"/>
          <c:tx>
            <c:strRef>
              <c:f>'Q8'!$G$2</c:f>
              <c:strCache>
                <c:ptCount val="1"/>
                <c:pt idx="0">
                  <c:v>5</c:v>
                </c:pt>
              </c:strCache>
            </c:strRef>
          </c:tx>
          <c:invertIfNegative val="0"/>
          <c:cat>
            <c:strRef>
              <c:f>'Q8'!$A$3:$A$24</c:f>
              <c:strCache>
                <c:ptCount val="22"/>
                <c:pt idx="0">
                  <c:v>Sri Lanka</c:v>
                </c:pt>
                <c:pt idx="1">
                  <c:v>Israel</c:v>
                </c:pt>
                <c:pt idx="2">
                  <c:v>Algeria</c:v>
                </c:pt>
                <c:pt idx="3">
                  <c:v>S Africa</c:v>
                </c:pt>
                <c:pt idx="4">
                  <c:v>India</c:v>
                </c:pt>
                <c:pt idx="5">
                  <c:v>Malaysia</c:v>
                </c:pt>
                <c:pt idx="6">
                  <c:v>Indonesia</c:v>
                </c:pt>
                <c:pt idx="7">
                  <c:v>Vietnam</c:v>
                </c:pt>
                <c:pt idx="8">
                  <c:v>Malta</c:v>
                </c:pt>
                <c:pt idx="9">
                  <c:v>Wales</c:v>
                </c:pt>
                <c:pt idx="10">
                  <c:v>France</c:v>
                </c:pt>
                <c:pt idx="11">
                  <c:v>Bangladesh</c:v>
                </c:pt>
                <c:pt idx="12">
                  <c:v>Belgium</c:v>
                </c:pt>
                <c:pt idx="13">
                  <c:v>Taiwan</c:v>
                </c:pt>
                <c:pt idx="14">
                  <c:v>Albania</c:v>
                </c:pt>
                <c:pt idx="15">
                  <c:v>Germany</c:v>
                </c:pt>
                <c:pt idx="16">
                  <c:v>Nepal</c:v>
                </c:pt>
                <c:pt idx="17">
                  <c:v>Norway</c:v>
                </c:pt>
                <c:pt idx="18">
                  <c:v>S Korea</c:v>
                </c:pt>
                <c:pt idx="19">
                  <c:v>Poland</c:v>
                </c:pt>
                <c:pt idx="20">
                  <c:v>Estonia</c:v>
                </c:pt>
                <c:pt idx="21">
                  <c:v>Greece</c:v>
                </c:pt>
              </c:strCache>
            </c:strRef>
          </c:cat>
          <c:val>
            <c:numRef>
              <c:f>'Q8'!$G$3:$G$24</c:f>
              <c:numCache>
                <c:formatCode>General</c:formatCode>
                <c:ptCount val="22"/>
                <c:pt idx="0">
                  <c:v>5.2</c:v>
                </c:pt>
                <c:pt idx="1">
                  <c:v>3.7</c:v>
                </c:pt>
                <c:pt idx="2">
                  <c:v>3</c:v>
                </c:pt>
                <c:pt idx="3">
                  <c:v>3.7</c:v>
                </c:pt>
                <c:pt idx="4">
                  <c:v>2.6</c:v>
                </c:pt>
                <c:pt idx="5">
                  <c:v>4.9000000000000004</c:v>
                </c:pt>
                <c:pt idx="6">
                  <c:v>5.5</c:v>
                </c:pt>
                <c:pt idx="7">
                  <c:v>6.7</c:v>
                </c:pt>
                <c:pt idx="8">
                  <c:v>3.5</c:v>
                </c:pt>
                <c:pt idx="9">
                  <c:v>2.2999999999999998</c:v>
                </c:pt>
                <c:pt idx="10">
                  <c:v>4.5</c:v>
                </c:pt>
                <c:pt idx="11">
                  <c:v>8.1</c:v>
                </c:pt>
                <c:pt idx="12">
                  <c:v>3.5</c:v>
                </c:pt>
                <c:pt idx="13">
                  <c:v>5.2</c:v>
                </c:pt>
                <c:pt idx="14">
                  <c:v>0.6</c:v>
                </c:pt>
                <c:pt idx="15">
                  <c:v>3.2</c:v>
                </c:pt>
                <c:pt idx="16">
                  <c:v>9.5</c:v>
                </c:pt>
                <c:pt idx="17">
                  <c:v>1.5</c:v>
                </c:pt>
                <c:pt idx="18">
                  <c:v>4.4000000000000004</c:v>
                </c:pt>
                <c:pt idx="19">
                  <c:v>2.4</c:v>
                </c:pt>
                <c:pt idx="20">
                  <c:v>3.8</c:v>
                </c:pt>
                <c:pt idx="21">
                  <c:v>0.6</c:v>
                </c:pt>
              </c:numCache>
            </c:numRef>
          </c:val>
          <c:extLst xmlns:c16r2="http://schemas.microsoft.com/office/drawing/2015/06/chart">
            <c:ext xmlns:c16="http://schemas.microsoft.com/office/drawing/2014/chart" uri="{C3380CC4-5D6E-409C-BE32-E72D297353CC}">
              <c16:uniqueId val="{00000005-8551-430F-9A5C-A332340DC73F}"/>
            </c:ext>
          </c:extLst>
        </c:ser>
        <c:ser>
          <c:idx val="6"/>
          <c:order val="6"/>
          <c:tx>
            <c:strRef>
              <c:f>'Q8'!$H$2</c:f>
              <c:strCache>
                <c:ptCount val="1"/>
                <c:pt idx="0">
                  <c:v>6</c:v>
                </c:pt>
              </c:strCache>
            </c:strRef>
          </c:tx>
          <c:invertIfNegative val="0"/>
          <c:cat>
            <c:strRef>
              <c:f>'Q8'!$A$3:$A$24</c:f>
              <c:strCache>
                <c:ptCount val="22"/>
                <c:pt idx="0">
                  <c:v>Sri Lanka</c:v>
                </c:pt>
                <c:pt idx="1">
                  <c:v>Israel</c:v>
                </c:pt>
                <c:pt idx="2">
                  <c:v>Algeria</c:v>
                </c:pt>
                <c:pt idx="3">
                  <c:v>S Africa</c:v>
                </c:pt>
                <c:pt idx="4">
                  <c:v>India</c:v>
                </c:pt>
                <c:pt idx="5">
                  <c:v>Malaysia</c:v>
                </c:pt>
                <c:pt idx="6">
                  <c:v>Indonesia</c:v>
                </c:pt>
                <c:pt idx="7">
                  <c:v>Vietnam</c:v>
                </c:pt>
                <c:pt idx="8">
                  <c:v>Malta</c:v>
                </c:pt>
                <c:pt idx="9">
                  <c:v>Wales</c:v>
                </c:pt>
                <c:pt idx="10">
                  <c:v>France</c:v>
                </c:pt>
                <c:pt idx="11">
                  <c:v>Bangladesh</c:v>
                </c:pt>
                <c:pt idx="12">
                  <c:v>Belgium</c:v>
                </c:pt>
                <c:pt idx="13">
                  <c:v>Taiwan</c:v>
                </c:pt>
                <c:pt idx="14">
                  <c:v>Albania</c:v>
                </c:pt>
                <c:pt idx="15">
                  <c:v>Germany</c:v>
                </c:pt>
                <c:pt idx="16">
                  <c:v>Nepal</c:v>
                </c:pt>
                <c:pt idx="17">
                  <c:v>Norway</c:v>
                </c:pt>
                <c:pt idx="18">
                  <c:v>S Korea</c:v>
                </c:pt>
                <c:pt idx="19">
                  <c:v>Poland</c:v>
                </c:pt>
                <c:pt idx="20">
                  <c:v>Estonia</c:v>
                </c:pt>
                <c:pt idx="21">
                  <c:v>Greece</c:v>
                </c:pt>
              </c:strCache>
            </c:strRef>
          </c:cat>
          <c:val>
            <c:numRef>
              <c:f>'Q8'!$H$3:$H$24</c:f>
              <c:numCache>
                <c:formatCode>General</c:formatCode>
                <c:ptCount val="22"/>
                <c:pt idx="0">
                  <c:v>2.4</c:v>
                </c:pt>
                <c:pt idx="1">
                  <c:v>2.5</c:v>
                </c:pt>
                <c:pt idx="2">
                  <c:v>1.7</c:v>
                </c:pt>
                <c:pt idx="3">
                  <c:v>2.1</c:v>
                </c:pt>
                <c:pt idx="4">
                  <c:v>2.6</c:v>
                </c:pt>
                <c:pt idx="5">
                  <c:v>3.9</c:v>
                </c:pt>
                <c:pt idx="6">
                  <c:v>5.5</c:v>
                </c:pt>
                <c:pt idx="7">
                  <c:v>5</c:v>
                </c:pt>
                <c:pt idx="8">
                  <c:v>1.1000000000000001</c:v>
                </c:pt>
                <c:pt idx="9">
                  <c:v>1.8</c:v>
                </c:pt>
                <c:pt idx="10">
                  <c:v>3.3</c:v>
                </c:pt>
                <c:pt idx="11">
                  <c:v>6.7</c:v>
                </c:pt>
                <c:pt idx="12">
                  <c:v>2.4</c:v>
                </c:pt>
                <c:pt idx="13">
                  <c:v>2.6</c:v>
                </c:pt>
                <c:pt idx="14">
                  <c:v>0.2</c:v>
                </c:pt>
                <c:pt idx="15">
                  <c:v>2.7</c:v>
                </c:pt>
                <c:pt idx="16">
                  <c:v>4.3</c:v>
                </c:pt>
                <c:pt idx="17">
                  <c:v>1.5</c:v>
                </c:pt>
                <c:pt idx="18">
                  <c:v>4.0999999999999996</c:v>
                </c:pt>
                <c:pt idx="19">
                  <c:v>2.2000000000000002</c:v>
                </c:pt>
                <c:pt idx="20">
                  <c:v>1.5</c:v>
                </c:pt>
                <c:pt idx="21">
                  <c:v>0.7</c:v>
                </c:pt>
              </c:numCache>
            </c:numRef>
          </c:val>
          <c:extLst xmlns:c16r2="http://schemas.microsoft.com/office/drawing/2015/06/chart">
            <c:ext xmlns:c16="http://schemas.microsoft.com/office/drawing/2014/chart" uri="{C3380CC4-5D6E-409C-BE32-E72D297353CC}">
              <c16:uniqueId val="{00000006-8551-430F-9A5C-A332340DC73F}"/>
            </c:ext>
          </c:extLst>
        </c:ser>
        <c:ser>
          <c:idx val="7"/>
          <c:order val="7"/>
          <c:tx>
            <c:strRef>
              <c:f>'Q8'!$I$2</c:f>
              <c:strCache>
                <c:ptCount val="1"/>
                <c:pt idx="0">
                  <c:v>7</c:v>
                </c:pt>
              </c:strCache>
            </c:strRef>
          </c:tx>
          <c:invertIfNegative val="0"/>
          <c:cat>
            <c:strRef>
              <c:f>'Q8'!$A$3:$A$24</c:f>
              <c:strCache>
                <c:ptCount val="22"/>
                <c:pt idx="0">
                  <c:v>Sri Lanka</c:v>
                </c:pt>
                <c:pt idx="1">
                  <c:v>Israel</c:v>
                </c:pt>
                <c:pt idx="2">
                  <c:v>Algeria</c:v>
                </c:pt>
                <c:pt idx="3">
                  <c:v>S Africa</c:v>
                </c:pt>
                <c:pt idx="4">
                  <c:v>India</c:v>
                </c:pt>
                <c:pt idx="5">
                  <c:v>Malaysia</c:v>
                </c:pt>
                <c:pt idx="6">
                  <c:v>Indonesia</c:v>
                </c:pt>
                <c:pt idx="7">
                  <c:v>Vietnam</c:v>
                </c:pt>
                <c:pt idx="8">
                  <c:v>Malta</c:v>
                </c:pt>
                <c:pt idx="9">
                  <c:v>Wales</c:v>
                </c:pt>
                <c:pt idx="10">
                  <c:v>France</c:v>
                </c:pt>
                <c:pt idx="11">
                  <c:v>Bangladesh</c:v>
                </c:pt>
                <c:pt idx="12">
                  <c:v>Belgium</c:v>
                </c:pt>
                <c:pt idx="13">
                  <c:v>Taiwan</c:v>
                </c:pt>
                <c:pt idx="14">
                  <c:v>Albania</c:v>
                </c:pt>
                <c:pt idx="15">
                  <c:v>Germany</c:v>
                </c:pt>
                <c:pt idx="16">
                  <c:v>Nepal</c:v>
                </c:pt>
                <c:pt idx="17">
                  <c:v>Norway</c:v>
                </c:pt>
                <c:pt idx="18">
                  <c:v>S Korea</c:v>
                </c:pt>
                <c:pt idx="19">
                  <c:v>Poland</c:v>
                </c:pt>
                <c:pt idx="20">
                  <c:v>Estonia</c:v>
                </c:pt>
                <c:pt idx="21">
                  <c:v>Greece</c:v>
                </c:pt>
              </c:strCache>
            </c:strRef>
          </c:cat>
          <c:val>
            <c:numRef>
              <c:f>'Q8'!$I$3:$I$24</c:f>
              <c:numCache>
                <c:formatCode>General</c:formatCode>
                <c:ptCount val="22"/>
                <c:pt idx="0">
                  <c:v>3.8</c:v>
                </c:pt>
                <c:pt idx="1">
                  <c:v>2.8</c:v>
                </c:pt>
                <c:pt idx="2">
                  <c:v>2</c:v>
                </c:pt>
                <c:pt idx="3">
                  <c:v>3.4</c:v>
                </c:pt>
                <c:pt idx="4">
                  <c:v>2.4</c:v>
                </c:pt>
                <c:pt idx="5">
                  <c:v>5.0999999999999996</c:v>
                </c:pt>
                <c:pt idx="6">
                  <c:v>6.7</c:v>
                </c:pt>
                <c:pt idx="7">
                  <c:v>5.3</c:v>
                </c:pt>
                <c:pt idx="8">
                  <c:v>2.2000000000000002</c:v>
                </c:pt>
                <c:pt idx="9">
                  <c:v>4.4000000000000004</c:v>
                </c:pt>
                <c:pt idx="10">
                  <c:v>6.8</c:v>
                </c:pt>
                <c:pt idx="11">
                  <c:v>7.4</c:v>
                </c:pt>
                <c:pt idx="12">
                  <c:v>5.5</c:v>
                </c:pt>
                <c:pt idx="13">
                  <c:v>5</c:v>
                </c:pt>
                <c:pt idx="14">
                  <c:v>0.6</c:v>
                </c:pt>
                <c:pt idx="15">
                  <c:v>3.4</c:v>
                </c:pt>
                <c:pt idx="16">
                  <c:v>7.4</c:v>
                </c:pt>
                <c:pt idx="17">
                  <c:v>2.4</c:v>
                </c:pt>
                <c:pt idx="18">
                  <c:v>9</c:v>
                </c:pt>
                <c:pt idx="19">
                  <c:v>3.1</c:v>
                </c:pt>
                <c:pt idx="20">
                  <c:v>3.8</c:v>
                </c:pt>
                <c:pt idx="21">
                  <c:v>1.3</c:v>
                </c:pt>
              </c:numCache>
            </c:numRef>
          </c:val>
          <c:extLst xmlns:c16r2="http://schemas.microsoft.com/office/drawing/2015/06/chart">
            <c:ext xmlns:c16="http://schemas.microsoft.com/office/drawing/2014/chart" uri="{C3380CC4-5D6E-409C-BE32-E72D297353CC}">
              <c16:uniqueId val="{00000007-8551-430F-9A5C-A332340DC73F}"/>
            </c:ext>
          </c:extLst>
        </c:ser>
        <c:ser>
          <c:idx val="8"/>
          <c:order val="8"/>
          <c:tx>
            <c:strRef>
              <c:f>'Q8'!$J$2</c:f>
              <c:strCache>
                <c:ptCount val="1"/>
                <c:pt idx="0">
                  <c:v>8</c:v>
                </c:pt>
              </c:strCache>
            </c:strRef>
          </c:tx>
          <c:invertIfNegative val="0"/>
          <c:cat>
            <c:strRef>
              <c:f>'Q8'!$A$3:$A$24</c:f>
              <c:strCache>
                <c:ptCount val="22"/>
                <c:pt idx="0">
                  <c:v>Sri Lanka</c:v>
                </c:pt>
                <c:pt idx="1">
                  <c:v>Israel</c:v>
                </c:pt>
                <c:pt idx="2">
                  <c:v>Algeria</c:v>
                </c:pt>
                <c:pt idx="3">
                  <c:v>S Africa</c:v>
                </c:pt>
                <c:pt idx="4">
                  <c:v>India</c:v>
                </c:pt>
                <c:pt idx="5">
                  <c:v>Malaysia</c:v>
                </c:pt>
                <c:pt idx="6">
                  <c:v>Indonesia</c:v>
                </c:pt>
                <c:pt idx="7">
                  <c:v>Vietnam</c:v>
                </c:pt>
                <c:pt idx="8">
                  <c:v>Malta</c:v>
                </c:pt>
                <c:pt idx="9">
                  <c:v>Wales</c:v>
                </c:pt>
                <c:pt idx="10">
                  <c:v>France</c:v>
                </c:pt>
                <c:pt idx="11">
                  <c:v>Bangladesh</c:v>
                </c:pt>
                <c:pt idx="12">
                  <c:v>Belgium</c:v>
                </c:pt>
                <c:pt idx="13">
                  <c:v>Taiwan</c:v>
                </c:pt>
                <c:pt idx="14">
                  <c:v>Albania</c:v>
                </c:pt>
                <c:pt idx="15">
                  <c:v>Germany</c:v>
                </c:pt>
                <c:pt idx="16">
                  <c:v>Nepal</c:v>
                </c:pt>
                <c:pt idx="17">
                  <c:v>Norway</c:v>
                </c:pt>
                <c:pt idx="18">
                  <c:v>S Korea</c:v>
                </c:pt>
                <c:pt idx="19">
                  <c:v>Poland</c:v>
                </c:pt>
                <c:pt idx="20">
                  <c:v>Estonia</c:v>
                </c:pt>
                <c:pt idx="21">
                  <c:v>Greece</c:v>
                </c:pt>
              </c:strCache>
            </c:strRef>
          </c:cat>
          <c:val>
            <c:numRef>
              <c:f>'Q8'!$J$3:$J$24</c:f>
              <c:numCache>
                <c:formatCode>General</c:formatCode>
                <c:ptCount val="22"/>
                <c:pt idx="0">
                  <c:v>7.3</c:v>
                </c:pt>
                <c:pt idx="1">
                  <c:v>5.6</c:v>
                </c:pt>
                <c:pt idx="2">
                  <c:v>5</c:v>
                </c:pt>
                <c:pt idx="3">
                  <c:v>4.5</c:v>
                </c:pt>
                <c:pt idx="4">
                  <c:v>6.2</c:v>
                </c:pt>
                <c:pt idx="5">
                  <c:v>8</c:v>
                </c:pt>
                <c:pt idx="6">
                  <c:v>10.5</c:v>
                </c:pt>
                <c:pt idx="7">
                  <c:v>11.8</c:v>
                </c:pt>
                <c:pt idx="8">
                  <c:v>5.8</c:v>
                </c:pt>
                <c:pt idx="9">
                  <c:v>6.1</c:v>
                </c:pt>
                <c:pt idx="10">
                  <c:v>12.6</c:v>
                </c:pt>
                <c:pt idx="11">
                  <c:v>12.1</c:v>
                </c:pt>
                <c:pt idx="12">
                  <c:v>11.4</c:v>
                </c:pt>
                <c:pt idx="13">
                  <c:v>7.5</c:v>
                </c:pt>
                <c:pt idx="14">
                  <c:v>2.6</c:v>
                </c:pt>
                <c:pt idx="15">
                  <c:v>10.3</c:v>
                </c:pt>
                <c:pt idx="16">
                  <c:v>8.4</c:v>
                </c:pt>
                <c:pt idx="17">
                  <c:v>5.8</c:v>
                </c:pt>
                <c:pt idx="18">
                  <c:v>15.5</c:v>
                </c:pt>
                <c:pt idx="19">
                  <c:v>5.7</c:v>
                </c:pt>
                <c:pt idx="20">
                  <c:v>5.6</c:v>
                </c:pt>
                <c:pt idx="21">
                  <c:v>4.9000000000000004</c:v>
                </c:pt>
              </c:numCache>
            </c:numRef>
          </c:val>
          <c:extLst xmlns:c16r2="http://schemas.microsoft.com/office/drawing/2015/06/chart">
            <c:ext xmlns:c16="http://schemas.microsoft.com/office/drawing/2014/chart" uri="{C3380CC4-5D6E-409C-BE32-E72D297353CC}">
              <c16:uniqueId val="{00000008-8551-430F-9A5C-A332340DC73F}"/>
            </c:ext>
          </c:extLst>
        </c:ser>
        <c:ser>
          <c:idx val="9"/>
          <c:order val="9"/>
          <c:tx>
            <c:strRef>
              <c:f>'Q8'!$K$2</c:f>
              <c:strCache>
                <c:ptCount val="1"/>
                <c:pt idx="0">
                  <c:v>9</c:v>
                </c:pt>
              </c:strCache>
            </c:strRef>
          </c:tx>
          <c:invertIfNegative val="0"/>
          <c:cat>
            <c:strRef>
              <c:f>'Q8'!$A$3:$A$24</c:f>
              <c:strCache>
                <c:ptCount val="22"/>
                <c:pt idx="0">
                  <c:v>Sri Lanka</c:v>
                </c:pt>
                <c:pt idx="1">
                  <c:v>Israel</c:v>
                </c:pt>
                <c:pt idx="2">
                  <c:v>Algeria</c:v>
                </c:pt>
                <c:pt idx="3">
                  <c:v>S Africa</c:v>
                </c:pt>
                <c:pt idx="4">
                  <c:v>India</c:v>
                </c:pt>
                <c:pt idx="5">
                  <c:v>Malaysia</c:v>
                </c:pt>
                <c:pt idx="6">
                  <c:v>Indonesia</c:v>
                </c:pt>
                <c:pt idx="7">
                  <c:v>Vietnam</c:v>
                </c:pt>
                <c:pt idx="8">
                  <c:v>Malta</c:v>
                </c:pt>
                <c:pt idx="9">
                  <c:v>Wales</c:v>
                </c:pt>
                <c:pt idx="10">
                  <c:v>France</c:v>
                </c:pt>
                <c:pt idx="11">
                  <c:v>Bangladesh</c:v>
                </c:pt>
                <c:pt idx="12">
                  <c:v>Belgium</c:v>
                </c:pt>
                <c:pt idx="13">
                  <c:v>Taiwan</c:v>
                </c:pt>
                <c:pt idx="14">
                  <c:v>Albania</c:v>
                </c:pt>
                <c:pt idx="15">
                  <c:v>Germany</c:v>
                </c:pt>
                <c:pt idx="16">
                  <c:v>Nepal</c:v>
                </c:pt>
                <c:pt idx="17">
                  <c:v>Norway</c:v>
                </c:pt>
                <c:pt idx="18">
                  <c:v>S Korea</c:v>
                </c:pt>
                <c:pt idx="19">
                  <c:v>Poland</c:v>
                </c:pt>
                <c:pt idx="20">
                  <c:v>Estonia</c:v>
                </c:pt>
                <c:pt idx="21">
                  <c:v>Greece</c:v>
                </c:pt>
              </c:strCache>
            </c:strRef>
          </c:cat>
          <c:val>
            <c:numRef>
              <c:f>'Q8'!$K$3:$K$24</c:f>
              <c:numCache>
                <c:formatCode>General</c:formatCode>
                <c:ptCount val="22"/>
                <c:pt idx="0">
                  <c:v>10.4</c:v>
                </c:pt>
                <c:pt idx="1">
                  <c:v>9</c:v>
                </c:pt>
                <c:pt idx="2">
                  <c:v>8</c:v>
                </c:pt>
                <c:pt idx="3">
                  <c:v>8.1</c:v>
                </c:pt>
                <c:pt idx="4">
                  <c:v>8.1999999999999993</c:v>
                </c:pt>
                <c:pt idx="5">
                  <c:v>17.100000000000001</c:v>
                </c:pt>
                <c:pt idx="6">
                  <c:v>15.8</c:v>
                </c:pt>
                <c:pt idx="7">
                  <c:v>22.2</c:v>
                </c:pt>
                <c:pt idx="8">
                  <c:v>14.1</c:v>
                </c:pt>
                <c:pt idx="9">
                  <c:v>11.1</c:v>
                </c:pt>
                <c:pt idx="10">
                  <c:v>18.7</c:v>
                </c:pt>
                <c:pt idx="11">
                  <c:v>11.6</c:v>
                </c:pt>
                <c:pt idx="12">
                  <c:v>22.4</c:v>
                </c:pt>
                <c:pt idx="13">
                  <c:v>12.2</c:v>
                </c:pt>
                <c:pt idx="14">
                  <c:v>6.6</c:v>
                </c:pt>
                <c:pt idx="15">
                  <c:v>20.399999999999999</c:v>
                </c:pt>
                <c:pt idx="16">
                  <c:v>10.5</c:v>
                </c:pt>
                <c:pt idx="17">
                  <c:v>15.1</c:v>
                </c:pt>
                <c:pt idx="18">
                  <c:v>17.5</c:v>
                </c:pt>
                <c:pt idx="19">
                  <c:v>12.8</c:v>
                </c:pt>
                <c:pt idx="20">
                  <c:v>15.1</c:v>
                </c:pt>
                <c:pt idx="21">
                  <c:v>14.5</c:v>
                </c:pt>
              </c:numCache>
            </c:numRef>
          </c:val>
          <c:extLst xmlns:c16r2="http://schemas.microsoft.com/office/drawing/2015/06/chart">
            <c:ext xmlns:c16="http://schemas.microsoft.com/office/drawing/2014/chart" uri="{C3380CC4-5D6E-409C-BE32-E72D297353CC}">
              <c16:uniqueId val="{00000009-8551-430F-9A5C-A332340DC73F}"/>
            </c:ext>
          </c:extLst>
        </c:ser>
        <c:ser>
          <c:idx val="10"/>
          <c:order val="10"/>
          <c:tx>
            <c:strRef>
              <c:f>'Q8'!$L$2</c:f>
              <c:strCache>
                <c:ptCount val="1"/>
                <c:pt idx="0">
                  <c:v>Totally satisfied</c:v>
                </c:pt>
              </c:strCache>
            </c:strRef>
          </c:tx>
          <c:invertIfNegative val="0"/>
          <c:cat>
            <c:strRef>
              <c:f>'Q8'!$A$3:$A$24</c:f>
              <c:strCache>
                <c:ptCount val="22"/>
                <c:pt idx="0">
                  <c:v>Sri Lanka</c:v>
                </c:pt>
                <c:pt idx="1">
                  <c:v>Israel</c:v>
                </c:pt>
                <c:pt idx="2">
                  <c:v>Algeria</c:v>
                </c:pt>
                <c:pt idx="3">
                  <c:v>S Africa</c:v>
                </c:pt>
                <c:pt idx="4">
                  <c:v>India</c:v>
                </c:pt>
                <c:pt idx="5">
                  <c:v>Malaysia</c:v>
                </c:pt>
                <c:pt idx="6">
                  <c:v>Indonesia</c:v>
                </c:pt>
                <c:pt idx="7">
                  <c:v>Vietnam</c:v>
                </c:pt>
                <c:pt idx="8">
                  <c:v>Malta</c:v>
                </c:pt>
                <c:pt idx="9">
                  <c:v>Wales</c:v>
                </c:pt>
                <c:pt idx="10">
                  <c:v>France</c:v>
                </c:pt>
                <c:pt idx="11">
                  <c:v>Bangladesh</c:v>
                </c:pt>
                <c:pt idx="12">
                  <c:v>Belgium</c:v>
                </c:pt>
                <c:pt idx="13">
                  <c:v>Taiwan</c:v>
                </c:pt>
                <c:pt idx="14">
                  <c:v>Albania</c:v>
                </c:pt>
                <c:pt idx="15">
                  <c:v>Germany</c:v>
                </c:pt>
                <c:pt idx="16">
                  <c:v>Nepal</c:v>
                </c:pt>
                <c:pt idx="17">
                  <c:v>Norway</c:v>
                </c:pt>
                <c:pt idx="18">
                  <c:v>S Korea</c:v>
                </c:pt>
                <c:pt idx="19">
                  <c:v>Poland</c:v>
                </c:pt>
                <c:pt idx="20">
                  <c:v>Estonia</c:v>
                </c:pt>
                <c:pt idx="21">
                  <c:v>Greece</c:v>
                </c:pt>
              </c:strCache>
            </c:strRef>
          </c:cat>
          <c:val>
            <c:numRef>
              <c:f>'Q8'!$L$3:$L$24</c:f>
              <c:numCache>
                <c:formatCode>General</c:formatCode>
                <c:ptCount val="22"/>
                <c:pt idx="0">
                  <c:v>60.8</c:v>
                </c:pt>
                <c:pt idx="1">
                  <c:v>71.3</c:v>
                </c:pt>
                <c:pt idx="2">
                  <c:v>76</c:v>
                </c:pt>
                <c:pt idx="3">
                  <c:v>72.7</c:v>
                </c:pt>
                <c:pt idx="4">
                  <c:v>72.8</c:v>
                </c:pt>
                <c:pt idx="5">
                  <c:v>55.4</c:v>
                </c:pt>
                <c:pt idx="6">
                  <c:v>49.9</c:v>
                </c:pt>
                <c:pt idx="7">
                  <c:v>39.9</c:v>
                </c:pt>
                <c:pt idx="8">
                  <c:v>71.2</c:v>
                </c:pt>
                <c:pt idx="9">
                  <c:v>70.400000000000006</c:v>
                </c:pt>
                <c:pt idx="10">
                  <c:v>50.3</c:v>
                </c:pt>
                <c:pt idx="11">
                  <c:v>49.2</c:v>
                </c:pt>
                <c:pt idx="12">
                  <c:v>52.3</c:v>
                </c:pt>
                <c:pt idx="13">
                  <c:v>64.2</c:v>
                </c:pt>
                <c:pt idx="14">
                  <c:v>88.7</c:v>
                </c:pt>
                <c:pt idx="15">
                  <c:v>58.4</c:v>
                </c:pt>
                <c:pt idx="16">
                  <c:v>53.4</c:v>
                </c:pt>
                <c:pt idx="17">
                  <c:v>71.8</c:v>
                </c:pt>
                <c:pt idx="18">
                  <c:v>46.5</c:v>
                </c:pt>
                <c:pt idx="19">
                  <c:v>71.3</c:v>
                </c:pt>
                <c:pt idx="20">
                  <c:v>68.599999999999994</c:v>
                </c:pt>
                <c:pt idx="21">
                  <c:v>77.2</c:v>
                </c:pt>
              </c:numCache>
            </c:numRef>
          </c:val>
          <c:extLst xmlns:c16r2="http://schemas.microsoft.com/office/drawing/2015/06/chart">
            <c:ext xmlns:c16="http://schemas.microsoft.com/office/drawing/2014/chart" uri="{C3380CC4-5D6E-409C-BE32-E72D297353CC}">
              <c16:uniqueId val="{0000000A-8551-430F-9A5C-A332340DC73F}"/>
            </c:ext>
          </c:extLst>
        </c:ser>
        <c:dLbls>
          <c:showLegendKey val="0"/>
          <c:showVal val="0"/>
          <c:showCatName val="0"/>
          <c:showSerName val="0"/>
          <c:showPercent val="0"/>
          <c:showBubbleSize val="0"/>
        </c:dLbls>
        <c:gapWidth val="75"/>
        <c:overlap val="100"/>
        <c:axId val="241383424"/>
        <c:axId val="39024832"/>
      </c:barChart>
      <c:catAx>
        <c:axId val="241383424"/>
        <c:scaling>
          <c:orientation val="maxMin"/>
        </c:scaling>
        <c:delete val="0"/>
        <c:axPos val="l"/>
        <c:numFmt formatCode="General" sourceLinked="0"/>
        <c:majorTickMark val="none"/>
        <c:minorTickMark val="none"/>
        <c:tickLblPos val="nextTo"/>
        <c:txPr>
          <a:bodyPr/>
          <a:lstStyle/>
          <a:p>
            <a:pPr>
              <a:defRPr sz="1400" b="1"/>
            </a:pPr>
            <a:endParaRPr lang="he-IL"/>
          </a:p>
        </c:txPr>
        <c:crossAx val="39024832"/>
        <c:crosses val="autoZero"/>
        <c:auto val="1"/>
        <c:lblAlgn val="ctr"/>
        <c:lblOffset val="100"/>
        <c:noMultiLvlLbl val="0"/>
      </c:catAx>
      <c:valAx>
        <c:axId val="39024832"/>
        <c:scaling>
          <c:orientation val="minMax"/>
        </c:scaling>
        <c:delete val="0"/>
        <c:axPos val="b"/>
        <c:majorGridlines/>
        <c:numFmt formatCode="0%" sourceLinked="1"/>
        <c:majorTickMark val="none"/>
        <c:minorTickMark val="none"/>
        <c:tickLblPos val="nextTo"/>
        <c:spPr>
          <a:ln w="9525">
            <a:noFill/>
          </a:ln>
        </c:spPr>
        <c:crossAx val="241383424"/>
        <c:crosses val="max"/>
        <c:crossBetween val="between"/>
      </c:valAx>
    </c:plotArea>
    <c:legend>
      <c:legendPos val="b"/>
      <c:overlay val="0"/>
      <c:txPr>
        <a:bodyPr/>
        <a:lstStyle/>
        <a:p>
          <a:pPr>
            <a:defRPr sz="1600" b="1"/>
          </a:pPr>
          <a:endParaRPr lang="he-IL"/>
        </a:p>
      </c:txPr>
    </c:legend>
    <c:plotVisOnly val="1"/>
    <c:dispBlanksAs val="gap"/>
    <c:showDLblsOverMax val="0"/>
  </c:chart>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0.72727</cdr:x>
      <cdr:y>0.95556</cdr:y>
    </cdr:from>
    <cdr:to>
      <cdr:x>0.87662</cdr:x>
      <cdr:y>0.99835</cdr:y>
    </cdr:to>
    <cdr:sp macro="" textlink="">
      <cdr:nvSpPr>
        <cdr:cNvPr id="2" name="Text Box 2"/>
        <cdr:cNvSpPr txBox="1">
          <a:spLocks xmlns:a="http://schemas.openxmlformats.org/drawingml/2006/main" noChangeArrowheads="1"/>
        </cdr:cNvSpPr>
      </cdr:nvSpPr>
      <cdr:spPr bwMode="auto">
        <a:xfrm xmlns:a="http://schemas.openxmlformats.org/drawingml/2006/main">
          <a:off x="8064896" y="6192689"/>
          <a:ext cx="1656184" cy="277322"/>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p xmlns:a="http://schemas.openxmlformats.org/drawingml/2006/main">
          <a:pPr>
            <a:lnSpc>
              <a:spcPct val="150000"/>
            </a:lnSpc>
            <a:spcAft>
              <a:spcPts val="0"/>
            </a:spcAft>
          </a:pPr>
          <a:r>
            <a:rPr lang="en-US"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 feel safe in</a:t>
          </a:r>
          <a:r>
            <a:rPr lang="en-US" sz="10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the area I live in</a:t>
          </a:r>
          <a:endParaRPr lang="en-Z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0.59748</cdr:x>
      <cdr:y>0.94343</cdr:y>
    </cdr:from>
    <cdr:to>
      <cdr:x>0.98752</cdr:x>
      <cdr:y>0.98788</cdr:y>
    </cdr:to>
    <cdr:sp macro="" textlink="">
      <cdr:nvSpPr>
        <cdr:cNvPr id="2" name="Text Box 2"/>
        <cdr:cNvSpPr txBox="1">
          <a:spLocks xmlns:a="http://schemas.openxmlformats.org/drawingml/2006/main" noChangeArrowheads="1"/>
        </cdr:cNvSpPr>
      </cdr:nvSpPr>
      <cdr:spPr bwMode="auto">
        <a:xfrm xmlns:a="http://schemas.openxmlformats.org/drawingml/2006/main">
          <a:off x="6840760" y="6114115"/>
          <a:ext cx="4465674" cy="288032"/>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50000"/>
            </a:lnSpc>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Fights</a:t>
          </a:r>
          <a:r>
            <a:rPr lang="en-US" sz="12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between children at school</a:t>
          </a:r>
          <a:endParaRPr lang="en-Z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0.42405</cdr:x>
      <cdr:y>0.94307</cdr:y>
    </cdr:from>
    <cdr:to>
      <cdr:x>0.60199</cdr:x>
      <cdr:y>0.97727</cdr:y>
    </cdr:to>
    <cdr:sp macro="" textlink="">
      <cdr:nvSpPr>
        <cdr:cNvPr id="2" name="Text Box 2"/>
        <cdr:cNvSpPr txBox="1">
          <a:spLocks xmlns:a="http://schemas.openxmlformats.org/drawingml/2006/main" noChangeArrowheads="1"/>
        </cdr:cNvSpPr>
      </cdr:nvSpPr>
      <cdr:spPr bwMode="auto">
        <a:xfrm xmlns:a="http://schemas.openxmlformats.org/drawingml/2006/main">
          <a:off x="4824536" y="5975960"/>
          <a:ext cx="2024503" cy="216728"/>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50000"/>
            </a:lnSpc>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Called</a:t>
          </a:r>
          <a:r>
            <a:rPr lang="en-US" sz="12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unkind names</a:t>
          </a:r>
          <a:endParaRPr lang="en-Z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dr:relSizeAnchor xmlns:cdr="http://schemas.openxmlformats.org/drawingml/2006/chartDrawing">
    <cdr:from>
      <cdr:x>0.75949</cdr:x>
      <cdr:y>0.94384</cdr:y>
    </cdr:from>
    <cdr:to>
      <cdr:x>0.96679</cdr:x>
      <cdr:y>0.98864</cdr:y>
    </cdr:to>
    <cdr:sp macro="" textlink="">
      <cdr:nvSpPr>
        <cdr:cNvPr id="3" name="Text Box 2"/>
        <cdr:cNvSpPr txBox="1">
          <a:spLocks xmlns:a="http://schemas.openxmlformats.org/drawingml/2006/main" noChangeArrowheads="1"/>
        </cdr:cNvSpPr>
      </cdr:nvSpPr>
      <cdr:spPr bwMode="auto">
        <a:xfrm xmlns:a="http://schemas.openxmlformats.org/drawingml/2006/main">
          <a:off x="8640960" y="5980809"/>
          <a:ext cx="2358471" cy="283887"/>
        </a:xfrm>
        <a:prstGeom xmlns:a="http://schemas.openxmlformats.org/drawingml/2006/main" prst="rect">
          <a:avLst/>
        </a:prstGeom>
        <a:solidFill xmlns:a="http://schemas.openxmlformats.org/drawingml/2006/main">
          <a:srgbClr val="FFFFFF"/>
        </a:solidFill>
        <a:ln xmlns:a="http://schemas.openxmlformats.org/drawingml/2006/main" w="9525">
          <a:solidFill>
            <a:schemeClr val="bg1"/>
          </a:solid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150000"/>
            </a:lnSpc>
            <a:spcAft>
              <a:spcPts val="0"/>
            </a:spcAft>
          </a:pP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Being</a:t>
          </a:r>
          <a:r>
            <a:rPr lang="en-US" sz="1200" b="1" baseline="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left out</a:t>
          </a:r>
          <a:endParaRPr lang="en-ZA"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DC894B-2A22-4888-AB0A-F731C3E27899}" type="datetimeFigureOut">
              <a:rPr lang="en-ZA" smtClean="0"/>
              <a:t>2019/06/19</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4C5083-9F43-4762-89BF-3C0B19DB37C3}" type="slidenum">
              <a:rPr lang="en-ZA" smtClean="0"/>
              <a:t>‹#›</a:t>
            </a:fld>
            <a:endParaRPr lang="en-ZA"/>
          </a:p>
        </p:txBody>
      </p:sp>
    </p:spTree>
    <p:extLst>
      <p:ext uri="{BB962C8B-B14F-4D97-AF65-F5344CB8AC3E}">
        <p14:creationId xmlns:p14="http://schemas.microsoft.com/office/powerpoint/2010/main" val="3928678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9A4C5083-9F43-4762-89BF-3C0B19DB37C3}" type="slidenum">
              <a:rPr lang="en-ZA" smtClean="0"/>
              <a:t>1</a:t>
            </a:fld>
            <a:endParaRPr lang="en-ZA"/>
          </a:p>
        </p:txBody>
      </p:sp>
    </p:spTree>
    <p:extLst>
      <p:ext uri="{BB962C8B-B14F-4D97-AF65-F5344CB8AC3E}">
        <p14:creationId xmlns:p14="http://schemas.microsoft.com/office/powerpoint/2010/main" val="272993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a:p>
        </p:txBody>
      </p:sp>
    </p:spTree>
    <p:extLst>
      <p:ext uri="{BB962C8B-B14F-4D97-AF65-F5344CB8AC3E}">
        <p14:creationId xmlns:p14="http://schemas.microsoft.com/office/powerpoint/2010/main" val="426582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15</a:t>
            </a:fld>
            <a:endParaRPr lang="en-US"/>
          </a:p>
        </p:txBody>
      </p:sp>
    </p:spTree>
    <p:extLst>
      <p:ext uri="{BB962C8B-B14F-4D97-AF65-F5344CB8AC3E}">
        <p14:creationId xmlns:p14="http://schemas.microsoft.com/office/powerpoint/2010/main" val="350828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ZA" dirty="0" smtClean="0"/>
              <a:t>*Ensuring</a:t>
            </a:r>
            <a:r>
              <a:rPr lang="en-ZA" baseline="0" dirty="0" smtClean="0"/>
              <a:t> standardised procedure of translation. Consider d</a:t>
            </a:r>
            <a:r>
              <a:rPr lang="en-ZA" dirty="0" smtClean="0"/>
              <a:t>ifferent</a:t>
            </a:r>
            <a:r>
              <a:rPr lang="en-ZA" baseline="0" dirty="0" smtClean="0"/>
              <a:t> dialects of the same language. Similar sampling strategies. Well-trained researchers for data collection</a:t>
            </a:r>
          </a:p>
          <a:p>
            <a:pPr marL="171450" indent="-171450">
              <a:buFont typeface="Arial" charset="0"/>
              <a:buChar char="•"/>
            </a:pPr>
            <a:r>
              <a:rPr lang="en-ZA" baseline="0" dirty="0" smtClean="0"/>
              <a:t>** An example from South Africa to follow</a:t>
            </a:r>
            <a:endParaRPr lang="en-ZA" dirty="0"/>
          </a:p>
        </p:txBody>
      </p:sp>
      <p:sp>
        <p:nvSpPr>
          <p:cNvPr id="4" name="Slide Number Placeholder 3"/>
          <p:cNvSpPr>
            <a:spLocks noGrp="1"/>
          </p:cNvSpPr>
          <p:nvPr>
            <p:ph type="sldNum" sz="quarter" idx="10"/>
          </p:nvPr>
        </p:nvSpPr>
        <p:spPr/>
        <p:txBody>
          <a:bodyPr/>
          <a:lstStyle/>
          <a:p>
            <a:fld id="{9A4C5083-9F43-4762-89BF-3C0B19DB37C3}" type="slidenum">
              <a:rPr lang="en-ZA" smtClean="0"/>
              <a:t>16</a:t>
            </a:fld>
            <a:endParaRPr lang="en-ZA"/>
          </a:p>
        </p:txBody>
      </p:sp>
    </p:spTree>
    <p:extLst>
      <p:ext uri="{BB962C8B-B14F-4D97-AF65-F5344CB8AC3E}">
        <p14:creationId xmlns:p14="http://schemas.microsoft.com/office/powerpoint/2010/main" val="2827046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*Concern was noted as the</a:t>
            </a:r>
            <a:r>
              <a:rPr lang="en-ZA" baseline="0" dirty="0" smtClean="0"/>
              <a:t> children lacked capacity to answer the questionnaire in their home language</a:t>
            </a:r>
            <a:endParaRPr lang="en-ZA" dirty="0"/>
          </a:p>
        </p:txBody>
      </p:sp>
      <p:sp>
        <p:nvSpPr>
          <p:cNvPr id="4" name="Slide Number Placeholder 3"/>
          <p:cNvSpPr>
            <a:spLocks noGrp="1"/>
          </p:cNvSpPr>
          <p:nvPr>
            <p:ph type="sldNum" sz="quarter" idx="10"/>
          </p:nvPr>
        </p:nvSpPr>
        <p:spPr/>
        <p:txBody>
          <a:bodyPr/>
          <a:lstStyle/>
          <a:p>
            <a:fld id="{9A4C5083-9F43-4762-89BF-3C0B19DB37C3}" type="slidenum">
              <a:rPr lang="en-ZA" smtClean="0"/>
              <a:t>17</a:t>
            </a:fld>
            <a:endParaRPr lang="en-ZA"/>
          </a:p>
        </p:txBody>
      </p:sp>
    </p:spTree>
    <p:extLst>
      <p:ext uri="{BB962C8B-B14F-4D97-AF65-F5344CB8AC3E}">
        <p14:creationId xmlns:p14="http://schemas.microsoft.com/office/powerpoint/2010/main" val="313867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on</a:t>
            </a:r>
            <a:r>
              <a:rPr lang="en-US" baseline="0" dirty="0" smtClean="0"/>
              <a:t> sibling bullying victimization are not include in this analysis</a:t>
            </a:r>
            <a:endParaRPr lang="en-ZA" dirty="0"/>
          </a:p>
        </p:txBody>
      </p:sp>
      <p:sp>
        <p:nvSpPr>
          <p:cNvPr id="4" name="Slide Number Placeholder 3"/>
          <p:cNvSpPr>
            <a:spLocks noGrp="1"/>
          </p:cNvSpPr>
          <p:nvPr>
            <p:ph type="sldNum" sz="quarter" idx="10"/>
          </p:nvPr>
        </p:nvSpPr>
        <p:spPr/>
        <p:txBody>
          <a:bodyPr/>
          <a:lstStyle/>
          <a:p>
            <a:fld id="{9A4C5083-9F43-4762-89BF-3C0B19DB37C3}" type="slidenum">
              <a:rPr lang="en-ZA" smtClean="0"/>
              <a:t>23</a:t>
            </a:fld>
            <a:endParaRPr lang="en-ZA"/>
          </a:p>
        </p:txBody>
      </p:sp>
    </p:spTree>
    <p:extLst>
      <p:ext uri="{BB962C8B-B14F-4D97-AF65-F5344CB8AC3E}">
        <p14:creationId xmlns:p14="http://schemas.microsoft.com/office/powerpoint/2010/main" val="357350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46</a:t>
            </a:fld>
            <a:endParaRPr lang="en-US"/>
          </a:p>
        </p:txBody>
      </p:sp>
    </p:spTree>
    <p:extLst>
      <p:ext uri="{BB962C8B-B14F-4D97-AF65-F5344CB8AC3E}">
        <p14:creationId xmlns:p14="http://schemas.microsoft.com/office/powerpoint/2010/main" val="121495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36E61BAF-429F-4923-A145-0C926CDCD40D}" type="datetimeFigureOut">
              <a:rPr lang="en-ZA" smtClean="0"/>
              <a:t>2019/06/19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E3532E5-C00C-4A33-B979-780EA349102D}" type="slidenum">
              <a:rPr lang="en-ZA" smtClean="0"/>
              <a:t>‹#›</a:t>
            </a:fld>
            <a:endParaRPr lang="en-ZA"/>
          </a:p>
        </p:txBody>
      </p:sp>
    </p:spTree>
    <p:extLst>
      <p:ext uri="{BB962C8B-B14F-4D97-AF65-F5344CB8AC3E}">
        <p14:creationId xmlns:p14="http://schemas.microsoft.com/office/powerpoint/2010/main" val="135367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6E61BAF-429F-4923-A145-0C926CDCD40D}" type="datetimeFigureOut">
              <a:rPr lang="en-ZA" smtClean="0"/>
              <a:t>2019/06/19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E3532E5-C00C-4A33-B979-780EA349102D}" type="slidenum">
              <a:rPr lang="en-ZA" smtClean="0"/>
              <a:t>‹#›</a:t>
            </a:fld>
            <a:endParaRPr lang="en-ZA"/>
          </a:p>
        </p:txBody>
      </p:sp>
    </p:spTree>
    <p:extLst>
      <p:ext uri="{BB962C8B-B14F-4D97-AF65-F5344CB8AC3E}">
        <p14:creationId xmlns:p14="http://schemas.microsoft.com/office/powerpoint/2010/main" val="4029311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6E61BAF-429F-4923-A145-0C926CDCD40D}" type="datetimeFigureOut">
              <a:rPr lang="en-ZA" smtClean="0"/>
              <a:t>2019/06/19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E3532E5-C00C-4A33-B979-780EA349102D}" type="slidenum">
              <a:rPr lang="en-ZA" smtClean="0"/>
              <a:t>‹#›</a:t>
            </a:fld>
            <a:endParaRPr lang="en-ZA"/>
          </a:p>
        </p:txBody>
      </p:sp>
    </p:spTree>
    <p:extLst>
      <p:ext uri="{BB962C8B-B14F-4D97-AF65-F5344CB8AC3E}">
        <p14:creationId xmlns:p14="http://schemas.microsoft.com/office/powerpoint/2010/main" val="3935068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36E61BAF-429F-4923-A145-0C926CDCD40D}" type="datetimeFigureOut">
              <a:rPr lang="en-ZA" smtClean="0"/>
              <a:t>2019/06/19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E3532E5-C00C-4A33-B979-780EA349102D}" type="slidenum">
              <a:rPr lang="en-ZA" smtClean="0"/>
              <a:t>‹#›</a:t>
            </a:fld>
            <a:endParaRPr lang="en-ZA"/>
          </a:p>
        </p:txBody>
      </p:sp>
    </p:spTree>
    <p:extLst>
      <p:ext uri="{BB962C8B-B14F-4D97-AF65-F5344CB8AC3E}">
        <p14:creationId xmlns:p14="http://schemas.microsoft.com/office/powerpoint/2010/main" val="298630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E61BAF-429F-4923-A145-0C926CDCD40D}" type="datetimeFigureOut">
              <a:rPr lang="en-ZA" smtClean="0"/>
              <a:t>2019/06/19</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6E3532E5-C00C-4A33-B979-780EA349102D}" type="slidenum">
              <a:rPr lang="en-ZA" smtClean="0"/>
              <a:t>‹#›</a:t>
            </a:fld>
            <a:endParaRPr lang="en-ZA"/>
          </a:p>
        </p:txBody>
      </p:sp>
    </p:spTree>
    <p:extLst>
      <p:ext uri="{BB962C8B-B14F-4D97-AF65-F5344CB8AC3E}">
        <p14:creationId xmlns:p14="http://schemas.microsoft.com/office/powerpoint/2010/main" val="1837516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36E61BAF-429F-4923-A145-0C926CDCD40D}" type="datetimeFigureOut">
              <a:rPr lang="en-ZA" smtClean="0"/>
              <a:t>2019/06/19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E3532E5-C00C-4A33-B979-780EA349102D}" type="slidenum">
              <a:rPr lang="en-ZA" smtClean="0"/>
              <a:t>‹#›</a:t>
            </a:fld>
            <a:endParaRPr lang="en-ZA"/>
          </a:p>
        </p:txBody>
      </p:sp>
    </p:spTree>
    <p:extLst>
      <p:ext uri="{BB962C8B-B14F-4D97-AF65-F5344CB8AC3E}">
        <p14:creationId xmlns:p14="http://schemas.microsoft.com/office/powerpoint/2010/main" val="247049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36E61BAF-429F-4923-A145-0C926CDCD40D}" type="datetimeFigureOut">
              <a:rPr lang="en-ZA" smtClean="0"/>
              <a:t>2019/06/19</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6E3532E5-C00C-4A33-B979-780EA349102D}" type="slidenum">
              <a:rPr lang="en-ZA" smtClean="0"/>
              <a:t>‹#›</a:t>
            </a:fld>
            <a:endParaRPr lang="en-ZA"/>
          </a:p>
        </p:txBody>
      </p:sp>
    </p:spTree>
    <p:extLst>
      <p:ext uri="{BB962C8B-B14F-4D97-AF65-F5344CB8AC3E}">
        <p14:creationId xmlns:p14="http://schemas.microsoft.com/office/powerpoint/2010/main" val="405106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36E61BAF-429F-4923-A145-0C926CDCD40D}" type="datetimeFigureOut">
              <a:rPr lang="en-ZA" smtClean="0"/>
              <a:t>2019/06/19</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6E3532E5-C00C-4A33-B979-780EA349102D}" type="slidenum">
              <a:rPr lang="en-ZA" smtClean="0"/>
              <a:t>‹#›</a:t>
            </a:fld>
            <a:endParaRPr lang="en-ZA"/>
          </a:p>
        </p:txBody>
      </p:sp>
    </p:spTree>
    <p:extLst>
      <p:ext uri="{BB962C8B-B14F-4D97-AF65-F5344CB8AC3E}">
        <p14:creationId xmlns:p14="http://schemas.microsoft.com/office/powerpoint/2010/main" val="294409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61BAF-429F-4923-A145-0C926CDCD40D}" type="datetimeFigureOut">
              <a:rPr lang="en-ZA" smtClean="0"/>
              <a:t>2019/06/19</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6E3532E5-C00C-4A33-B979-780EA349102D}" type="slidenum">
              <a:rPr lang="en-ZA" smtClean="0"/>
              <a:t>‹#›</a:t>
            </a:fld>
            <a:endParaRPr lang="en-ZA"/>
          </a:p>
        </p:txBody>
      </p:sp>
    </p:spTree>
    <p:extLst>
      <p:ext uri="{BB962C8B-B14F-4D97-AF65-F5344CB8AC3E}">
        <p14:creationId xmlns:p14="http://schemas.microsoft.com/office/powerpoint/2010/main" val="279199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61BAF-429F-4923-A145-0C926CDCD40D}" type="datetimeFigureOut">
              <a:rPr lang="en-ZA" smtClean="0"/>
              <a:t>2019/06/19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E3532E5-C00C-4A33-B979-780EA349102D}" type="slidenum">
              <a:rPr lang="en-ZA" smtClean="0"/>
              <a:t>‹#›</a:t>
            </a:fld>
            <a:endParaRPr lang="en-ZA"/>
          </a:p>
        </p:txBody>
      </p:sp>
    </p:spTree>
    <p:extLst>
      <p:ext uri="{BB962C8B-B14F-4D97-AF65-F5344CB8AC3E}">
        <p14:creationId xmlns:p14="http://schemas.microsoft.com/office/powerpoint/2010/main" val="55305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E61BAF-429F-4923-A145-0C926CDCD40D}" type="datetimeFigureOut">
              <a:rPr lang="en-ZA" smtClean="0"/>
              <a:t>2019/06/19</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6E3532E5-C00C-4A33-B979-780EA349102D}" type="slidenum">
              <a:rPr lang="en-ZA" smtClean="0"/>
              <a:t>‹#›</a:t>
            </a:fld>
            <a:endParaRPr lang="en-ZA"/>
          </a:p>
        </p:txBody>
      </p:sp>
    </p:spTree>
    <p:extLst>
      <p:ext uri="{BB962C8B-B14F-4D97-AF65-F5344CB8AC3E}">
        <p14:creationId xmlns:p14="http://schemas.microsoft.com/office/powerpoint/2010/main" val="861170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61BAF-429F-4923-A145-0C926CDCD40D}" type="datetimeFigureOut">
              <a:rPr lang="en-ZA" smtClean="0"/>
              <a:t>2019/06/19</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3532E5-C00C-4A33-B979-780EA349102D}" type="slidenum">
              <a:rPr lang="en-ZA" smtClean="0"/>
              <a:t>‹#›</a:t>
            </a:fld>
            <a:endParaRPr lang="en-ZA"/>
          </a:p>
        </p:txBody>
      </p:sp>
    </p:spTree>
    <p:extLst>
      <p:ext uri="{BB962C8B-B14F-4D97-AF65-F5344CB8AC3E}">
        <p14:creationId xmlns:p14="http://schemas.microsoft.com/office/powerpoint/2010/main" val="743739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9272" y="1640952"/>
            <a:ext cx="8640960" cy="1470025"/>
          </a:xfrm>
        </p:spPr>
        <p:txBody>
          <a:bodyPr>
            <a:normAutofit fontScale="90000"/>
          </a:bodyPr>
          <a:lstStyle/>
          <a:p>
            <a:r>
              <a:rPr lang="en-ZA" sz="4000" b="1" dirty="0" smtClean="0"/>
              <a:t>Children’s Worlds International Survey of Children’s Well-Being </a:t>
            </a:r>
            <a:br>
              <a:rPr lang="en-ZA" sz="4000" b="1" dirty="0" smtClean="0"/>
            </a:br>
            <a:r>
              <a:rPr lang="en-ZA" sz="3100" b="1" dirty="0" smtClean="0"/>
              <a:t>Conducting Cross-Country Comparative Research</a:t>
            </a:r>
            <a:endParaRPr lang="en-ZA" sz="3100" b="1" dirty="0"/>
          </a:p>
        </p:txBody>
      </p:sp>
      <p:sp>
        <p:nvSpPr>
          <p:cNvPr id="3" name="Subtitle 2"/>
          <p:cNvSpPr>
            <a:spLocks noGrp="1"/>
          </p:cNvSpPr>
          <p:nvPr>
            <p:ph type="subTitle" idx="1"/>
          </p:nvPr>
        </p:nvSpPr>
        <p:spPr>
          <a:xfrm>
            <a:off x="251520" y="3322002"/>
            <a:ext cx="8568952" cy="1547158"/>
          </a:xfrm>
        </p:spPr>
        <p:txBody>
          <a:bodyPr>
            <a:normAutofit fontScale="55000" lnSpcReduction="20000"/>
          </a:bodyPr>
          <a:lstStyle/>
          <a:p>
            <a:r>
              <a:rPr lang="en-US" sz="4200" b="1" dirty="0" err="1" smtClean="0"/>
              <a:t>Shazly</a:t>
            </a:r>
            <a:r>
              <a:rPr lang="en-US" sz="4200" b="1" dirty="0" smtClean="0"/>
              <a:t> Savahl</a:t>
            </a:r>
            <a:r>
              <a:rPr lang="en-US" sz="4200" b="1" baseline="30000" dirty="0" smtClean="0"/>
              <a:t>1</a:t>
            </a:r>
            <a:r>
              <a:rPr lang="en-US" sz="4200" b="1" dirty="0" smtClean="0"/>
              <a:t> </a:t>
            </a:r>
            <a:r>
              <a:rPr lang="en-US" sz="4200" b="1" dirty="0"/>
              <a:t>&amp;</a:t>
            </a:r>
            <a:r>
              <a:rPr lang="en-US" sz="4200" b="1" dirty="0" smtClean="0"/>
              <a:t> Sabirah Adams</a:t>
            </a:r>
            <a:r>
              <a:rPr lang="en-US" sz="4200" b="1" baseline="30000" dirty="0" smtClean="0"/>
              <a:t>2</a:t>
            </a:r>
          </a:p>
          <a:p>
            <a:r>
              <a:rPr lang="en-US" sz="4200" b="1" dirty="0" err="1" smtClean="0"/>
              <a:t>Donnay</a:t>
            </a:r>
            <a:r>
              <a:rPr lang="en-US" sz="4200" b="1" dirty="0" smtClean="0"/>
              <a:t> Manuel</a:t>
            </a:r>
            <a:r>
              <a:rPr lang="en-US" sz="4200" b="1" baseline="30000" dirty="0" smtClean="0"/>
              <a:t>1</a:t>
            </a:r>
            <a:r>
              <a:rPr lang="en-US" sz="4200" b="1" dirty="0" smtClean="0"/>
              <a:t>, </a:t>
            </a:r>
            <a:r>
              <a:rPr lang="en-US" sz="4200" b="1" dirty="0" err="1" smtClean="0"/>
              <a:t>Mulalo</a:t>
            </a:r>
            <a:r>
              <a:rPr lang="en-US" sz="4200" b="1" dirty="0" smtClean="0"/>
              <a:t> Mpilo</a:t>
            </a:r>
            <a:r>
              <a:rPr lang="en-US" sz="4200" b="1" baseline="30000" dirty="0" smtClean="0"/>
              <a:t>1</a:t>
            </a:r>
          </a:p>
          <a:p>
            <a:r>
              <a:rPr lang="en-US" sz="4200" b="1" baseline="30000" dirty="0" smtClean="0"/>
              <a:t>1</a:t>
            </a:r>
            <a:r>
              <a:rPr lang="en-US" sz="4200" b="1" dirty="0" smtClean="0"/>
              <a:t>Child &amp; Family Studies, University of the Western Cape </a:t>
            </a:r>
          </a:p>
          <a:p>
            <a:r>
              <a:rPr lang="en-US" sz="4200" b="1" baseline="30000" dirty="0" smtClean="0"/>
              <a:t>2</a:t>
            </a:r>
            <a:r>
              <a:rPr lang="en-US" sz="4200" b="1" dirty="0" smtClean="0"/>
              <a:t>Centre for Higher Education Development, University of Cape Town</a:t>
            </a:r>
          </a:p>
          <a:p>
            <a:endParaRPr lang="en-US" sz="4500" b="1" baseline="30000" dirty="0"/>
          </a:p>
          <a:p>
            <a:endParaRPr lang="en-US" sz="4500" b="1" baseline="30000" dirty="0" smtClean="0"/>
          </a:p>
          <a:p>
            <a:endParaRPr lang="en-US" sz="4500" b="1" baseline="30000" dirty="0"/>
          </a:p>
          <a:p>
            <a:endParaRPr lang="en-ZA" sz="4500" b="1" baseline="30000" dirty="0"/>
          </a:p>
          <a:p>
            <a:endParaRPr lang="en-ZA" b="1" dirty="0"/>
          </a:p>
        </p:txBody>
      </p:sp>
      <p:pic>
        <p:nvPicPr>
          <p:cNvPr id="6" name="Picture 5"/>
          <p:cNvPicPr>
            <a:picLocks noChangeAspect="1"/>
          </p:cNvPicPr>
          <p:nvPr/>
        </p:nvPicPr>
        <p:blipFill rotWithShape="1">
          <a:blip r:embed="rId3"/>
          <a:srcRect t="23863"/>
          <a:stretch/>
        </p:blipFill>
        <p:spPr>
          <a:xfrm>
            <a:off x="2519772" y="254782"/>
            <a:ext cx="4032448" cy="1169280"/>
          </a:xfrm>
          <a:prstGeom prst="rect">
            <a:avLst/>
          </a:prstGeom>
        </p:spPr>
      </p:pic>
      <p:pic>
        <p:nvPicPr>
          <p:cNvPr id="9" name="Picture 8"/>
          <p:cNvPicPr>
            <a:picLocks noChangeAspect="1"/>
          </p:cNvPicPr>
          <p:nvPr/>
        </p:nvPicPr>
        <p:blipFill>
          <a:blip r:embed="rId4"/>
          <a:stretch>
            <a:fillRect/>
          </a:stretch>
        </p:blipFill>
        <p:spPr>
          <a:xfrm>
            <a:off x="395536" y="260648"/>
            <a:ext cx="1317665" cy="1169279"/>
          </a:xfrm>
          <a:prstGeom prst="rect">
            <a:avLst/>
          </a:prstGeom>
        </p:spPr>
      </p:pic>
      <p:pic>
        <p:nvPicPr>
          <p:cNvPr id="10" name="Picture 9"/>
          <p:cNvPicPr/>
          <p:nvPr/>
        </p:nvPicPr>
        <p:blipFill>
          <a:blip r:embed="rId5"/>
          <a:srcRect/>
          <a:stretch>
            <a:fillRect/>
          </a:stretch>
        </p:blipFill>
        <p:spPr bwMode="auto">
          <a:xfrm>
            <a:off x="7524328" y="260648"/>
            <a:ext cx="1144951" cy="1163414"/>
          </a:xfrm>
          <a:prstGeom prst="rect">
            <a:avLst/>
          </a:prstGeom>
          <a:noFill/>
        </p:spPr>
      </p:pic>
      <p:pic>
        <p:nvPicPr>
          <p:cNvPr id="11" name="Picture 10"/>
          <p:cNvPicPr>
            <a:picLocks noChangeAspect="1"/>
          </p:cNvPicPr>
          <p:nvPr/>
        </p:nvPicPr>
        <p:blipFill>
          <a:blip r:embed="rId6"/>
          <a:stretch>
            <a:fillRect/>
          </a:stretch>
        </p:blipFill>
        <p:spPr>
          <a:xfrm>
            <a:off x="395536" y="5013176"/>
            <a:ext cx="1302792" cy="1566808"/>
          </a:xfrm>
          <a:prstGeom prst="rect">
            <a:avLst/>
          </a:prstGeom>
        </p:spPr>
      </p:pic>
      <p:pic>
        <p:nvPicPr>
          <p:cNvPr id="12" name="Picture 11"/>
          <p:cNvPicPr>
            <a:picLocks noChangeAspect="1"/>
          </p:cNvPicPr>
          <p:nvPr/>
        </p:nvPicPr>
        <p:blipFill>
          <a:blip r:embed="rId7"/>
          <a:stretch>
            <a:fillRect/>
          </a:stretch>
        </p:blipFill>
        <p:spPr>
          <a:xfrm>
            <a:off x="6797071" y="5013176"/>
            <a:ext cx="1872208" cy="1728192"/>
          </a:xfrm>
          <a:prstGeom prst="rect">
            <a:avLst/>
          </a:prstGeom>
        </p:spPr>
      </p:pic>
    </p:spTree>
    <p:extLst>
      <p:ext uri="{BB962C8B-B14F-4D97-AF65-F5344CB8AC3E}">
        <p14:creationId xmlns:p14="http://schemas.microsoft.com/office/powerpoint/2010/main" val="198561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194546"/>
            <a:ext cx="5904656" cy="994122"/>
          </a:xfrm>
        </p:spPr>
        <p:txBody>
          <a:bodyPr>
            <a:noAutofit/>
          </a:bodyPr>
          <a:lstStyle/>
          <a:p>
            <a:r>
              <a:rPr lang="en-ZA" sz="2600" b="1" dirty="0" smtClean="0"/>
              <a:t>Children’s Worlds: International Survey of Children’s Well-Being</a:t>
            </a:r>
            <a:br>
              <a:rPr lang="en-ZA" sz="2600" b="1" dirty="0" smtClean="0"/>
            </a:br>
            <a:r>
              <a:rPr lang="en-ZA" sz="2600" b="1" dirty="0" smtClean="0"/>
              <a:t>What measures do we have</a:t>
            </a:r>
            <a:endParaRPr lang="en-ZA" sz="2600" b="1" dirty="0"/>
          </a:p>
        </p:txBody>
      </p:sp>
      <p:sp>
        <p:nvSpPr>
          <p:cNvPr id="3" name="Content Placeholder 2"/>
          <p:cNvSpPr>
            <a:spLocks noGrp="1"/>
          </p:cNvSpPr>
          <p:nvPr>
            <p:ph idx="1"/>
          </p:nvPr>
        </p:nvSpPr>
        <p:spPr>
          <a:xfrm>
            <a:off x="179512" y="1340768"/>
            <a:ext cx="8784976" cy="5400600"/>
          </a:xfrm>
        </p:spPr>
        <p:txBody>
          <a:bodyPr>
            <a:normAutofit fontScale="70000" lnSpcReduction="20000"/>
          </a:bodyPr>
          <a:lstStyle/>
          <a:p>
            <a:r>
              <a:rPr lang="en-ZA" dirty="0" smtClean="0"/>
              <a:t>Over the past few years researchers have developed (adapted) a range of scales (measures) which have demonstrated sound psychometric properties; most notably structural validity:</a:t>
            </a:r>
          </a:p>
          <a:p>
            <a:r>
              <a:rPr lang="en-ZA" dirty="0" smtClean="0"/>
              <a:t>SLSS (context-free)</a:t>
            </a:r>
          </a:p>
          <a:p>
            <a:r>
              <a:rPr lang="en-ZA" dirty="0" smtClean="0"/>
              <a:t>BMSLSS (concretely worded)</a:t>
            </a:r>
          </a:p>
          <a:p>
            <a:r>
              <a:rPr lang="en-ZA" dirty="0" smtClean="0"/>
              <a:t>PWI-SC (abstractly worded)</a:t>
            </a:r>
          </a:p>
          <a:p>
            <a:r>
              <a:rPr lang="en-ZA" dirty="0" smtClean="0"/>
              <a:t>CWSWBS</a:t>
            </a:r>
          </a:p>
          <a:p>
            <a:r>
              <a:rPr lang="en-ZA" dirty="0" smtClean="0"/>
              <a:t>SPANE</a:t>
            </a:r>
          </a:p>
          <a:p>
            <a:r>
              <a:rPr lang="en-ZA" dirty="0" smtClean="0"/>
              <a:t>PANAS-C</a:t>
            </a:r>
          </a:p>
          <a:p>
            <a:r>
              <a:rPr lang="en-ZA" dirty="0" smtClean="0"/>
              <a:t>Children’s Worlds Survey has made substantial advancements with these instruments, especially as it relates to cross-culturally measuring SWB in children</a:t>
            </a:r>
          </a:p>
          <a:p>
            <a:r>
              <a:rPr lang="en-ZA" dirty="0" smtClean="0"/>
              <a:t>The key questions are: </a:t>
            </a:r>
          </a:p>
          <a:p>
            <a:pPr lvl="1"/>
            <a:r>
              <a:rPr lang="en-ZA" dirty="0" smtClean="0"/>
              <a:t>is SWB perceived and experienced universally by all children</a:t>
            </a:r>
            <a:r>
              <a:rPr lang="en-ZA" dirty="0"/>
              <a:t>?</a:t>
            </a:r>
            <a:endParaRPr lang="en-ZA" dirty="0" smtClean="0"/>
          </a:p>
          <a:p>
            <a:pPr lvl="1"/>
            <a:r>
              <a:rPr lang="en-ZA" dirty="0" smtClean="0"/>
              <a:t>and if so, how do we best measure SWB</a:t>
            </a:r>
            <a:r>
              <a:rPr lang="en-ZA" dirty="0"/>
              <a:t>?</a:t>
            </a:r>
            <a:endParaRPr lang="en-ZA" dirty="0" smtClean="0"/>
          </a:p>
          <a:p>
            <a:pPr lvl="1"/>
            <a:r>
              <a:rPr lang="en-ZA" dirty="0" smtClean="0"/>
              <a:t>and if so, can we meaningfully compare results across different countries?</a:t>
            </a:r>
          </a:p>
          <a:p>
            <a:endParaRPr lang="en-ZA" dirty="0"/>
          </a:p>
        </p:txBody>
      </p:sp>
      <p:pic>
        <p:nvPicPr>
          <p:cNvPr id="4" name="Picture 3"/>
          <p:cNvPicPr>
            <a:picLocks noChangeAspect="1"/>
          </p:cNvPicPr>
          <p:nvPr/>
        </p:nvPicPr>
        <p:blipFill>
          <a:blip r:embed="rId2"/>
          <a:stretch>
            <a:fillRect/>
          </a:stretch>
        </p:blipFill>
        <p:spPr>
          <a:xfrm>
            <a:off x="107504" y="115926"/>
            <a:ext cx="1043608" cy="1215592"/>
          </a:xfrm>
          <a:prstGeom prst="rect">
            <a:avLst/>
          </a:prstGeom>
        </p:spPr>
      </p:pic>
      <p:pic>
        <p:nvPicPr>
          <p:cNvPr id="5" name="Picture 4"/>
          <p:cNvPicPr>
            <a:picLocks noChangeAspect="1"/>
          </p:cNvPicPr>
          <p:nvPr/>
        </p:nvPicPr>
        <p:blipFill>
          <a:blip r:embed="rId3"/>
          <a:stretch>
            <a:fillRect/>
          </a:stretch>
        </p:blipFill>
        <p:spPr>
          <a:xfrm>
            <a:off x="7928769" y="115926"/>
            <a:ext cx="1019614" cy="1215592"/>
          </a:xfrm>
          <a:prstGeom prst="rect">
            <a:avLst/>
          </a:prstGeom>
        </p:spPr>
      </p:pic>
    </p:spTree>
    <p:extLst>
      <p:ext uri="{BB962C8B-B14F-4D97-AF65-F5344CB8AC3E}">
        <p14:creationId xmlns:p14="http://schemas.microsoft.com/office/powerpoint/2010/main" val="2939755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sp>
        <p:nvSpPr>
          <p:cNvPr id="3" name="Content Placeholder 2"/>
          <p:cNvSpPr>
            <a:spLocks noGrp="1"/>
          </p:cNvSpPr>
          <p:nvPr>
            <p:ph idx="1"/>
          </p:nvPr>
        </p:nvSpPr>
        <p:spPr/>
        <p:txBody>
          <a:bodyPr/>
          <a:lstStyle/>
          <a:p>
            <a:r>
              <a:rPr lang="en-ZA" dirty="0" smtClean="0"/>
              <a:t>First Wave: (Deep Pilot): Is SWB in children universal? Can we measure SWB in children in different contexts? How do we measure SWB?</a:t>
            </a:r>
          </a:p>
          <a:p>
            <a:r>
              <a:rPr lang="en-ZA" dirty="0" smtClean="0"/>
              <a:t>Second Wave: Can we meaningfully compare SWB across cultures/countries?</a:t>
            </a:r>
          </a:p>
          <a:p>
            <a:r>
              <a:rPr lang="en-ZA" dirty="0" smtClean="0"/>
              <a:t>Third Wave: How can we improve the measurement of SWB in children?</a:t>
            </a:r>
            <a:endParaRPr lang="en-ZA" dirty="0"/>
          </a:p>
        </p:txBody>
      </p:sp>
      <p:pic>
        <p:nvPicPr>
          <p:cNvPr id="4" name="Picture 3"/>
          <p:cNvPicPr>
            <a:picLocks noChangeAspect="1"/>
          </p:cNvPicPr>
          <p:nvPr/>
        </p:nvPicPr>
        <p:blipFill>
          <a:blip r:embed="rId2"/>
          <a:stretch>
            <a:fillRect/>
          </a:stretch>
        </p:blipFill>
        <p:spPr>
          <a:xfrm>
            <a:off x="107504" y="214988"/>
            <a:ext cx="1043608" cy="1215592"/>
          </a:xfrm>
          <a:prstGeom prst="rect">
            <a:avLst/>
          </a:prstGeom>
        </p:spPr>
      </p:pic>
      <p:pic>
        <p:nvPicPr>
          <p:cNvPr id="5" name="Picture 4"/>
          <p:cNvPicPr>
            <a:picLocks noChangeAspect="1"/>
          </p:cNvPicPr>
          <p:nvPr/>
        </p:nvPicPr>
        <p:blipFill>
          <a:blip r:embed="rId3"/>
          <a:stretch>
            <a:fillRect/>
          </a:stretch>
        </p:blipFill>
        <p:spPr>
          <a:xfrm>
            <a:off x="7956376" y="188640"/>
            <a:ext cx="1019614" cy="1215592"/>
          </a:xfrm>
          <a:prstGeom prst="rect">
            <a:avLst/>
          </a:prstGeom>
        </p:spPr>
      </p:pic>
    </p:spTree>
    <p:extLst>
      <p:ext uri="{BB962C8B-B14F-4D97-AF65-F5344CB8AC3E}">
        <p14:creationId xmlns:p14="http://schemas.microsoft.com/office/powerpoint/2010/main" val="257910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82" y="659923"/>
            <a:ext cx="8229600" cy="850106"/>
          </a:xfrm>
        </p:spPr>
        <p:txBody>
          <a:bodyPr>
            <a:noAutofit/>
          </a:bodyPr>
          <a:lstStyle/>
          <a:p>
            <a:r>
              <a:rPr lang="en-ZA" sz="3600" b="1" dirty="0" smtClean="0"/>
              <a:t>Second Wave: </a:t>
            </a:r>
            <a:r>
              <a:rPr lang="en-ZA" sz="2800" b="1" dirty="0" smtClean="0"/>
              <a:t/>
            </a:r>
            <a:br>
              <a:rPr lang="en-ZA" sz="2800" b="1" dirty="0" smtClean="0"/>
            </a:br>
            <a:r>
              <a:rPr lang="en-ZA" sz="2800" b="1" dirty="0" smtClean="0"/>
              <a:t>Can we meaningfully compare SWB across cultures/countries?</a:t>
            </a:r>
            <a:br>
              <a:rPr lang="en-ZA" sz="2800" b="1" dirty="0" smtClean="0"/>
            </a:br>
            <a:endParaRPr lang="en-ZA" sz="2800" b="1" dirty="0"/>
          </a:p>
        </p:txBody>
      </p:sp>
      <p:sp>
        <p:nvSpPr>
          <p:cNvPr id="3" name="Content Placeholder 2"/>
          <p:cNvSpPr>
            <a:spLocks noGrp="1"/>
          </p:cNvSpPr>
          <p:nvPr>
            <p:ph idx="1"/>
          </p:nvPr>
        </p:nvSpPr>
        <p:spPr>
          <a:xfrm>
            <a:off x="457200" y="1589478"/>
            <a:ext cx="8229600" cy="5079882"/>
          </a:xfrm>
        </p:spPr>
        <p:txBody>
          <a:bodyPr>
            <a:normAutofit lnSpcReduction="10000"/>
          </a:bodyPr>
          <a:lstStyle/>
          <a:p>
            <a:r>
              <a:rPr lang="en-ZA" dirty="0" smtClean="0"/>
              <a:t>Casas 2016 has shown varying degrees of measurement equivalence of SWB measures used in Second Wave</a:t>
            </a:r>
          </a:p>
          <a:p>
            <a:r>
              <a:rPr lang="en-ZA" dirty="0" smtClean="0"/>
              <a:t>Countries are somewhat (partially) comparable on instruments across countries. The items have the same meaning across countries.</a:t>
            </a:r>
          </a:p>
          <a:p>
            <a:r>
              <a:rPr lang="en-ZA" dirty="0" smtClean="0"/>
              <a:t>Countries can be meaningfully compared by correlations, regression coefficients and mean scores.</a:t>
            </a:r>
          </a:p>
          <a:p>
            <a:endParaRPr lang="en-ZA" dirty="0" smtClean="0"/>
          </a:p>
          <a:p>
            <a:endParaRPr lang="en-ZA" dirty="0" smtClean="0"/>
          </a:p>
          <a:p>
            <a:endParaRPr lang="en-ZA" dirty="0"/>
          </a:p>
        </p:txBody>
      </p:sp>
      <p:pic>
        <p:nvPicPr>
          <p:cNvPr id="4" name="Picture 3"/>
          <p:cNvPicPr>
            <a:picLocks noChangeAspect="1"/>
          </p:cNvPicPr>
          <p:nvPr/>
        </p:nvPicPr>
        <p:blipFill>
          <a:blip r:embed="rId2"/>
          <a:stretch>
            <a:fillRect/>
          </a:stretch>
        </p:blipFill>
        <p:spPr>
          <a:xfrm>
            <a:off x="107504" y="214988"/>
            <a:ext cx="1008112" cy="1215592"/>
          </a:xfrm>
          <a:prstGeom prst="rect">
            <a:avLst/>
          </a:prstGeom>
        </p:spPr>
      </p:pic>
      <p:pic>
        <p:nvPicPr>
          <p:cNvPr id="5" name="Picture 4"/>
          <p:cNvPicPr>
            <a:picLocks noChangeAspect="1"/>
          </p:cNvPicPr>
          <p:nvPr/>
        </p:nvPicPr>
        <p:blipFill>
          <a:blip r:embed="rId3"/>
          <a:stretch>
            <a:fillRect/>
          </a:stretch>
        </p:blipFill>
        <p:spPr>
          <a:xfrm>
            <a:off x="7956376" y="188640"/>
            <a:ext cx="1019614" cy="1215592"/>
          </a:xfrm>
          <a:prstGeom prst="rect">
            <a:avLst/>
          </a:prstGeom>
        </p:spPr>
      </p:pic>
    </p:spTree>
    <p:extLst>
      <p:ext uri="{BB962C8B-B14F-4D97-AF65-F5344CB8AC3E}">
        <p14:creationId xmlns:p14="http://schemas.microsoft.com/office/powerpoint/2010/main" val="843802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89142"/>
            <a:ext cx="6419056" cy="1143000"/>
          </a:xfrm>
        </p:spPr>
        <p:txBody>
          <a:bodyPr>
            <a:noAutofit/>
          </a:bodyPr>
          <a:lstStyle/>
          <a:p>
            <a:r>
              <a:rPr lang="en-ZA" sz="3600" b="1" dirty="0"/>
              <a:t>Third Wave: </a:t>
            </a:r>
            <a:r>
              <a:rPr lang="en-ZA" sz="3600" b="1" dirty="0" smtClean="0"/>
              <a:t/>
            </a:r>
            <a:br>
              <a:rPr lang="en-ZA" sz="3600" b="1" dirty="0" smtClean="0"/>
            </a:br>
            <a:r>
              <a:rPr lang="en-ZA" sz="3600" b="1" dirty="0" smtClean="0"/>
              <a:t>How </a:t>
            </a:r>
            <a:r>
              <a:rPr lang="en-ZA" sz="3600" b="1" dirty="0"/>
              <a:t>can we improve the measurement of SWB in children?</a:t>
            </a:r>
            <a:br>
              <a:rPr lang="en-ZA" sz="3600" b="1" dirty="0"/>
            </a:br>
            <a:endParaRPr lang="en-ZA" sz="3600" b="1" dirty="0"/>
          </a:p>
        </p:txBody>
      </p:sp>
      <p:pic>
        <p:nvPicPr>
          <p:cNvPr id="5" name="Picture 4"/>
          <p:cNvPicPr>
            <a:picLocks noChangeAspect="1"/>
          </p:cNvPicPr>
          <p:nvPr/>
        </p:nvPicPr>
        <p:blipFill>
          <a:blip r:embed="rId2"/>
          <a:stretch>
            <a:fillRect/>
          </a:stretch>
        </p:blipFill>
        <p:spPr>
          <a:xfrm>
            <a:off x="107504" y="214988"/>
            <a:ext cx="1008112" cy="1215592"/>
          </a:xfrm>
          <a:prstGeom prst="rect">
            <a:avLst/>
          </a:prstGeom>
        </p:spPr>
      </p:pic>
      <p:pic>
        <p:nvPicPr>
          <p:cNvPr id="6" name="Picture 5"/>
          <p:cNvPicPr>
            <a:picLocks noChangeAspect="1"/>
          </p:cNvPicPr>
          <p:nvPr/>
        </p:nvPicPr>
        <p:blipFill>
          <a:blip r:embed="rId3"/>
          <a:stretch>
            <a:fillRect/>
          </a:stretch>
        </p:blipFill>
        <p:spPr>
          <a:xfrm>
            <a:off x="7956376" y="188640"/>
            <a:ext cx="1019614" cy="1215592"/>
          </a:xfrm>
          <a:prstGeom prst="rect">
            <a:avLst/>
          </a:prstGeom>
        </p:spPr>
      </p:pic>
    </p:spTree>
    <p:extLst>
      <p:ext uri="{BB962C8B-B14F-4D97-AF65-F5344CB8AC3E}">
        <p14:creationId xmlns:p14="http://schemas.microsoft.com/office/powerpoint/2010/main" val="1404047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6408712" cy="850106"/>
          </a:xfrm>
        </p:spPr>
        <p:txBody>
          <a:bodyPr>
            <a:normAutofit fontScale="90000"/>
          </a:bodyPr>
          <a:lstStyle/>
          <a:p>
            <a:pPr lvl="0"/>
            <a:r>
              <a:rPr lang="en-US" sz="3200" b="1" dirty="0"/>
              <a:t>Comparative </a:t>
            </a:r>
            <a:r>
              <a:rPr lang="en-US" sz="3200" b="1" dirty="0" smtClean="0"/>
              <a:t>and cross-cultural research</a:t>
            </a:r>
            <a:endParaRPr lang="en-US" sz="3200" b="1" dirty="0"/>
          </a:p>
        </p:txBody>
      </p:sp>
      <p:sp>
        <p:nvSpPr>
          <p:cNvPr id="3" name="Content Placeholder 2"/>
          <p:cNvSpPr>
            <a:spLocks noGrp="1"/>
          </p:cNvSpPr>
          <p:nvPr>
            <p:ph idx="1"/>
          </p:nvPr>
        </p:nvSpPr>
        <p:spPr>
          <a:xfrm>
            <a:off x="179512" y="1484784"/>
            <a:ext cx="8856984" cy="4999207"/>
          </a:xfrm>
        </p:spPr>
        <p:txBody>
          <a:bodyPr>
            <a:normAutofit fontScale="77500" lnSpcReduction="20000"/>
          </a:bodyPr>
          <a:lstStyle/>
          <a:p>
            <a:r>
              <a:rPr lang="en-US" dirty="0" smtClean="0"/>
              <a:t>Comparative research: it is key to consider cultural diversity within and across nations (e.g. </a:t>
            </a:r>
            <a:r>
              <a:rPr lang="en-ZA" dirty="0" smtClean="0"/>
              <a:t>racial-ethnic</a:t>
            </a:r>
            <a:r>
              <a:rPr lang="en-ZA" dirty="0"/>
              <a:t>, religious, </a:t>
            </a:r>
            <a:r>
              <a:rPr lang="en-ZA" dirty="0" smtClean="0"/>
              <a:t>language etc.) </a:t>
            </a:r>
            <a:r>
              <a:rPr lang="en-ZA" sz="1400" dirty="0" smtClean="0"/>
              <a:t>(Byrne et al., 2009)</a:t>
            </a:r>
          </a:p>
          <a:p>
            <a:r>
              <a:rPr lang="en-US" dirty="0" smtClean="0"/>
              <a:t>Given the substantial increase in cross-cultural research, three trends that have emerged:</a:t>
            </a:r>
          </a:p>
          <a:p>
            <a:pPr marL="822960" lvl="1" indent="-457200">
              <a:buFont typeface="+mj-lt"/>
              <a:buAutoNum type="arabicPeriod"/>
            </a:pPr>
            <a:r>
              <a:rPr lang="en-US" dirty="0" smtClean="0"/>
              <a:t>More researchers conducting cross-cultural research with little formal training</a:t>
            </a:r>
          </a:p>
          <a:p>
            <a:pPr marL="822960" lvl="1" indent="-457200">
              <a:buFont typeface="+mj-lt"/>
              <a:buAutoNum type="arabicPeriod"/>
            </a:pPr>
            <a:r>
              <a:rPr lang="en-US" dirty="0" smtClean="0"/>
              <a:t>Adaptation of instruments for use within a particular context(s)</a:t>
            </a:r>
          </a:p>
          <a:p>
            <a:pPr marL="822960" lvl="1" indent="-457200">
              <a:buFont typeface="+mj-lt"/>
              <a:buAutoNum type="arabicPeriod"/>
            </a:pPr>
            <a:r>
              <a:rPr lang="en-US" dirty="0" smtClean="0"/>
              <a:t>Expertise in advance research design and statistical analyses</a:t>
            </a:r>
          </a:p>
          <a:p>
            <a:r>
              <a:rPr lang="en-US" dirty="0" smtClean="0"/>
              <a:t>These three conditions plays an important role in preparation </a:t>
            </a:r>
            <a:r>
              <a:rPr lang="en-US" dirty="0"/>
              <a:t>and practices of </a:t>
            </a:r>
            <a:r>
              <a:rPr lang="en-US" dirty="0" smtClean="0"/>
              <a:t>researchers</a:t>
            </a:r>
          </a:p>
          <a:p>
            <a:r>
              <a:rPr lang="en-US" dirty="0"/>
              <a:t>Cultural </a:t>
            </a:r>
            <a:r>
              <a:rPr lang="en-US" dirty="0" smtClean="0"/>
              <a:t>differences, such as language, societal </a:t>
            </a:r>
            <a:r>
              <a:rPr lang="en-US" dirty="0"/>
              <a:t>structures, values, and </a:t>
            </a:r>
            <a:r>
              <a:rPr lang="en-US" dirty="0" smtClean="0"/>
              <a:t>socialization practices, can contribute </a:t>
            </a:r>
            <a:r>
              <a:rPr lang="en-US" dirty="0"/>
              <a:t>to differences </a:t>
            </a:r>
            <a:r>
              <a:rPr lang="en-US" dirty="0" smtClean="0"/>
              <a:t>in </a:t>
            </a:r>
            <a:r>
              <a:rPr lang="en-US" dirty="0"/>
              <a:t>the </a:t>
            </a:r>
            <a:r>
              <a:rPr lang="en-US" dirty="0" smtClean="0"/>
              <a:t>meaning or </a:t>
            </a:r>
            <a:r>
              <a:rPr lang="en-US" dirty="0"/>
              <a:t>structure of a measured construct and the perception of </a:t>
            </a:r>
            <a:r>
              <a:rPr lang="en-US" dirty="0" smtClean="0"/>
              <a:t>its related </a:t>
            </a:r>
            <a:r>
              <a:rPr lang="en-US" dirty="0"/>
              <a:t>item </a:t>
            </a:r>
            <a:r>
              <a:rPr lang="en-US" dirty="0" smtClean="0"/>
              <a:t>content</a:t>
            </a:r>
          </a:p>
        </p:txBody>
      </p:sp>
      <p:pic>
        <p:nvPicPr>
          <p:cNvPr id="4" name="Picture 3"/>
          <p:cNvPicPr>
            <a:picLocks noChangeAspect="1"/>
          </p:cNvPicPr>
          <p:nvPr/>
        </p:nvPicPr>
        <p:blipFill>
          <a:blip r:embed="rId3"/>
          <a:stretch>
            <a:fillRect/>
          </a:stretch>
        </p:blipFill>
        <p:spPr>
          <a:xfrm>
            <a:off x="7884368" y="186661"/>
            <a:ext cx="1080120" cy="1215592"/>
          </a:xfrm>
          <a:prstGeom prst="rect">
            <a:avLst/>
          </a:prstGeom>
        </p:spPr>
      </p:pic>
      <p:pic>
        <p:nvPicPr>
          <p:cNvPr id="5" name="Picture 4"/>
          <p:cNvPicPr>
            <a:picLocks noChangeAspect="1"/>
          </p:cNvPicPr>
          <p:nvPr/>
        </p:nvPicPr>
        <p:blipFill>
          <a:blip r:embed="rId4"/>
          <a:stretch>
            <a:fillRect/>
          </a:stretch>
        </p:blipFill>
        <p:spPr>
          <a:xfrm>
            <a:off x="179512" y="186661"/>
            <a:ext cx="1080120" cy="1215592"/>
          </a:xfrm>
          <a:prstGeom prst="rect">
            <a:avLst/>
          </a:prstGeom>
        </p:spPr>
      </p:pic>
    </p:spTree>
    <p:extLst>
      <p:ext uri="{BB962C8B-B14F-4D97-AF65-F5344CB8AC3E}">
        <p14:creationId xmlns:p14="http://schemas.microsoft.com/office/powerpoint/2010/main" val="27195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96" y="1424945"/>
            <a:ext cx="9073008" cy="5374013"/>
          </a:xfrm>
        </p:spPr>
        <p:txBody>
          <a:bodyPr>
            <a:normAutofit fontScale="62500" lnSpcReduction="20000"/>
          </a:bodyPr>
          <a:lstStyle/>
          <a:p>
            <a:pPr marL="822960" lvl="1" indent="-457200">
              <a:buFont typeface="+mj-lt"/>
              <a:buAutoNum type="alphaLcParenR"/>
            </a:pPr>
            <a:r>
              <a:rPr lang="en-US" dirty="0" smtClean="0"/>
              <a:t>assumption </a:t>
            </a:r>
            <a:r>
              <a:rPr lang="en-US" dirty="0"/>
              <a:t>of equivalent psychological meaning and </a:t>
            </a:r>
            <a:r>
              <a:rPr lang="en-US" dirty="0" smtClean="0"/>
              <a:t>factorial structure </a:t>
            </a:r>
            <a:r>
              <a:rPr lang="en-US" dirty="0"/>
              <a:t>of a measuring instrument across cultural </a:t>
            </a:r>
            <a:r>
              <a:rPr lang="en-US" dirty="0" smtClean="0"/>
              <a:t>groups</a:t>
            </a:r>
            <a:endParaRPr lang="en-US" dirty="0"/>
          </a:p>
          <a:p>
            <a:pPr lvl="2"/>
            <a:r>
              <a:rPr lang="en-US" b="1" dirty="0" smtClean="0">
                <a:solidFill>
                  <a:schemeClr val="accent3"/>
                </a:solidFill>
              </a:rPr>
              <a:t>Functional equivalence (does the construct exist in all groups studied)</a:t>
            </a:r>
          </a:p>
          <a:p>
            <a:pPr lvl="2"/>
            <a:r>
              <a:rPr lang="en-US" b="1" i="1" dirty="0" smtClean="0">
                <a:solidFill>
                  <a:schemeClr val="accent3"/>
                </a:solidFill>
              </a:rPr>
              <a:t>Structural </a:t>
            </a:r>
            <a:r>
              <a:rPr lang="en-US" b="1" i="1" dirty="0">
                <a:solidFill>
                  <a:schemeClr val="accent3"/>
                </a:solidFill>
              </a:rPr>
              <a:t>equivalence/ construct </a:t>
            </a:r>
            <a:r>
              <a:rPr lang="en-US" dirty="0"/>
              <a:t>(extent </a:t>
            </a:r>
            <a:r>
              <a:rPr lang="en-US" dirty="0" smtClean="0"/>
              <a:t>to which </a:t>
            </a:r>
            <a:r>
              <a:rPr lang="en-US" dirty="0"/>
              <a:t>the meaning and dimensional structure of a </a:t>
            </a:r>
            <a:r>
              <a:rPr lang="en-US" dirty="0" smtClean="0"/>
              <a:t>psychological construct </a:t>
            </a:r>
            <a:r>
              <a:rPr lang="en-US" dirty="0"/>
              <a:t>are identical across cultural </a:t>
            </a:r>
            <a:r>
              <a:rPr lang="en-US" dirty="0" smtClean="0"/>
              <a:t>groups)</a:t>
            </a:r>
            <a:endParaRPr lang="en-US" dirty="0"/>
          </a:p>
          <a:p>
            <a:pPr lvl="2"/>
            <a:r>
              <a:rPr lang="en-US" b="1" i="1" dirty="0" smtClean="0">
                <a:solidFill>
                  <a:schemeClr val="accent3"/>
                </a:solidFill>
              </a:rPr>
              <a:t>Measurement equivalence </a:t>
            </a:r>
            <a:r>
              <a:rPr lang="en-US" dirty="0"/>
              <a:t>(extent to which both the item </a:t>
            </a:r>
            <a:r>
              <a:rPr lang="en-US" dirty="0" smtClean="0"/>
              <a:t>content and </a:t>
            </a:r>
            <a:r>
              <a:rPr lang="en-US" dirty="0"/>
              <a:t>psychometric </a:t>
            </a:r>
            <a:r>
              <a:rPr lang="en-US" dirty="0" smtClean="0"/>
              <a:t>properties of the instrument </a:t>
            </a:r>
            <a:r>
              <a:rPr lang="en-US" dirty="0"/>
              <a:t>are similar across </a:t>
            </a:r>
            <a:r>
              <a:rPr lang="en-US" dirty="0" smtClean="0"/>
              <a:t>groups, e.g. item translation is a special case of measurement equivalence and linguistic equivalence)</a:t>
            </a:r>
          </a:p>
          <a:p>
            <a:pPr lvl="3"/>
            <a:r>
              <a:rPr lang="en-US" dirty="0" err="1" smtClean="0"/>
              <a:t>Configural</a:t>
            </a:r>
            <a:r>
              <a:rPr lang="en-US" dirty="0" smtClean="0"/>
              <a:t> (is the basic structure same structure across groups)</a:t>
            </a:r>
          </a:p>
          <a:p>
            <a:pPr lvl="3"/>
            <a:r>
              <a:rPr lang="en-US" dirty="0" smtClean="0"/>
              <a:t>Metric (are loading weights identical across groups – allows for comparison by correlations, regressions)</a:t>
            </a:r>
          </a:p>
          <a:p>
            <a:pPr lvl="3"/>
            <a:r>
              <a:rPr lang="en-US" dirty="0" smtClean="0"/>
              <a:t>Scalar (are intercepts, origin of measurement scale, identical across groups – allows for mean comparisons)</a:t>
            </a:r>
            <a:endParaRPr lang="en-US" dirty="0"/>
          </a:p>
          <a:p>
            <a:pPr marL="822960" lvl="1" indent="-457200">
              <a:buFont typeface="+mj-lt"/>
              <a:buAutoNum type="alphaLcParenR"/>
            </a:pPr>
            <a:r>
              <a:rPr lang="en-US" dirty="0" smtClean="0"/>
              <a:t>failure </a:t>
            </a:r>
            <a:r>
              <a:rPr lang="en-US" dirty="0"/>
              <a:t>to take into account the hierarchical nature of the </a:t>
            </a:r>
            <a:r>
              <a:rPr lang="en-US" dirty="0" smtClean="0"/>
              <a:t>cultural data</a:t>
            </a:r>
            <a:r>
              <a:rPr lang="en-US" dirty="0"/>
              <a:t>, and </a:t>
            </a:r>
            <a:endParaRPr lang="en-US" dirty="0" smtClean="0"/>
          </a:p>
          <a:p>
            <a:pPr lvl="2"/>
            <a:r>
              <a:rPr lang="en-US" b="1" i="1" dirty="0" smtClean="0">
                <a:solidFill>
                  <a:schemeClr val="accent3"/>
                </a:solidFill>
              </a:rPr>
              <a:t>Cross-cultural </a:t>
            </a:r>
            <a:r>
              <a:rPr lang="en-US" b="1" i="1" dirty="0">
                <a:solidFill>
                  <a:schemeClr val="accent3"/>
                </a:solidFill>
              </a:rPr>
              <a:t>data </a:t>
            </a:r>
            <a:r>
              <a:rPr lang="en-US" b="1" i="1" dirty="0" smtClean="0">
                <a:solidFill>
                  <a:schemeClr val="accent3"/>
                </a:solidFill>
              </a:rPr>
              <a:t>are hierarchically (multi-level) structured</a:t>
            </a:r>
            <a:r>
              <a:rPr lang="en-US" dirty="0" smtClean="0"/>
              <a:t>: Individuals </a:t>
            </a:r>
            <a:r>
              <a:rPr lang="en-US" dirty="0"/>
              <a:t>are nested within </a:t>
            </a:r>
            <a:r>
              <a:rPr lang="en-US" dirty="0" smtClean="0"/>
              <a:t>culture</a:t>
            </a:r>
          </a:p>
          <a:p>
            <a:pPr lvl="2"/>
            <a:r>
              <a:rPr lang="en-US" dirty="0" smtClean="0"/>
              <a:t>Consider individual and country level</a:t>
            </a:r>
            <a:endParaRPr lang="en-US" dirty="0"/>
          </a:p>
          <a:p>
            <a:pPr marL="822960" lvl="1" indent="-457200">
              <a:buFont typeface="+mj-lt"/>
              <a:buAutoNum type="alphaLcParenR"/>
            </a:pPr>
            <a:r>
              <a:rPr lang="en-US" dirty="0" smtClean="0"/>
              <a:t>lack </a:t>
            </a:r>
            <a:r>
              <a:rPr lang="en-US" dirty="0"/>
              <a:t>of familiarity with ethical issues governing </a:t>
            </a:r>
            <a:r>
              <a:rPr lang="en-US" dirty="0" smtClean="0"/>
              <a:t>scale adaptation </a:t>
            </a:r>
            <a:r>
              <a:rPr lang="en-US" dirty="0"/>
              <a:t>and </a:t>
            </a:r>
            <a:r>
              <a:rPr lang="en-US" dirty="0" smtClean="0"/>
              <a:t>use </a:t>
            </a:r>
            <a:r>
              <a:rPr lang="en-US" dirty="0"/>
              <a:t>in diverse cultural </a:t>
            </a:r>
            <a:r>
              <a:rPr lang="en-US" dirty="0" smtClean="0"/>
              <a:t>settings</a:t>
            </a:r>
            <a:endParaRPr lang="en-US" dirty="0"/>
          </a:p>
          <a:p>
            <a:pPr lvl="2"/>
            <a:r>
              <a:rPr lang="en-US" dirty="0" smtClean="0"/>
              <a:t>Country Ethics Codes for research; International Test Commission</a:t>
            </a:r>
          </a:p>
          <a:p>
            <a:r>
              <a:rPr lang="en-US" dirty="0" smtClean="0"/>
              <a:t>The importance of training emerging researchers with expertise in the above</a:t>
            </a:r>
          </a:p>
          <a:p>
            <a:r>
              <a:rPr lang="en-US" dirty="0" smtClean="0"/>
              <a:t>It is crucial to consider the above in conducting comparative analysis using the Children’s Worlds data</a:t>
            </a:r>
          </a:p>
          <a:p>
            <a:pPr marL="685800" lvl="2" indent="0" algn="r">
              <a:buNone/>
            </a:pPr>
            <a:endParaRPr lang="en-US" sz="1200" dirty="0" smtClean="0"/>
          </a:p>
          <a:p>
            <a:pPr marL="685800" lvl="2" indent="0" algn="r">
              <a:buNone/>
            </a:pPr>
            <a:endParaRPr lang="en-US" sz="1200" dirty="0" smtClean="0"/>
          </a:p>
          <a:p>
            <a:pPr marL="685800" lvl="2" indent="0" algn="r">
              <a:buNone/>
            </a:pPr>
            <a:r>
              <a:rPr lang="en-US" sz="1200" dirty="0" smtClean="0"/>
              <a:t>(Byrne et al., 2019)</a:t>
            </a:r>
            <a:endParaRPr lang="en-ZA" sz="1200" dirty="0" smtClean="0"/>
          </a:p>
        </p:txBody>
      </p:sp>
      <p:sp>
        <p:nvSpPr>
          <p:cNvPr id="8" name="Rectangle 7"/>
          <p:cNvSpPr/>
          <p:nvPr/>
        </p:nvSpPr>
        <p:spPr>
          <a:xfrm>
            <a:off x="1403648" y="269232"/>
            <a:ext cx="6264696" cy="954107"/>
          </a:xfrm>
          <a:prstGeom prst="rect">
            <a:avLst/>
          </a:prstGeom>
        </p:spPr>
        <p:txBody>
          <a:bodyPr wrap="square">
            <a:spAutoFit/>
          </a:bodyPr>
          <a:lstStyle/>
          <a:p>
            <a:pPr algn="ctr"/>
            <a:r>
              <a:rPr lang="en-US" sz="2800" b="1" dirty="0"/>
              <a:t>Overarching methodological concerns in </a:t>
            </a:r>
            <a:r>
              <a:rPr lang="en-US" sz="2800" b="1" dirty="0" smtClean="0"/>
              <a:t>cross-country </a:t>
            </a:r>
            <a:r>
              <a:rPr lang="en-US" sz="2800" b="1" dirty="0"/>
              <a:t>research </a:t>
            </a:r>
            <a:endParaRPr lang="en-ZA" sz="2800" b="1" dirty="0"/>
          </a:p>
        </p:txBody>
      </p:sp>
      <p:pic>
        <p:nvPicPr>
          <p:cNvPr id="6" name="Picture 5"/>
          <p:cNvPicPr>
            <a:picLocks noChangeAspect="1"/>
          </p:cNvPicPr>
          <p:nvPr/>
        </p:nvPicPr>
        <p:blipFill>
          <a:blip r:embed="rId3"/>
          <a:stretch>
            <a:fillRect/>
          </a:stretch>
        </p:blipFill>
        <p:spPr>
          <a:xfrm>
            <a:off x="7884368" y="186661"/>
            <a:ext cx="1080120" cy="1215592"/>
          </a:xfrm>
          <a:prstGeom prst="rect">
            <a:avLst/>
          </a:prstGeom>
        </p:spPr>
      </p:pic>
      <p:pic>
        <p:nvPicPr>
          <p:cNvPr id="7" name="Picture 6"/>
          <p:cNvPicPr>
            <a:picLocks noChangeAspect="1"/>
          </p:cNvPicPr>
          <p:nvPr/>
        </p:nvPicPr>
        <p:blipFill>
          <a:blip r:embed="rId4"/>
          <a:stretch>
            <a:fillRect/>
          </a:stretch>
        </p:blipFill>
        <p:spPr>
          <a:xfrm>
            <a:off x="107504" y="197184"/>
            <a:ext cx="1043608" cy="1215592"/>
          </a:xfrm>
          <a:prstGeom prst="rect">
            <a:avLst/>
          </a:prstGeom>
        </p:spPr>
      </p:pic>
    </p:spTree>
    <p:extLst>
      <p:ext uri="{BB962C8B-B14F-4D97-AF65-F5344CB8AC3E}">
        <p14:creationId xmlns:p14="http://schemas.microsoft.com/office/powerpoint/2010/main" val="183866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412776"/>
            <a:ext cx="8712968" cy="5184576"/>
          </a:xfrm>
        </p:spPr>
        <p:txBody>
          <a:bodyPr>
            <a:normAutofit fontScale="77500" lnSpcReduction="20000"/>
          </a:bodyPr>
          <a:lstStyle/>
          <a:p>
            <a:r>
              <a:rPr lang="en-ZA" dirty="0" smtClean="0"/>
              <a:t>Key Questions: </a:t>
            </a:r>
          </a:p>
          <a:p>
            <a:pPr lvl="1"/>
            <a:r>
              <a:rPr lang="en-ZA" dirty="0" smtClean="0"/>
              <a:t>How can identify and prevent non-equivalence?</a:t>
            </a:r>
          </a:p>
          <a:p>
            <a:pPr lvl="1"/>
            <a:r>
              <a:rPr lang="en-ZA" dirty="0" smtClean="0"/>
              <a:t>What strategies can be used for overcoming measurement bias? </a:t>
            </a:r>
          </a:p>
          <a:p>
            <a:r>
              <a:rPr lang="en-ZA" dirty="0" smtClean="0"/>
              <a:t>Take </a:t>
            </a:r>
            <a:r>
              <a:rPr lang="en-ZA" dirty="0"/>
              <a:t>note of instrument </a:t>
            </a:r>
            <a:r>
              <a:rPr lang="en-ZA" dirty="0" smtClean="0"/>
              <a:t>construction adaptation/translation*/data collection procedures </a:t>
            </a:r>
            <a:r>
              <a:rPr lang="en-ZA" dirty="0"/>
              <a:t>(measurement bias)</a:t>
            </a:r>
          </a:p>
          <a:p>
            <a:r>
              <a:rPr lang="en-ZA" dirty="0" smtClean="0"/>
              <a:t>Take note of in-country </a:t>
            </a:r>
            <a:r>
              <a:rPr lang="en-ZA" dirty="0"/>
              <a:t>variation (especially in multicultural societies). Are in-country samples of children a homogenous group</a:t>
            </a:r>
            <a:r>
              <a:rPr lang="en-ZA" dirty="0" smtClean="0"/>
              <a:t>?</a:t>
            </a:r>
          </a:p>
          <a:p>
            <a:pPr lvl="1"/>
            <a:r>
              <a:rPr lang="en-ZA" dirty="0" smtClean="0"/>
              <a:t>For example in SA even ‘Black African’ culture are not homogenous</a:t>
            </a:r>
          </a:p>
          <a:p>
            <a:pPr lvl="1"/>
            <a:r>
              <a:rPr lang="en-ZA" dirty="0" smtClean="0"/>
              <a:t>Substantial cultural variation in ‘Black African culture’**</a:t>
            </a:r>
            <a:endParaRPr lang="en-ZA" dirty="0"/>
          </a:p>
          <a:p>
            <a:r>
              <a:rPr lang="en-ZA" dirty="0"/>
              <a:t>Caution against cross-country comparisons without establishing </a:t>
            </a:r>
            <a:r>
              <a:rPr lang="en-ZA" dirty="0" smtClean="0"/>
              <a:t>intra-country measurement </a:t>
            </a:r>
            <a:r>
              <a:rPr lang="en-ZA" dirty="0"/>
              <a:t>invariance</a:t>
            </a:r>
          </a:p>
          <a:p>
            <a:pPr marL="0" indent="0">
              <a:buNone/>
            </a:pPr>
            <a:endParaRPr lang="en-ZA" dirty="0"/>
          </a:p>
        </p:txBody>
      </p:sp>
      <p:sp>
        <p:nvSpPr>
          <p:cNvPr id="6" name="Title 5"/>
          <p:cNvSpPr>
            <a:spLocks noGrp="1"/>
          </p:cNvSpPr>
          <p:nvPr>
            <p:ph type="title"/>
          </p:nvPr>
        </p:nvSpPr>
        <p:spPr>
          <a:xfrm>
            <a:off x="457200" y="369084"/>
            <a:ext cx="8229600" cy="954107"/>
          </a:xfrm>
          <a:prstGeom prst="rect">
            <a:avLst/>
          </a:prstGeom>
        </p:spPr>
        <p:txBody>
          <a:bodyPr wrap="square">
            <a:spAutoFit/>
          </a:bodyPr>
          <a:lstStyle/>
          <a:p>
            <a:pPr algn="ctr"/>
            <a:r>
              <a:rPr lang="en-US" sz="2800" b="1" dirty="0"/>
              <a:t>Overarching methodological concerns </a:t>
            </a:r>
            <a:r>
              <a:rPr lang="en-US" sz="2800" b="1" dirty="0" smtClean="0"/>
              <a:t/>
            </a:r>
            <a:br>
              <a:rPr lang="en-US" sz="2800" b="1" dirty="0" smtClean="0"/>
            </a:br>
            <a:r>
              <a:rPr lang="en-US" sz="2800" b="1" dirty="0" smtClean="0"/>
              <a:t>in cross-country </a:t>
            </a:r>
            <a:r>
              <a:rPr lang="en-US" sz="2800" b="1" dirty="0"/>
              <a:t>research </a:t>
            </a:r>
            <a:endParaRPr lang="en-ZA" sz="2800" b="1" dirty="0"/>
          </a:p>
        </p:txBody>
      </p:sp>
      <p:pic>
        <p:nvPicPr>
          <p:cNvPr id="4" name="Picture 3"/>
          <p:cNvPicPr>
            <a:picLocks noChangeAspect="1"/>
          </p:cNvPicPr>
          <p:nvPr/>
        </p:nvPicPr>
        <p:blipFill>
          <a:blip r:embed="rId3"/>
          <a:stretch>
            <a:fillRect/>
          </a:stretch>
        </p:blipFill>
        <p:spPr>
          <a:xfrm>
            <a:off x="107504" y="197184"/>
            <a:ext cx="1043608" cy="1215592"/>
          </a:xfrm>
          <a:prstGeom prst="rect">
            <a:avLst/>
          </a:prstGeom>
        </p:spPr>
      </p:pic>
      <p:pic>
        <p:nvPicPr>
          <p:cNvPr id="5" name="Picture 4"/>
          <p:cNvPicPr>
            <a:picLocks noChangeAspect="1"/>
          </p:cNvPicPr>
          <p:nvPr/>
        </p:nvPicPr>
        <p:blipFill>
          <a:blip r:embed="rId4"/>
          <a:stretch>
            <a:fillRect/>
          </a:stretch>
        </p:blipFill>
        <p:spPr>
          <a:xfrm>
            <a:off x="7956376" y="188640"/>
            <a:ext cx="1019614" cy="1215592"/>
          </a:xfrm>
          <a:prstGeom prst="rect">
            <a:avLst/>
          </a:prstGeom>
        </p:spPr>
      </p:pic>
    </p:spTree>
    <p:extLst>
      <p:ext uri="{BB962C8B-B14F-4D97-AF65-F5344CB8AC3E}">
        <p14:creationId xmlns:p14="http://schemas.microsoft.com/office/powerpoint/2010/main" val="2124395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8"/>
            <a:ext cx="6192688" cy="1143000"/>
          </a:xfrm>
        </p:spPr>
        <p:txBody>
          <a:bodyPr>
            <a:noAutofit/>
          </a:bodyPr>
          <a:lstStyle/>
          <a:p>
            <a:r>
              <a:rPr lang="en-ZA" sz="3200" b="1" dirty="0" smtClean="0"/>
              <a:t>Children’s Worlds</a:t>
            </a:r>
            <a:br>
              <a:rPr lang="en-ZA" sz="3200" b="1" dirty="0" smtClean="0"/>
            </a:br>
            <a:r>
              <a:rPr lang="en-ZA" sz="3200" b="1" dirty="0" smtClean="0"/>
              <a:t>Wave 3</a:t>
            </a:r>
            <a:br>
              <a:rPr lang="en-ZA" sz="3200" b="1" dirty="0" smtClean="0"/>
            </a:br>
            <a:r>
              <a:rPr lang="en-ZA" sz="3200" b="1" dirty="0" smtClean="0"/>
              <a:t>South Africa</a:t>
            </a:r>
            <a:endParaRPr lang="en-ZA" sz="3200" b="1" dirty="0"/>
          </a:p>
        </p:txBody>
      </p:sp>
      <p:sp>
        <p:nvSpPr>
          <p:cNvPr id="3" name="Content Placeholder 2"/>
          <p:cNvSpPr>
            <a:spLocks noGrp="1"/>
          </p:cNvSpPr>
          <p:nvPr>
            <p:ph idx="1"/>
          </p:nvPr>
        </p:nvSpPr>
        <p:spPr>
          <a:xfrm>
            <a:off x="179512" y="1600200"/>
            <a:ext cx="8856984" cy="4925144"/>
          </a:xfrm>
        </p:spPr>
        <p:txBody>
          <a:bodyPr>
            <a:normAutofit fontScale="70000" lnSpcReduction="20000"/>
          </a:bodyPr>
          <a:lstStyle/>
          <a:p>
            <a:r>
              <a:rPr lang="en-ZA" dirty="0" smtClean="0"/>
              <a:t>11 official languages</a:t>
            </a:r>
          </a:p>
          <a:p>
            <a:r>
              <a:rPr lang="en-ZA" dirty="0" smtClean="0"/>
              <a:t>Wave 3 (8 languages – including English)</a:t>
            </a:r>
          </a:p>
          <a:p>
            <a:pPr lvl="1"/>
            <a:r>
              <a:rPr lang="en-ZA" dirty="0" smtClean="0"/>
              <a:t>Followed procedure as outlined by the International Test Commission </a:t>
            </a:r>
            <a:r>
              <a:rPr lang="en-ZA" b="1" i="1" dirty="0" smtClean="0"/>
              <a:t>“The ITC Guidelines for Translating and Adapting Tests” </a:t>
            </a:r>
            <a:r>
              <a:rPr lang="en-ZA" dirty="0" smtClean="0"/>
              <a:t>(2017, 2</a:t>
            </a:r>
            <a:r>
              <a:rPr lang="en-ZA" baseline="30000" dirty="0" smtClean="0"/>
              <a:t>nd</a:t>
            </a:r>
            <a:r>
              <a:rPr lang="en-ZA" dirty="0" smtClean="0"/>
              <a:t> edition)</a:t>
            </a:r>
          </a:p>
          <a:p>
            <a:pPr lvl="1"/>
            <a:r>
              <a:rPr lang="en-ZA" dirty="0" smtClean="0"/>
              <a:t>A </a:t>
            </a:r>
            <a:r>
              <a:rPr lang="en-ZA" dirty="0"/>
              <a:t>double-translation and reconciliation </a:t>
            </a:r>
            <a:r>
              <a:rPr lang="en-ZA" dirty="0" smtClean="0"/>
              <a:t>procedure using a 3</a:t>
            </a:r>
            <a:r>
              <a:rPr lang="en-ZA" baseline="30000" dirty="0" smtClean="0"/>
              <a:t>rd</a:t>
            </a:r>
            <a:r>
              <a:rPr lang="en-ZA" dirty="0" smtClean="0"/>
              <a:t> translator and expert committee</a:t>
            </a:r>
          </a:p>
          <a:p>
            <a:pPr lvl="1"/>
            <a:r>
              <a:rPr lang="en-ZA" dirty="0" smtClean="0"/>
              <a:t>Cognitive testing with children </a:t>
            </a:r>
          </a:p>
          <a:p>
            <a:r>
              <a:rPr lang="en-ZA" dirty="0" smtClean="0"/>
              <a:t>Administration of questionnaire was uniform</a:t>
            </a:r>
          </a:p>
          <a:p>
            <a:pPr lvl="1"/>
            <a:r>
              <a:rPr lang="en-ZA" dirty="0" smtClean="0"/>
              <a:t>One group of researchers responsible for data collection, accompanied by one of the project PI’s</a:t>
            </a:r>
          </a:p>
          <a:p>
            <a:pPr lvl="1"/>
            <a:r>
              <a:rPr lang="en-ZA" dirty="0" smtClean="0"/>
              <a:t>Researchers received training (especially on scale response options and items that were potentially difficult to understand)</a:t>
            </a:r>
          </a:p>
          <a:p>
            <a:pPr lvl="1"/>
            <a:r>
              <a:rPr lang="en-ZA" dirty="0" smtClean="0"/>
              <a:t>Building rapport (‘buy in’) with children was crucial in contributing to the answering of the questionnaire. Children were more enthusiastic and excited.</a:t>
            </a:r>
          </a:p>
          <a:p>
            <a:pPr marL="0" indent="0">
              <a:buNone/>
            </a:pPr>
            <a:endParaRPr lang="en-ZA" dirty="0"/>
          </a:p>
        </p:txBody>
      </p:sp>
      <p:pic>
        <p:nvPicPr>
          <p:cNvPr id="4" name="Picture 3"/>
          <p:cNvPicPr>
            <a:picLocks noChangeAspect="1"/>
          </p:cNvPicPr>
          <p:nvPr/>
        </p:nvPicPr>
        <p:blipFill>
          <a:blip r:embed="rId3"/>
          <a:stretch>
            <a:fillRect/>
          </a:stretch>
        </p:blipFill>
        <p:spPr>
          <a:xfrm>
            <a:off x="107504" y="214988"/>
            <a:ext cx="1043608" cy="1215592"/>
          </a:xfrm>
          <a:prstGeom prst="rect">
            <a:avLst/>
          </a:prstGeom>
        </p:spPr>
      </p:pic>
      <p:pic>
        <p:nvPicPr>
          <p:cNvPr id="5" name="Picture 4"/>
          <p:cNvPicPr>
            <a:picLocks noChangeAspect="1"/>
          </p:cNvPicPr>
          <p:nvPr/>
        </p:nvPicPr>
        <p:blipFill>
          <a:blip r:embed="rId4"/>
          <a:stretch>
            <a:fillRect/>
          </a:stretch>
        </p:blipFill>
        <p:spPr>
          <a:xfrm>
            <a:off x="7956376" y="188640"/>
            <a:ext cx="1019614" cy="1215592"/>
          </a:xfrm>
          <a:prstGeom prst="rect">
            <a:avLst/>
          </a:prstGeom>
        </p:spPr>
      </p:pic>
    </p:spTree>
    <p:extLst>
      <p:ext uri="{BB962C8B-B14F-4D97-AF65-F5344CB8AC3E}">
        <p14:creationId xmlns:p14="http://schemas.microsoft.com/office/powerpoint/2010/main" val="4220839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92696"/>
            <a:ext cx="8229600" cy="1143000"/>
          </a:xfrm>
        </p:spPr>
        <p:txBody>
          <a:bodyPr>
            <a:noAutofit/>
          </a:bodyPr>
          <a:lstStyle/>
          <a:p>
            <a:r>
              <a:rPr lang="en-US" sz="3200" b="1" dirty="0" smtClean="0"/>
              <a:t>Overall Model of the CWSWBS</a:t>
            </a:r>
            <a:br>
              <a:rPr lang="en-US" sz="3200" b="1" dirty="0" smtClean="0"/>
            </a:br>
            <a:r>
              <a:rPr lang="en-US" sz="3200" b="1" dirty="0" smtClean="0"/>
              <a:t>Three Language Groups</a:t>
            </a:r>
            <a:br>
              <a:rPr lang="en-US" sz="3200" b="1" dirty="0" smtClean="0"/>
            </a:br>
            <a:r>
              <a:rPr lang="en-US" sz="2800" b="1" dirty="0" smtClean="0"/>
              <a:t>Tshivenda, Setswana, Xitsonga</a:t>
            </a:r>
            <a:r>
              <a:rPr lang="en-US" sz="3600" b="1" dirty="0" smtClean="0"/>
              <a:t> </a:t>
            </a:r>
            <a:br>
              <a:rPr lang="en-US" sz="3600" b="1" dirty="0" smtClean="0"/>
            </a:br>
            <a:endParaRPr lang="en-ZA" sz="3600" b="1" dirty="0"/>
          </a:p>
        </p:txBody>
      </p:sp>
      <p:pic>
        <p:nvPicPr>
          <p:cNvPr id="6" name="Picture 5"/>
          <p:cNvPicPr/>
          <p:nvPr/>
        </p:nvPicPr>
        <p:blipFill rotWithShape="1">
          <a:blip r:embed="rId2"/>
          <a:srcRect t="21270" b="9790"/>
          <a:stretch/>
        </p:blipFill>
        <p:spPr bwMode="auto">
          <a:xfrm>
            <a:off x="1331640" y="1835696"/>
            <a:ext cx="6624735" cy="4977680"/>
          </a:xfrm>
          <a:prstGeom prst="rect">
            <a:avLst/>
          </a:prstGeom>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3"/>
          <a:stretch>
            <a:fillRect/>
          </a:stretch>
        </p:blipFill>
        <p:spPr>
          <a:xfrm>
            <a:off x="107504" y="214988"/>
            <a:ext cx="1043608" cy="1215592"/>
          </a:xfrm>
          <a:prstGeom prst="rect">
            <a:avLst/>
          </a:prstGeom>
        </p:spPr>
      </p:pic>
      <p:pic>
        <p:nvPicPr>
          <p:cNvPr id="8" name="Picture 7"/>
          <p:cNvPicPr>
            <a:picLocks noChangeAspect="1"/>
          </p:cNvPicPr>
          <p:nvPr/>
        </p:nvPicPr>
        <p:blipFill>
          <a:blip r:embed="rId4"/>
          <a:stretch>
            <a:fillRect/>
          </a:stretch>
        </p:blipFill>
        <p:spPr>
          <a:xfrm>
            <a:off x="7956376" y="188640"/>
            <a:ext cx="1019614" cy="1215592"/>
          </a:xfrm>
          <a:prstGeom prst="rect">
            <a:avLst/>
          </a:prstGeom>
        </p:spPr>
      </p:pic>
    </p:spTree>
    <p:extLst>
      <p:ext uri="{BB962C8B-B14F-4D97-AF65-F5344CB8AC3E}">
        <p14:creationId xmlns:p14="http://schemas.microsoft.com/office/powerpoint/2010/main" val="2583834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b="1" dirty="0" smtClean="0"/>
              <a:t>Language Group Comparisons</a:t>
            </a:r>
            <a:endParaRPr lang="en-ZA"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7258237"/>
              </p:ext>
            </p:extLst>
          </p:nvPr>
        </p:nvGraphicFramePr>
        <p:xfrm>
          <a:off x="443975" y="1516578"/>
          <a:ext cx="8229600" cy="2011680"/>
        </p:xfrm>
        <a:graphic>
          <a:graphicData uri="http://schemas.openxmlformats.org/drawingml/2006/table">
            <a:tbl>
              <a:tblPr firstRow="1" bandRow="1">
                <a:tableStyleId>{5C22544A-7EE6-4342-B048-85BDC9FD1C3A}</a:tableStyleId>
              </a:tblPr>
              <a:tblGrid>
                <a:gridCol w="2743200">
                  <a:extLst>
                    <a:ext uri="{9D8B030D-6E8A-4147-A177-3AD203B41FA5}">
                      <a16:colId xmlns="" xmlns:a16="http://schemas.microsoft.com/office/drawing/2014/main" val="1804335355"/>
                    </a:ext>
                  </a:extLst>
                </a:gridCol>
                <a:gridCol w="2743200">
                  <a:extLst>
                    <a:ext uri="{9D8B030D-6E8A-4147-A177-3AD203B41FA5}">
                      <a16:colId xmlns="" xmlns:a16="http://schemas.microsoft.com/office/drawing/2014/main" val="3672395915"/>
                    </a:ext>
                  </a:extLst>
                </a:gridCol>
                <a:gridCol w="2743200">
                  <a:extLst>
                    <a:ext uri="{9D8B030D-6E8A-4147-A177-3AD203B41FA5}">
                      <a16:colId xmlns="" xmlns:a16="http://schemas.microsoft.com/office/drawing/2014/main" val="600207716"/>
                    </a:ext>
                  </a:extLst>
                </a:gridCol>
              </a:tblGrid>
              <a:tr h="327591">
                <a:tc>
                  <a:txBody>
                    <a:bodyPr/>
                    <a:lstStyle/>
                    <a:p>
                      <a:endParaRPr lang="en-ZA" dirty="0"/>
                    </a:p>
                  </a:txBody>
                  <a:tcPr/>
                </a:tc>
                <a:tc>
                  <a:txBody>
                    <a:bodyPr/>
                    <a:lstStyle/>
                    <a:p>
                      <a:r>
                        <a:rPr lang="en-US" dirty="0" smtClean="0"/>
                        <a:t>Full</a:t>
                      </a:r>
                      <a:endParaRPr lang="en-ZA" dirty="0"/>
                    </a:p>
                  </a:txBody>
                  <a:tcPr/>
                </a:tc>
                <a:tc>
                  <a:txBody>
                    <a:bodyPr/>
                    <a:lstStyle/>
                    <a:p>
                      <a:r>
                        <a:rPr lang="en-US" dirty="0" smtClean="0"/>
                        <a:t>Partial</a:t>
                      </a:r>
                      <a:endParaRPr lang="en-ZA" dirty="0"/>
                    </a:p>
                  </a:txBody>
                  <a:tcPr/>
                </a:tc>
                <a:extLst>
                  <a:ext uri="{0D108BD9-81ED-4DB2-BD59-A6C34878D82A}">
                    <a16:rowId xmlns="" xmlns:a16="http://schemas.microsoft.com/office/drawing/2014/main" val="3355417750"/>
                  </a:ext>
                </a:extLst>
              </a:tr>
              <a:tr h="327591">
                <a:tc>
                  <a:txBody>
                    <a:bodyPr/>
                    <a:lstStyle/>
                    <a:p>
                      <a:r>
                        <a:rPr lang="en-US" dirty="0" err="1" smtClean="0"/>
                        <a:t>Configural</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dk1"/>
                          </a:solidFill>
                          <a:effectLst/>
                          <a:latin typeface="+mn-lt"/>
                          <a:ea typeface="+mn-ea"/>
                          <a:cs typeface="+mn-cs"/>
                          <a:sym typeface="Symbol" panose="05050102010706020507" pitchFamily="18" charset="2"/>
                        </a:rPr>
                        <a:t></a:t>
                      </a:r>
                      <a:endParaRPr lang="en-ZA" sz="1800" b="1" kern="1200" dirty="0" smtClean="0">
                        <a:solidFill>
                          <a:schemeClr val="dk1"/>
                        </a:solidFill>
                        <a:effectLst/>
                        <a:latin typeface="+mn-lt"/>
                        <a:ea typeface="+mn-ea"/>
                        <a:cs typeface="+mn-cs"/>
                      </a:endParaRPr>
                    </a:p>
                  </a:txBody>
                  <a:tcPr/>
                </a:tc>
                <a:tc>
                  <a:txBody>
                    <a:bodyPr/>
                    <a:lstStyle/>
                    <a:p>
                      <a:endParaRPr lang="en-ZA" dirty="0"/>
                    </a:p>
                  </a:txBody>
                  <a:tcPr/>
                </a:tc>
                <a:extLst>
                  <a:ext uri="{0D108BD9-81ED-4DB2-BD59-A6C34878D82A}">
                    <a16:rowId xmlns="" xmlns:a16="http://schemas.microsoft.com/office/drawing/2014/main" val="1272479097"/>
                  </a:ext>
                </a:extLst>
              </a:tr>
              <a:tr h="573284">
                <a:tc>
                  <a:txBody>
                    <a:bodyPr/>
                    <a:lstStyle/>
                    <a:p>
                      <a:r>
                        <a:rPr lang="en-US" dirty="0" smtClean="0"/>
                        <a:t>Metric </a:t>
                      </a:r>
                      <a:endParaRPr lang="en-ZA" dirty="0"/>
                    </a:p>
                  </a:txBody>
                  <a:tcPr/>
                </a:tc>
                <a:tc>
                  <a:txBody>
                    <a:bodyPr/>
                    <a:lstStyle/>
                    <a:p>
                      <a:r>
                        <a:rPr lang="en-US" dirty="0" smtClean="0"/>
                        <a:t>X</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effectLst/>
                          <a:latin typeface="+mn-lt"/>
                          <a:ea typeface="+mn-ea"/>
                          <a:cs typeface="+mn-cs"/>
                          <a:sym typeface="Symbol" panose="05050102010706020507" pitchFamily="18" charset="2"/>
                        </a:rPr>
                        <a:t> (with</a:t>
                      </a:r>
                      <a:r>
                        <a:rPr lang="en-ZA" sz="1800" kern="1200" baseline="0" dirty="0" smtClean="0">
                          <a:solidFill>
                            <a:schemeClr val="dk1"/>
                          </a:solidFill>
                          <a:effectLst/>
                          <a:latin typeface="+mn-lt"/>
                          <a:ea typeface="+mn-ea"/>
                          <a:cs typeface="+mn-cs"/>
                          <a:sym typeface="Symbol" panose="05050102010706020507" pitchFamily="18" charset="2"/>
                        </a:rPr>
                        <a:t> one item freely estimated)*</a:t>
                      </a:r>
                      <a:endParaRPr lang="en-ZA" sz="18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381601123"/>
                  </a:ext>
                </a:extLst>
              </a:tr>
              <a:tr h="573284">
                <a:tc>
                  <a:txBody>
                    <a:bodyPr/>
                    <a:lstStyle/>
                    <a:p>
                      <a:r>
                        <a:rPr lang="en-US" dirty="0" smtClean="0"/>
                        <a:t>Scalar</a:t>
                      </a:r>
                      <a:endParaRPr lang="en-ZA" dirty="0"/>
                    </a:p>
                  </a:txBody>
                  <a:tcPr/>
                </a:tc>
                <a:tc>
                  <a:txBody>
                    <a:bodyPr/>
                    <a:lstStyle/>
                    <a:p>
                      <a:r>
                        <a:rPr lang="en-US" dirty="0" smtClean="0"/>
                        <a:t>X</a:t>
                      </a:r>
                      <a:endParaRPr lang="en-Z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dk1"/>
                          </a:solidFill>
                          <a:effectLst/>
                          <a:latin typeface="+mn-lt"/>
                          <a:ea typeface="+mn-ea"/>
                          <a:cs typeface="+mn-cs"/>
                          <a:sym typeface="Symbol" panose="05050102010706020507" pitchFamily="18" charset="2"/>
                        </a:rPr>
                        <a:t> (with two items freely estimated)**</a:t>
                      </a:r>
                      <a:endParaRPr lang="en-ZA" sz="1800" kern="1200" dirty="0" smtClean="0">
                        <a:solidFill>
                          <a:schemeClr val="dk1"/>
                        </a:solidFill>
                        <a:effectLst/>
                        <a:latin typeface="+mn-lt"/>
                        <a:ea typeface="+mn-ea"/>
                        <a:cs typeface="+mn-cs"/>
                      </a:endParaRPr>
                    </a:p>
                  </a:txBody>
                  <a:tcPr/>
                </a:tc>
                <a:extLst>
                  <a:ext uri="{0D108BD9-81ED-4DB2-BD59-A6C34878D82A}">
                    <a16:rowId xmlns="" xmlns:a16="http://schemas.microsoft.com/office/drawing/2014/main" val="2445589766"/>
                  </a:ext>
                </a:extLst>
              </a:tr>
            </a:tbl>
          </a:graphicData>
        </a:graphic>
      </p:graphicFrame>
      <p:sp>
        <p:nvSpPr>
          <p:cNvPr id="5" name="Content Placeholder 2"/>
          <p:cNvSpPr txBox="1">
            <a:spLocks/>
          </p:cNvSpPr>
          <p:nvPr/>
        </p:nvSpPr>
        <p:spPr>
          <a:xfrm>
            <a:off x="443975" y="3717032"/>
            <a:ext cx="8229600" cy="64807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*I enjoy my life</a:t>
            </a:r>
          </a:p>
          <a:p>
            <a:pPr marL="0" indent="0">
              <a:buNone/>
            </a:pPr>
            <a:r>
              <a:rPr lang="en-US" sz="2400" dirty="0" smtClean="0"/>
              <a:t>** I enjoy my life  AND I am happy with my life</a:t>
            </a:r>
          </a:p>
        </p:txBody>
      </p:sp>
      <p:pic>
        <p:nvPicPr>
          <p:cNvPr id="6" name="Picture 5"/>
          <p:cNvPicPr>
            <a:picLocks noChangeAspect="1"/>
          </p:cNvPicPr>
          <p:nvPr/>
        </p:nvPicPr>
        <p:blipFill>
          <a:blip r:embed="rId2"/>
          <a:stretch>
            <a:fillRect/>
          </a:stretch>
        </p:blipFill>
        <p:spPr>
          <a:xfrm>
            <a:off x="107504" y="214988"/>
            <a:ext cx="1043608" cy="1215592"/>
          </a:xfrm>
          <a:prstGeom prst="rect">
            <a:avLst/>
          </a:prstGeom>
        </p:spPr>
      </p:pic>
      <p:pic>
        <p:nvPicPr>
          <p:cNvPr id="7" name="Picture 6"/>
          <p:cNvPicPr>
            <a:picLocks noChangeAspect="1"/>
          </p:cNvPicPr>
          <p:nvPr/>
        </p:nvPicPr>
        <p:blipFill>
          <a:blip r:embed="rId3"/>
          <a:stretch>
            <a:fillRect/>
          </a:stretch>
        </p:blipFill>
        <p:spPr>
          <a:xfrm>
            <a:off x="7956376" y="188640"/>
            <a:ext cx="1019614" cy="1215592"/>
          </a:xfrm>
          <a:prstGeom prst="rect">
            <a:avLst/>
          </a:prstGeom>
        </p:spPr>
      </p:pic>
      <p:sp>
        <p:nvSpPr>
          <p:cNvPr id="8" name="Content Placeholder 2"/>
          <p:cNvSpPr txBox="1">
            <a:spLocks/>
          </p:cNvSpPr>
          <p:nvPr/>
        </p:nvSpPr>
        <p:spPr>
          <a:xfrm>
            <a:off x="443975" y="4507252"/>
            <a:ext cx="8229600" cy="213285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smtClean="0"/>
              <a:t>Meaningful comparisons across the three language groups (by correlation and regression coefficients, and mean scores, are only possible with these four items)</a:t>
            </a:r>
          </a:p>
          <a:p>
            <a:pPr marL="457200" indent="-457200">
              <a:buFont typeface="+mj-lt"/>
              <a:buAutoNum type="arabicPeriod"/>
            </a:pPr>
            <a:r>
              <a:rPr lang="en-US" sz="2400" dirty="0" smtClean="0"/>
              <a:t>My life is going well</a:t>
            </a:r>
          </a:p>
          <a:p>
            <a:pPr marL="457200" indent="-457200">
              <a:buFont typeface="+mj-lt"/>
              <a:buAutoNum type="arabicPeriod"/>
            </a:pPr>
            <a:r>
              <a:rPr lang="en-US" sz="2400" dirty="0" smtClean="0"/>
              <a:t>I have a good life</a:t>
            </a:r>
          </a:p>
          <a:p>
            <a:pPr marL="457200" indent="-457200">
              <a:buFont typeface="+mj-lt"/>
              <a:buAutoNum type="arabicPeriod"/>
            </a:pPr>
            <a:r>
              <a:rPr lang="en-US" sz="2400" dirty="0" smtClean="0"/>
              <a:t>The things in my life are excellent</a:t>
            </a:r>
          </a:p>
          <a:p>
            <a:pPr marL="457200" indent="-457200">
              <a:buFont typeface="+mj-lt"/>
              <a:buAutoNum type="arabicPeriod"/>
            </a:pPr>
            <a:r>
              <a:rPr lang="en-US" sz="2400" dirty="0" smtClean="0"/>
              <a:t>I like my life</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p:txBody>
      </p:sp>
    </p:spTree>
    <p:extLst>
      <p:ext uri="{BB962C8B-B14F-4D97-AF65-F5344CB8AC3E}">
        <p14:creationId xmlns:p14="http://schemas.microsoft.com/office/powerpoint/2010/main" val="968375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smtClean="0"/>
              <a:t>Outline of presentation</a:t>
            </a:r>
            <a:endParaRPr lang="en-ZA" sz="3600" b="1" dirty="0"/>
          </a:p>
        </p:txBody>
      </p:sp>
      <p:sp>
        <p:nvSpPr>
          <p:cNvPr id="3" name="Content Placeholder 2"/>
          <p:cNvSpPr>
            <a:spLocks noGrp="1"/>
          </p:cNvSpPr>
          <p:nvPr>
            <p:ph idx="1"/>
          </p:nvPr>
        </p:nvSpPr>
        <p:spPr>
          <a:xfrm>
            <a:off x="179512" y="1600200"/>
            <a:ext cx="8712968" cy="4525963"/>
          </a:xfrm>
        </p:spPr>
        <p:txBody>
          <a:bodyPr/>
          <a:lstStyle/>
          <a:p>
            <a:r>
              <a:rPr lang="en-ZA" dirty="0" smtClean="0"/>
              <a:t>Key Issues in Cross-cultural Research</a:t>
            </a:r>
          </a:p>
          <a:p>
            <a:r>
              <a:rPr lang="en-ZA" dirty="0" smtClean="0"/>
              <a:t>Cross-Country Comparisons (Safety and Bullying) </a:t>
            </a:r>
          </a:p>
          <a:p>
            <a:pPr marL="0" indent="0">
              <a:buNone/>
            </a:pPr>
            <a:endParaRPr lang="en-ZA" dirty="0" smtClean="0"/>
          </a:p>
        </p:txBody>
      </p:sp>
      <p:pic>
        <p:nvPicPr>
          <p:cNvPr id="4" name="Picture 3"/>
          <p:cNvPicPr>
            <a:picLocks noChangeAspect="1"/>
          </p:cNvPicPr>
          <p:nvPr/>
        </p:nvPicPr>
        <p:blipFill>
          <a:blip r:embed="rId2"/>
          <a:stretch>
            <a:fillRect/>
          </a:stretch>
        </p:blipFill>
        <p:spPr>
          <a:xfrm>
            <a:off x="107504" y="214988"/>
            <a:ext cx="1043608" cy="1215592"/>
          </a:xfrm>
          <a:prstGeom prst="rect">
            <a:avLst/>
          </a:prstGeom>
        </p:spPr>
      </p:pic>
      <p:pic>
        <p:nvPicPr>
          <p:cNvPr id="5" name="Picture 4"/>
          <p:cNvPicPr>
            <a:picLocks noChangeAspect="1"/>
          </p:cNvPicPr>
          <p:nvPr/>
        </p:nvPicPr>
        <p:blipFill>
          <a:blip r:embed="rId3"/>
          <a:stretch>
            <a:fillRect/>
          </a:stretch>
        </p:blipFill>
        <p:spPr>
          <a:xfrm>
            <a:off x="7956376" y="188640"/>
            <a:ext cx="1019614" cy="1215592"/>
          </a:xfrm>
          <a:prstGeom prst="rect">
            <a:avLst/>
          </a:prstGeom>
        </p:spPr>
      </p:pic>
    </p:spTree>
    <p:extLst>
      <p:ext uri="{BB962C8B-B14F-4D97-AF65-F5344CB8AC3E}">
        <p14:creationId xmlns:p14="http://schemas.microsoft.com/office/powerpoint/2010/main" val="4048775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960" y="214988"/>
            <a:ext cx="6624736" cy="2232247"/>
          </a:xfrm>
        </p:spPr>
        <p:txBody>
          <a:bodyPr>
            <a:noAutofit/>
          </a:bodyPr>
          <a:lstStyle/>
          <a:p>
            <a:r>
              <a:rPr lang="en-US" sz="3500" b="1" dirty="0" smtClean="0"/>
              <a:t>Wave3: </a:t>
            </a:r>
            <a:br>
              <a:rPr lang="en-US" sz="3500" b="1" dirty="0" smtClean="0"/>
            </a:br>
            <a:r>
              <a:rPr lang="en-US" sz="3500" b="1" dirty="0" smtClean="0"/>
              <a:t>Preliminary Cross-Country Descriptive Analysis </a:t>
            </a:r>
            <a:br>
              <a:rPr lang="en-US" sz="3500" b="1" dirty="0" smtClean="0"/>
            </a:br>
            <a:r>
              <a:rPr lang="en-US" sz="3500" b="1" dirty="0" smtClean="0"/>
              <a:t>(Safety and Bullying Items)</a:t>
            </a:r>
            <a:endParaRPr lang="en-ZA" sz="3500" b="1" dirty="0"/>
          </a:p>
        </p:txBody>
      </p:sp>
      <p:sp>
        <p:nvSpPr>
          <p:cNvPr id="3" name="Content Placeholder 2"/>
          <p:cNvSpPr>
            <a:spLocks noGrp="1"/>
          </p:cNvSpPr>
          <p:nvPr>
            <p:ph idx="1"/>
          </p:nvPr>
        </p:nvSpPr>
        <p:spPr>
          <a:xfrm>
            <a:off x="323528" y="2348880"/>
            <a:ext cx="8229600" cy="3345235"/>
          </a:xfrm>
        </p:spPr>
        <p:txBody>
          <a:bodyPr/>
          <a:lstStyle/>
          <a:p>
            <a:pPr marL="0" indent="0">
              <a:buNone/>
            </a:pPr>
            <a:endParaRPr lang="en-ZA" dirty="0"/>
          </a:p>
        </p:txBody>
      </p:sp>
      <p:pic>
        <p:nvPicPr>
          <p:cNvPr id="4" name="Picture 3"/>
          <p:cNvPicPr>
            <a:picLocks noChangeAspect="1"/>
          </p:cNvPicPr>
          <p:nvPr/>
        </p:nvPicPr>
        <p:blipFill>
          <a:blip r:embed="rId2"/>
          <a:stretch>
            <a:fillRect/>
          </a:stretch>
        </p:blipFill>
        <p:spPr>
          <a:xfrm>
            <a:off x="107504" y="214988"/>
            <a:ext cx="1043608" cy="1215592"/>
          </a:xfrm>
          <a:prstGeom prst="rect">
            <a:avLst/>
          </a:prstGeom>
        </p:spPr>
      </p:pic>
      <p:pic>
        <p:nvPicPr>
          <p:cNvPr id="5" name="Picture 4"/>
          <p:cNvPicPr>
            <a:picLocks noChangeAspect="1"/>
          </p:cNvPicPr>
          <p:nvPr/>
        </p:nvPicPr>
        <p:blipFill>
          <a:blip r:embed="rId3"/>
          <a:stretch>
            <a:fillRect/>
          </a:stretch>
        </p:blipFill>
        <p:spPr>
          <a:xfrm>
            <a:off x="7884368" y="201623"/>
            <a:ext cx="1094928" cy="1215592"/>
          </a:xfrm>
          <a:prstGeom prst="rect">
            <a:avLst/>
          </a:prstGeom>
        </p:spPr>
      </p:pic>
    </p:spTree>
    <p:extLst>
      <p:ext uri="{BB962C8B-B14F-4D97-AF65-F5344CB8AC3E}">
        <p14:creationId xmlns:p14="http://schemas.microsoft.com/office/powerpoint/2010/main" val="28549952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76672"/>
            <a:ext cx="6192688" cy="784380"/>
          </a:xfrm>
        </p:spPr>
        <p:txBody>
          <a:bodyPr>
            <a:normAutofit fontScale="90000"/>
          </a:bodyPr>
          <a:lstStyle/>
          <a:p>
            <a:pPr algn="ctr"/>
            <a:r>
              <a:rPr lang="en-US" sz="3600" b="1" dirty="0" smtClean="0"/>
              <a:t>Method</a:t>
            </a:r>
            <a:r>
              <a:rPr lang="en-US" sz="3600" b="1" dirty="0"/>
              <a:t>: Children’s Worlds </a:t>
            </a:r>
            <a:r>
              <a:rPr lang="en-US" sz="4000" b="1" dirty="0"/>
              <a:t>Wave </a:t>
            </a:r>
            <a:r>
              <a:rPr lang="en-US" sz="3600" b="1" dirty="0" smtClean="0"/>
              <a:t>3</a:t>
            </a:r>
            <a:br>
              <a:rPr lang="en-US" sz="3600" b="1" dirty="0" smtClean="0"/>
            </a:br>
            <a:r>
              <a:rPr lang="en-US" sz="3100" b="1" dirty="0" smtClean="0"/>
              <a:t>10 Year Old Dataset</a:t>
            </a:r>
            <a:r>
              <a:rPr lang="en-US" dirty="0"/>
              <a:t/>
            </a:r>
            <a:br>
              <a:rPr lang="en-US" dirty="0"/>
            </a:br>
            <a:endParaRPr lang="en-US" dirty="0"/>
          </a:p>
        </p:txBody>
      </p:sp>
      <p:sp>
        <p:nvSpPr>
          <p:cNvPr id="3" name="Content Placeholder 2"/>
          <p:cNvSpPr>
            <a:spLocks noGrp="1"/>
          </p:cNvSpPr>
          <p:nvPr>
            <p:ph idx="1"/>
          </p:nvPr>
        </p:nvSpPr>
        <p:spPr/>
        <p:txBody>
          <a:bodyPr>
            <a:normAutofit/>
          </a:bodyPr>
          <a:lstStyle/>
          <a:p>
            <a:r>
              <a:rPr lang="en-US" sz="2800" b="1" dirty="0"/>
              <a:t>The data:</a:t>
            </a:r>
          </a:p>
          <a:p>
            <a:pPr lvl="1"/>
            <a:r>
              <a:rPr lang="en-US" sz="2400" dirty="0"/>
              <a:t>10-year olds</a:t>
            </a:r>
          </a:p>
          <a:p>
            <a:pPr lvl="1"/>
            <a:r>
              <a:rPr lang="en-US" sz="2400" dirty="0"/>
              <a:t>22 countries</a:t>
            </a:r>
          </a:p>
          <a:p>
            <a:pPr lvl="1"/>
            <a:r>
              <a:rPr lang="en-US" sz="2400" dirty="0"/>
              <a:t>Unweighted preliminary data</a:t>
            </a:r>
          </a:p>
          <a:p>
            <a:pPr lvl="1"/>
            <a:r>
              <a:rPr lang="en-US" sz="2400" dirty="0"/>
              <a:t>Total sample: </a:t>
            </a:r>
            <a:r>
              <a:rPr lang="en-US" sz="2400" dirty="0" smtClean="0"/>
              <a:t>N = </a:t>
            </a:r>
            <a:r>
              <a:rPr lang="en-US" sz="2400" b="1" u="sng" dirty="0" smtClean="0">
                <a:latin typeface="Cambria" panose="02040503050406030204" pitchFamily="18" charset="0"/>
                <a:ea typeface="Cambria" panose="02040503050406030204" pitchFamily="18" charset="0"/>
              </a:rPr>
              <a:t>35 157</a:t>
            </a:r>
            <a:endParaRPr lang="en-ZA" sz="2400" dirty="0" smtClean="0"/>
          </a:p>
          <a:p>
            <a:r>
              <a:rPr lang="en-US" sz="2400" dirty="0" smtClean="0"/>
              <a:t>There </a:t>
            </a:r>
            <a:r>
              <a:rPr lang="en-US" sz="2400" dirty="0"/>
              <a:t>were six items that had less than 10% missing data, </a:t>
            </a:r>
            <a:endParaRPr lang="en-US" sz="2400" dirty="0" smtClean="0"/>
          </a:p>
          <a:p>
            <a:pPr lvl="1"/>
            <a:r>
              <a:rPr lang="en-US" sz="2200" dirty="0" smtClean="0"/>
              <a:t>the </a:t>
            </a:r>
            <a:r>
              <a:rPr lang="en-US" sz="2200" dirty="0"/>
              <a:t>item on overall safety (Satisfaction with how safe you feel) </a:t>
            </a:r>
            <a:r>
              <a:rPr lang="en-US" sz="2200" dirty="0" smtClean="0"/>
              <a:t>had </a:t>
            </a:r>
            <a:r>
              <a:rPr lang="en-US" sz="2200" dirty="0"/>
              <a:t>the lowest level of missing data (1.6%). </a:t>
            </a:r>
            <a:endParaRPr lang="en-US" sz="2200" dirty="0" smtClean="0"/>
          </a:p>
          <a:p>
            <a:pPr lvl="1"/>
            <a:r>
              <a:rPr lang="en-US" sz="2200" dirty="0" smtClean="0"/>
              <a:t>The </a:t>
            </a:r>
            <a:r>
              <a:rPr lang="en-US" sz="2200" dirty="0"/>
              <a:t>questions on sibling bullying </a:t>
            </a:r>
            <a:r>
              <a:rPr lang="en-US" sz="2200" dirty="0" err="1"/>
              <a:t>victimisation</a:t>
            </a:r>
            <a:r>
              <a:rPr lang="en-US" sz="2200" dirty="0"/>
              <a:t> </a:t>
            </a:r>
            <a:r>
              <a:rPr lang="en-US" sz="2200" dirty="0" smtClean="0"/>
              <a:t>are not included in the current analysis</a:t>
            </a:r>
            <a:endParaRPr lang="en-US" sz="2200" dirty="0"/>
          </a:p>
        </p:txBody>
      </p:sp>
      <p:pic>
        <p:nvPicPr>
          <p:cNvPr id="4" name="Picture 3"/>
          <p:cNvPicPr>
            <a:picLocks noChangeAspect="1"/>
          </p:cNvPicPr>
          <p:nvPr/>
        </p:nvPicPr>
        <p:blipFill>
          <a:blip r:embed="rId2"/>
          <a:stretch>
            <a:fillRect/>
          </a:stretch>
        </p:blipFill>
        <p:spPr>
          <a:xfrm>
            <a:off x="7956376" y="184331"/>
            <a:ext cx="1094928" cy="1215592"/>
          </a:xfrm>
          <a:prstGeom prst="rect">
            <a:avLst/>
          </a:prstGeom>
        </p:spPr>
      </p:pic>
      <p:pic>
        <p:nvPicPr>
          <p:cNvPr id="5" name="Picture 4"/>
          <p:cNvPicPr>
            <a:picLocks noChangeAspect="1"/>
          </p:cNvPicPr>
          <p:nvPr/>
        </p:nvPicPr>
        <p:blipFill>
          <a:blip r:embed="rId3"/>
          <a:stretch>
            <a:fillRect/>
          </a:stretch>
        </p:blipFill>
        <p:spPr>
          <a:xfrm>
            <a:off x="107504" y="214988"/>
            <a:ext cx="1043608" cy="1215592"/>
          </a:xfrm>
          <a:prstGeom prst="rect">
            <a:avLst/>
          </a:prstGeom>
        </p:spPr>
      </p:pic>
    </p:spTree>
    <p:extLst>
      <p:ext uri="{BB962C8B-B14F-4D97-AF65-F5344CB8AC3E}">
        <p14:creationId xmlns:p14="http://schemas.microsoft.com/office/powerpoint/2010/main" val="111671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490066"/>
          </a:xfrm>
        </p:spPr>
        <p:txBody>
          <a:bodyPr>
            <a:normAutofit fontScale="90000"/>
          </a:bodyPr>
          <a:lstStyle/>
          <a:p>
            <a:r>
              <a:rPr lang="en-US" sz="3200" b="1" dirty="0"/>
              <a:t>Wave 3: 10-year old sample across 22 countries</a:t>
            </a:r>
            <a:endParaRPr lang="en-ZA" sz="3200"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1467297928"/>
              </p:ext>
            </p:extLst>
          </p:nvPr>
        </p:nvGraphicFramePr>
        <p:xfrm>
          <a:off x="899592" y="606698"/>
          <a:ext cx="7632848" cy="5912134"/>
        </p:xfrm>
        <a:graphic>
          <a:graphicData uri="http://schemas.openxmlformats.org/drawingml/2006/table">
            <a:tbl>
              <a:tblPr firstRow="1" firstCol="1" bandRow="1"/>
              <a:tblGrid>
                <a:gridCol w="1618737">
                  <a:extLst>
                    <a:ext uri="{9D8B030D-6E8A-4147-A177-3AD203B41FA5}">
                      <a16:colId xmlns="" xmlns:a16="http://schemas.microsoft.com/office/drawing/2014/main" val="3846937046"/>
                    </a:ext>
                  </a:extLst>
                </a:gridCol>
                <a:gridCol w="1226693">
                  <a:extLst>
                    <a:ext uri="{9D8B030D-6E8A-4147-A177-3AD203B41FA5}">
                      <a16:colId xmlns="" xmlns:a16="http://schemas.microsoft.com/office/drawing/2014/main" val="4113634730"/>
                    </a:ext>
                  </a:extLst>
                </a:gridCol>
                <a:gridCol w="1241612">
                  <a:extLst>
                    <a:ext uri="{9D8B030D-6E8A-4147-A177-3AD203B41FA5}">
                      <a16:colId xmlns="" xmlns:a16="http://schemas.microsoft.com/office/drawing/2014/main" val="2072073533"/>
                    </a:ext>
                  </a:extLst>
                </a:gridCol>
                <a:gridCol w="1078329">
                  <a:extLst>
                    <a:ext uri="{9D8B030D-6E8A-4147-A177-3AD203B41FA5}">
                      <a16:colId xmlns="" xmlns:a16="http://schemas.microsoft.com/office/drawing/2014/main" val="806457875"/>
                    </a:ext>
                  </a:extLst>
                </a:gridCol>
                <a:gridCol w="1293000">
                  <a:extLst>
                    <a:ext uri="{9D8B030D-6E8A-4147-A177-3AD203B41FA5}">
                      <a16:colId xmlns="" xmlns:a16="http://schemas.microsoft.com/office/drawing/2014/main" val="2505696378"/>
                    </a:ext>
                  </a:extLst>
                </a:gridCol>
                <a:gridCol w="1174477">
                  <a:extLst>
                    <a:ext uri="{9D8B030D-6E8A-4147-A177-3AD203B41FA5}">
                      <a16:colId xmlns="" xmlns:a16="http://schemas.microsoft.com/office/drawing/2014/main" val="2764492666"/>
                    </a:ext>
                  </a:extLst>
                </a:gridCol>
              </a:tblGrid>
              <a:tr h="303814">
                <a:tc>
                  <a:txBody>
                    <a:bodyPr/>
                    <a:lstStyle/>
                    <a:p>
                      <a:pPr marL="0" algn="ctr">
                        <a:lnSpc>
                          <a:spcPct val="100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Country</a:t>
                      </a:r>
                      <a:endParaRPr lang="en-ZA"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0" algn="ctr">
                        <a:lnSpc>
                          <a:spcPct val="100000"/>
                        </a:lnSpc>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
                      </a:r>
                      <a:endParaRPr lang="en-Z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0" algn="ctr">
                        <a:lnSpc>
                          <a:spcPct val="100000"/>
                        </a:lnSpc>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Boy</a:t>
                      </a:r>
                      <a:endParaRPr lang="en-Z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0" algn="ctr">
                        <a:lnSpc>
                          <a:spcPct val="100000"/>
                        </a:lnSpc>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0" algn="ctr">
                        <a:lnSpc>
                          <a:spcPct val="100000"/>
                        </a:lnSpc>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Girl</a:t>
                      </a:r>
                      <a:endParaRPr lang="en-Z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tc>
                  <a:txBody>
                    <a:bodyPr/>
                    <a:lstStyle/>
                    <a:p>
                      <a:pPr marL="0" algn="ctr">
                        <a:lnSpc>
                          <a:spcPct val="100000"/>
                        </a:lnSpc>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9CC2E5"/>
                    </a:solidFill>
                  </a:tcPr>
                </a:tc>
                <a:extLst>
                  <a:ext uri="{0D108BD9-81ED-4DB2-BD59-A6C34878D82A}">
                    <a16:rowId xmlns="" xmlns:a16="http://schemas.microsoft.com/office/drawing/2014/main" val="2093196696"/>
                  </a:ext>
                </a:extLst>
              </a:tr>
              <a:tr h="227861">
                <a:tc>
                  <a:txBody>
                    <a:bodyPr/>
                    <a:lstStyle/>
                    <a:p>
                      <a:pPr marL="342900" marR="38100" lvl="0" indent="-342900">
                        <a:lnSpc>
                          <a:spcPct val="100000"/>
                        </a:lnSpc>
                        <a:spcAft>
                          <a:spcPts val="0"/>
                        </a:spcAft>
                        <a:buFont typeface="+mj-lt"/>
                        <a:buAutoNum type="arabicPeriod"/>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Albania</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1176</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w="12700" cap="flat" cmpd="sng" algn="ctr">
                      <a:solidFill>
                        <a:srgbClr val="5B9BD5"/>
                      </a:solidFill>
                      <a:prstDash val="solid"/>
                      <a:round/>
                      <a:headEnd type="none" w="med" len="med"/>
                      <a:tailEnd type="none" w="med" len="med"/>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605</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w="12700" cap="flat" cmpd="sng" algn="ctr">
                      <a:solidFill>
                        <a:srgbClr val="5B9BD5"/>
                      </a:solidFill>
                      <a:prstDash val="solid"/>
                      <a:round/>
                      <a:headEnd type="none" w="med" len="med"/>
                      <a:tailEnd type="none" w="med" len="med"/>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51.7</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w="12700" cap="flat" cmpd="sng" algn="ctr">
                      <a:solidFill>
                        <a:srgbClr val="5B9BD5"/>
                      </a:solidFill>
                      <a:prstDash val="solid"/>
                      <a:round/>
                      <a:headEnd type="none" w="med" len="med"/>
                      <a:tailEnd type="none" w="med" len="med"/>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566</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w="12700" cap="flat" cmpd="sng" algn="ctr">
                      <a:solidFill>
                        <a:srgbClr val="5B9BD5"/>
                      </a:solidFill>
                      <a:prstDash val="solid"/>
                      <a:round/>
                      <a:headEnd type="none" w="med" len="med"/>
                      <a:tailEnd type="none" w="med" len="med"/>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48.3</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a:noFill/>
                    </a:lnB>
                    <a:solidFill>
                      <a:srgbClr val="DEEAF6"/>
                    </a:solidFill>
                  </a:tcPr>
                </a:tc>
                <a:extLst>
                  <a:ext uri="{0D108BD9-81ED-4DB2-BD59-A6C34878D82A}">
                    <a16:rowId xmlns="" xmlns:a16="http://schemas.microsoft.com/office/drawing/2014/main" val="1490130981"/>
                  </a:ext>
                </a:extLst>
              </a:tr>
              <a:tr h="227861">
                <a:tc>
                  <a:txBody>
                    <a:bodyPr/>
                    <a:lstStyle/>
                    <a:p>
                      <a:pPr marL="342900" marR="38100" lvl="0" indent="-342900">
                        <a:lnSpc>
                          <a:spcPct val="100000"/>
                        </a:lnSpc>
                        <a:spcAft>
                          <a:spcPts val="0"/>
                        </a:spcAft>
                        <a:buFont typeface="+mj-lt"/>
                        <a:buAutoNum type="arabicPeriod" startAt="2"/>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Algeria</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1137</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546</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48.1</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588</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51.9</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tcPr>
                </a:tc>
                <a:extLst>
                  <a:ext uri="{0D108BD9-81ED-4DB2-BD59-A6C34878D82A}">
                    <a16:rowId xmlns="" xmlns:a16="http://schemas.microsoft.com/office/drawing/2014/main" val="1159198141"/>
                  </a:ext>
                </a:extLst>
              </a:tr>
              <a:tr h="227861">
                <a:tc>
                  <a:txBody>
                    <a:bodyPr/>
                    <a:lstStyle/>
                    <a:p>
                      <a:pPr marL="342900" marR="38100" lvl="0" indent="-342900">
                        <a:lnSpc>
                          <a:spcPct val="100000"/>
                        </a:lnSpc>
                        <a:spcAft>
                          <a:spcPts val="0"/>
                        </a:spcAft>
                        <a:buFont typeface="+mj-lt"/>
                        <a:buAutoNum type="arabicPeriod" startAt="3"/>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Bangladesh</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946</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419</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45.2</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509</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54,8</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708531537"/>
                  </a:ext>
                </a:extLst>
              </a:tr>
              <a:tr h="227861">
                <a:tc>
                  <a:txBody>
                    <a:bodyPr/>
                    <a:lstStyle/>
                    <a:p>
                      <a:pPr marL="342900" marR="38100" lvl="0" indent="-342900">
                        <a:lnSpc>
                          <a:spcPct val="100000"/>
                        </a:lnSpc>
                        <a:spcAft>
                          <a:spcPts val="0"/>
                        </a:spcAft>
                        <a:buFont typeface="+mj-lt"/>
                        <a:buAutoNum type="arabicPeriod" startAt="4"/>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Belgium</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1112</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548</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50.5</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537</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49.5</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tcPr>
                </a:tc>
                <a:extLst>
                  <a:ext uri="{0D108BD9-81ED-4DB2-BD59-A6C34878D82A}">
                    <a16:rowId xmlns="" xmlns:a16="http://schemas.microsoft.com/office/drawing/2014/main" val="286453039"/>
                  </a:ext>
                </a:extLst>
              </a:tr>
              <a:tr h="227861">
                <a:tc>
                  <a:txBody>
                    <a:bodyPr/>
                    <a:lstStyle/>
                    <a:p>
                      <a:pPr marL="0" marR="38100" lvl="0" indent="0">
                        <a:lnSpc>
                          <a:spcPct val="100000"/>
                        </a:lnSpc>
                        <a:spcAft>
                          <a:spcPts val="0"/>
                        </a:spcAft>
                        <a:buFont typeface="+mj-lt"/>
                        <a:buNone/>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   Sri </a:t>
                      </a: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Lanka</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1154</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607</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53.8</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521</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46.2</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2242606724"/>
                  </a:ext>
                </a:extLst>
              </a:tr>
              <a:tr h="227861">
                <a:tc>
                  <a:txBody>
                    <a:bodyPr/>
                    <a:lstStyle/>
                    <a:p>
                      <a:pPr marL="342900" marR="38100" lvl="0" indent="-342900">
                        <a:lnSpc>
                          <a:spcPct val="100000"/>
                        </a:lnSpc>
                        <a:spcAft>
                          <a:spcPts val="0"/>
                        </a:spcAft>
                        <a:buFont typeface="+mj-lt"/>
                        <a:buAutoNum type="arabicPeriod" startAt="6"/>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Taiwan</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1356</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676</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49.9</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680</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50.1</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tcPr>
                </a:tc>
                <a:extLst>
                  <a:ext uri="{0D108BD9-81ED-4DB2-BD59-A6C34878D82A}">
                    <a16:rowId xmlns="" xmlns:a16="http://schemas.microsoft.com/office/drawing/2014/main" val="2095508110"/>
                  </a:ext>
                </a:extLst>
              </a:tr>
              <a:tr h="227861">
                <a:tc>
                  <a:txBody>
                    <a:bodyPr/>
                    <a:lstStyle/>
                    <a:p>
                      <a:pPr marL="342900" marR="38100" lvl="0" indent="-342900">
                        <a:lnSpc>
                          <a:spcPct val="100000"/>
                        </a:lnSpc>
                        <a:spcAft>
                          <a:spcPts val="0"/>
                        </a:spcAft>
                        <a:buFont typeface="+mj-lt"/>
                        <a:buAutoNum type="arabicPeriod" startAt="7"/>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Estonia</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1013</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470</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46.6</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539</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53.4</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1624793046"/>
                  </a:ext>
                </a:extLst>
              </a:tr>
              <a:tr h="227861">
                <a:tc>
                  <a:txBody>
                    <a:bodyPr/>
                    <a:lstStyle/>
                    <a:p>
                      <a:pPr marL="342900" marR="38100" lvl="0" indent="-342900">
                        <a:lnSpc>
                          <a:spcPct val="100000"/>
                        </a:lnSpc>
                        <a:spcAft>
                          <a:spcPts val="0"/>
                        </a:spcAft>
                        <a:buFont typeface="+mj-lt"/>
                        <a:buAutoNum type="arabicPeriod" startAt="8"/>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France</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2184</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1064</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49.2</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1098</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50.8</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tcPr>
                </a:tc>
                <a:extLst>
                  <a:ext uri="{0D108BD9-81ED-4DB2-BD59-A6C34878D82A}">
                    <a16:rowId xmlns="" xmlns:a16="http://schemas.microsoft.com/office/drawing/2014/main" val="2150282137"/>
                  </a:ext>
                </a:extLst>
              </a:tr>
              <a:tr h="227861">
                <a:tc>
                  <a:txBody>
                    <a:bodyPr/>
                    <a:lstStyle/>
                    <a:p>
                      <a:pPr marL="342900" marR="38100" lvl="0" indent="-342900">
                        <a:lnSpc>
                          <a:spcPct val="100000"/>
                        </a:lnSpc>
                        <a:spcAft>
                          <a:spcPts val="0"/>
                        </a:spcAft>
                        <a:buFont typeface="+mj-lt"/>
                        <a:buAutoNum type="arabicPeriod" startAt="9"/>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Germany</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829</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354</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47.4</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393</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52.6</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2432446367"/>
                  </a:ext>
                </a:extLst>
              </a:tr>
              <a:tr h="227861">
                <a:tc>
                  <a:txBody>
                    <a:bodyPr/>
                    <a:lstStyle/>
                    <a:p>
                      <a:pPr marL="342900" marR="38100" lvl="0" indent="-342900">
                        <a:lnSpc>
                          <a:spcPct val="100000"/>
                        </a:lnSpc>
                        <a:spcAft>
                          <a:spcPts val="0"/>
                        </a:spcAft>
                        <a:buFont typeface="+mj-lt"/>
                        <a:buAutoNum type="arabicPeriod" startAt="10"/>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Greece</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822</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401</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49.2</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414</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50.8</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tcPr>
                </a:tc>
                <a:extLst>
                  <a:ext uri="{0D108BD9-81ED-4DB2-BD59-A6C34878D82A}">
                    <a16:rowId xmlns="" xmlns:a16="http://schemas.microsoft.com/office/drawing/2014/main" val="502545811"/>
                  </a:ext>
                </a:extLst>
              </a:tr>
              <a:tr h="227861">
                <a:tc>
                  <a:txBody>
                    <a:bodyPr/>
                    <a:lstStyle/>
                    <a:p>
                      <a:pPr marL="342900" marR="38100" lvl="0" indent="-342900">
                        <a:lnSpc>
                          <a:spcPct val="100000"/>
                        </a:lnSpc>
                        <a:spcAft>
                          <a:spcPts val="0"/>
                        </a:spcAft>
                        <a:buFont typeface="+mj-lt"/>
                        <a:buAutoNum type="arabicPeriod" startAt="11"/>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India</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946</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465</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49.2</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481</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50.8</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1777213276"/>
                  </a:ext>
                </a:extLst>
              </a:tr>
              <a:tr h="227861">
                <a:tc>
                  <a:txBody>
                    <a:bodyPr/>
                    <a:lstStyle/>
                    <a:p>
                      <a:pPr marL="342900" marR="38100" lvl="0" indent="-342900">
                        <a:lnSpc>
                          <a:spcPct val="100000"/>
                        </a:lnSpc>
                        <a:spcAft>
                          <a:spcPts val="0"/>
                        </a:spcAft>
                        <a:buFont typeface="+mj-lt"/>
                        <a:buAutoNum type="arabicPeriod" startAt="12"/>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Indonesia</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7680</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3748</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49.2</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3871</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50.8</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tcPr>
                </a:tc>
                <a:extLst>
                  <a:ext uri="{0D108BD9-81ED-4DB2-BD59-A6C34878D82A}">
                    <a16:rowId xmlns="" xmlns:a16="http://schemas.microsoft.com/office/drawing/2014/main" val="4209947475"/>
                  </a:ext>
                </a:extLst>
              </a:tr>
              <a:tr h="227861">
                <a:tc>
                  <a:txBody>
                    <a:bodyPr/>
                    <a:lstStyle/>
                    <a:p>
                      <a:pPr marL="342900" marR="38100" lvl="0" indent="-342900">
                        <a:lnSpc>
                          <a:spcPct val="100000"/>
                        </a:lnSpc>
                        <a:spcAft>
                          <a:spcPts val="0"/>
                        </a:spcAft>
                        <a:buFont typeface="+mj-lt"/>
                        <a:buAutoNum type="arabicPeriod" startAt="13"/>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Israel</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1637</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819</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50.2</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814</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49.8</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1470713532"/>
                  </a:ext>
                </a:extLst>
              </a:tr>
              <a:tr h="227861">
                <a:tc>
                  <a:txBody>
                    <a:bodyPr/>
                    <a:lstStyle/>
                    <a:p>
                      <a:pPr marL="0" marR="38100" lvl="0" indent="0">
                        <a:lnSpc>
                          <a:spcPct val="100000"/>
                        </a:lnSpc>
                        <a:spcAft>
                          <a:spcPts val="0"/>
                        </a:spcAft>
                        <a:buFont typeface="+mj-lt"/>
                        <a:buNone/>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  S </a:t>
                      </a: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Korea</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3203</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1549</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48.4</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1654</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51.6</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tcPr>
                </a:tc>
                <a:extLst>
                  <a:ext uri="{0D108BD9-81ED-4DB2-BD59-A6C34878D82A}">
                    <a16:rowId xmlns="" xmlns:a16="http://schemas.microsoft.com/office/drawing/2014/main" val="2416490092"/>
                  </a:ext>
                </a:extLst>
              </a:tr>
              <a:tr h="227861">
                <a:tc>
                  <a:txBody>
                    <a:bodyPr/>
                    <a:lstStyle/>
                    <a:p>
                      <a:pPr marL="342900" marR="38100" lvl="0" indent="-342900">
                        <a:lnSpc>
                          <a:spcPct val="100000"/>
                        </a:lnSpc>
                        <a:spcAft>
                          <a:spcPts val="0"/>
                        </a:spcAft>
                        <a:buFont typeface="+mj-lt"/>
                        <a:buAutoNum type="arabicPeriod" startAt="15"/>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Malaysia</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994</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445</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44.8</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549</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55.2</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3687417692"/>
                  </a:ext>
                </a:extLst>
              </a:tr>
              <a:tr h="227861">
                <a:tc>
                  <a:txBody>
                    <a:bodyPr/>
                    <a:lstStyle/>
                    <a:p>
                      <a:pPr marL="342900" marR="38100" lvl="0" indent="-342900">
                        <a:lnSpc>
                          <a:spcPct val="100000"/>
                        </a:lnSpc>
                        <a:spcAft>
                          <a:spcPts val="0"/>
                        </a:spcAft>
                        <a:buFont typeface="+mj-lt"/>
                        <a:buAutoNum type="arabicPeriod" startAt="16"/>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Malta</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648</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371</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57.6</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273</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42.4</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tcPr>
                </a:tc>
                <a:extLst>
                  <a:ext uri="{0D108BD9-81ED-4DB2-BD59-A6C34878D82A}">
                    <a16:rowId xmlns="" xmlns:a16="http://schemas.microsoft.com/office/drawing/2014/main" val="2093219140"/>
                  </a:ext>
                </a:extLst>
              </a:tr>
              <a:tr h="227861">
                <a:tc>
                  <a:txBody>
                    <a:bodyPr/>
                    <a:lstStyle/>
                    <a:p>
                      <a:pPr marL="342900" marR="38100" lvl="0" indent="-342900">
                        <a:lnSpc>
                          <a:spcPct val="100000"/>
                        </a:lnSpc>
                        <a:spcAft>
                          <a:spcPts val="0"/>
                        </a:spcAft>
                        <a:buFont typeface="+mj-lt"/>
                        <a:buAutoNum type="arabicPeriod" startAt="17"/>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Nepal</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1004</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475</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47.7</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521</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52.3</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1418558028"/>
                  </a:ext>
                </a:extLst>
              </a:tr>
              <a:tr h="227861">
                <a:tc>
                  <a:txBody>
                    <a:bodyPr/>
                    <a:lstStyle/>
                    <a:p>
                      <a:pPr marL="342900" marR="38100" lvl="0" indent="-342900">
                        <a:lnSpc>
                          <a:spcPct val="100000"/>
                        </a:lnSpc>
                        <a:spcAft>
                          <a:spcPts val="0"/>
                        </a:spcAft>
                        <a:buFont typeface="+mj-lt"/>
                        <a:buAutoNum type="arabicPeriod" startAt="18"/>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Norway</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801</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423</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52.8</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378</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47.2</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tcPr>
                </a:tc>
                <a:extLst>
                  <a:ext uri="{0D108BD9-81ED-4DB2-BD59-A6C34878D82A}">
                    <a16:rowId xmlns="" xmlns:a16="http://schemas.microsoft.com/office/drawing/2014/main" val="663037486"/>
                  </a:ext>
                </a:extLst>
              </a:tr>
              <a:tr h="227861">
                <a:tc>
                  <a:txBody>
                    <a:bodyPr/>
                    <a:lstStyle/>
                    <a:p>
                      <a:pPr marL="342900" marR="38100" lvl="0" indent="-342900">
                        <a:lnSpc>
                          <a:spcPct val="100000"/>
                        </a:lnSpc>
                        <a:spcAft>
                          <a:spcPts val="0"/>
                        </a:spcAft>
                        <a:buFont typeface="+mj-lt"/>
                        <a:buAutoNum type="arabicPeriod" startAt="19"/>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Poland</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1195</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591</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49.7</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599</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50.3</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3846040441"/>
                  </a:ext>
                </a:extLst>
              </a:tr>
              <a:tr h="227861">
                <a:tc>
                  <a:txBody>
                    <a:bodyPr/>
                    <a:lstStyle/>
                    <a:p>
                      <a:pPr marL="342900" marR="38100" lvl="0" indent="-342900">
                        <a:lnSpc>
                          <a:spcPct val="100000"/>
                        </a:lnSpc>
                        <a:spcAft>
                          <a:spcPts val="0"/>
                        </a:spcAft>
                        <a:buFont typeface="+mj-lt"/>
                        <a:buAutoNum type="arabicPeriod" startAt="20"/>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Vietnam</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946</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496</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52.8</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444</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47.2</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tcPr>
                </a:tc>
                <a:extLst>
                  <a:ext uri="{0D108BD9-81ED-4DB2-BD59-A6C34878D82A}">
                    <a16:rowId xmlns="" xmlns:a16="http://schemas.microsoft.com/office/drawing/2014/main" val="1168360328"/>
                  </a:ext>
                </a:extLst>
              </a:tr>
              <a:tr h="227861">
                <a:tc>
                  <a:txBody>
                    <a:bodyPr/>
                    <a:lstStyle/>
                    <a:p>
                      <a:pPr marL="0" marR="38100" lvl="0" indent="0">
                        <a:lnSpc>
                          <a:spcPct val="100000"/>
                        </a:lnSpc>
                        <a:spcAft>
                          <a:spcPts val="0"/>
                        </a:spcAft>
                        <a:buFont typeface="+mj-lt"/>
                        <a:buNone/>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  S </a:t>
                      </a: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Africa</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3415</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1612</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47.2</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1803</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solidFill>
                      <a:srgbClr val="DEEAF6"/>
                    </a:solidFill>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52.8</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solidFill>
                      <a:srgbClr val="DEEAF6"/>
                    </a:solidFill>
                  </a:tcPr>
                </a:tc>
                <a:extLst>
                  <a:ext uri="{0D108BD9-81ED-4DB2-BD59-A6C34878D82A}">
                    <a16:rowId xmlns="" xmlns:a16="http://schemas.microsoft.com/office/drawing/2014/main" val="2632266526"/>
                  </a:ext>
                </a:extLst>
              </a:tr>
              <a:tr h="227861">
                <a:tc>
                  <a:txBody>
                    <a:bodyPr/>
                    <a:lstStyle/>
                    <a:p>
                      <a:pPr marL="0" marR="38100" lvl="0" indent="0">
                        <a:lnSpc>
                          <a:spcPct val="100000"/>
                        </a:lnSpc>
                        <a:spcAft>
                          <a:spcPts val="0"/>
                        </a:spcAft>
                        <a:buFont typeface="+mj-lt"/>
                        <a:buNone/>
                      </a:pPr>
                      <a:r>
                        <a:rPr lang="en-ZA" sz="16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  Wales</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959</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478</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49.9</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480</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a:noFill/>
                    </a:lnB>
                  </a:tcPr>
                </a:tc>
                <a:tc>
                  <a:txBody>
                    <a:bodyPr/>
                    <a:lstStyle/>
                    <a:p>
                      <a:pPr marL="0" marR="38100" algn="ctr">
                        <a:lnSpc>
                          <a:spcPct val="100000"/>
                        </a:lnSpc>
                        <a:spcAft>
                          <a:spcPts val="0"/>
                        </a:spcAft>
                      </a:pPr>
                      <a:r>
                        <a:rPr lang="en-ZA"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50.1</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a:noFill/>
                    </a:lnB>
                  </a:tcPr>
                </a:tc>
                <a:extLst>
                  <a:ext uri="{0D108BD9-81ED-4DB2-BD59-A6C34878D82A}">
                    <a16:rowId xmlns="" xmlns:a16="http://schemas.microsoft.com/office/drawing/2014/main" val="3265963189"/>
                  </a:ext>
                </a:extLst>
              </a:tr>
              <a:tr h="227861">
                <a:tc>
                  <a:txBody>
                    <a:bodyPr/>
                    <a:lstStyle/>
                    <a:p>
                      <a:pPr marL="0" marR="38100" algn="ctr">
                        <a:lnSpc>
                          <a:spcPct val="100000"/>
                        </a:lnSpc>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TOTAL</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w="12700" cap="flat" cmpd="sng" algn="ctr">
                      <a:solidFill>
                        <a:srgbClr val="9CC2E5"/>
                      </a:solidFill>
                      <a:prstDash val="solid"/>
                      <a:round/>
                      <a:headEnd type="none" w="med" len="med"/>
                      <a:tailEnd type="none" w="med" len="med"/>
                    </a:lnL>
                    <a:lnR>
                      <a:noFill/>
                    </a:lnR>
                    <a:lnT>
                      <a:noFill/>
                    </a:lnT>
                    <a:lnB w="12700" cap="flat" cmpd="sng" algn="ctr">
                      <a:solidFill>
                        <a:srgbClr val="9CC2E5"/>
                      </a:solidFill>
                      <a:prstDash val="solid"/>
                      <a:round/>
                      <a:headEnd type="none" w="med" len="med"/>
                      <a:tailEnd type="none" w="med" len="med"/>
                    </a:lnB>
                    <a:solidFill>
                      <a:srgbClr val="DEEAF6"/>
                    </a:solidFill>
                  </a:tcPr>
                </a:tc>
                <a:tc>
                  <a:txBody>
                    <a:bodyPr/>
                    <a:lstStyle/>
                    <a:p>
                      <a:pPr marL="0" marR="38100" algn="ctr">
                        <a:lnSpc>
                          <a:spcPct val="100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35157</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w="12700" cap="flat" cmpd="sng" algn="ctr">
                      <a:solidFill>
                        <a:srgbClr val="5B9BD5"/>
                      </a:solidFill>
                      <a:prstDash val="solid"/>
                      <a:round/>
                      <a:headEnd type="none" w="med" len="med"/>
                      <a:tailEnd type="none" w="med" len="med"/>
                    </a:lnB>
                    <a:solidFill>
                      <a:srgbClr val="DEEAF6"/>
                    </a:solidFill>
                  </a:tcPr>
                </a:tc>
                <a:tc>
                  <a:txBody>
                    <a:bodyPr/>
                    <a:lstStyle/>
                    <a:p>
                      <a:pPr marL="0" marR="38100" algn="ctr">
                        <a:lnSpc>
                          <a:spcPct val="100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17162</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w="12700" cap="flat" cmpd="sng" algn="ctr">
                      <a:solidFill>
                        <a:srgbClr val="5B9BD5"/>
                      </a:solidFill>
                      <a:prstDash val="solid"/>
                      <a:round/>
                      <a:headEnd type="none" w="med" len="med"/>
                      <a:tailEnd type="none" w="med" len="med"/>
                    </a:lnB>
                    <a:solidFill>
                      <a:srgbClr val="DEEAF6"/>
                    </a:solidFill>
                  </a:tcPr>
                </a:tc>
                <a:tc>
                  <a:txBody>
                    <a:bodyPr/>
                    <a:lstStyle/>
                    <a:p>
                      <a:pPr marL="0" marR="38100" algn="ctr">
                        <a:lnSpc>
                          <a:spcPct val="100000"/>
                        </a:lnSpc>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w="12700" cap="flat" cmpd="sng" algn="ctr">
                      <a:solidFill>
                        <a:srgbClr val="5B9BD5"/>
                      </a:solidFill>
                      <a:prstDash val="solid"/>
                      <a:round/>
                      <a:headEnd type="none" w="med" len="med"/>
                      <a:tailEnd type="none" w="med" len="med"/>
                    </a:lnB>
                    <a:solidFill>
                      <a:srgbClr val="DEEAF6"/>
                    </a:solidFill>
                  </a:tcPr>
                </a:tc>
                <a:tc>
                  <a:txBody>
                    <a:bodyPr/>
                    <a:lstStyle/>
                    <a:p>
                      <a:pPr marL="0" algn="ctr">
                        <a:lnSpc>
                          <a:spcPct val="100000"/>
                        </a:lnSpc>
                        <a:spcAft>
                          <a:spcPts val="0"/>
                        </a:spcAft>
                      </a:pPr>
                      <a:r>
                        <a:rPr lang="en-ZA" sz="16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17712</a:t>
                      </a:r>
                      <a:endParaRPr lang="en-ZA" sz="2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a:noFill/>
                    </a:lnR>
                    <a:lnT>
                      <a:noFill/>
                    </a:lnT>
                    <a:lnB w="12700" cap="flat" cmpd="sng" algn="ctr">
                      <a:solidFill>
                        <a:srgbClr val="5B9BD5"/>
                      </a:solidFill>
                      <a:prstDash val="solid"/>
                      <a:round/>
                      <a:headEnd type="none" w="med" len="med"/>
                      <a:tailEnd type="none" w="med" len="med"/>
                    </a:lnB>
                    <a:solidFill>
                      <a:srgbClr val="DEEAF6"/>
                    </a:solidFill>
                  </a:tcPr>
                </a:tc>
                <a:tc>
                  <a:txBody>
                    <a:bodyPr/>
                    <a:lstStyle/>
                    <a:p>
                      <a:pPr marL="0" algn="ctr">
                        <a:lnSpc>
                          <a:spcPct val="100000"/>
                        </a:lnSpc>
                        <a:spcAft>
                          <a:spcPts val="0"/>
                        </a:spcAft>
                      </a:pPr>
                      <a:r>
                        <a:rPr lang="en-ZA"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ZA"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167" marR="51167" marT="0" marB="0">
                    <a:lnL>
                      <a:noFill/>
                    </a:lnL>
                    <a:lnR w="12700" cap="flat" cmpd="sng" algn="ctr">
                      <a:solidFill>
                        <a:srgbClr val="9CC2E5"/>
                      </a:solidFill>
                      <a:prstDash val="solid"/>
                      <a:round/>
                      <a:headEnd type="none" w="med" len="med"/>
                      <a:tailEnd type="none" w="med" len="med"/>
                    </a:lnR>
                    <a:lnT>
                      <a:noFill/>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 xmlns:a16="http://schemas.microsoft.com/office/drawing/2014/main" val="3343493307"/>
                  </a:ext>
                </a:extLst>
              </a:tr>
            </a:tbl>
          </a:graphicData>
        </a:graphic>
      </p:graphicFrame>
    </p:spTree>
    <p:extLst>
      <p:ext uri="{BB962C8B-B14F-4D97-AF65-F5344CB8AC3E}">
        <p14:creationId xmlns:p14="http://schemas.microsoft.com/office/powerpoint/2010/main" val="1302635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2334259"/>
              </p:ext>
            </p:extLst>
          </p:nvPr>
        </p:nvGraphicFramePr>
        <p:xfrm>
          <a:off x="251520" y="260650"/>
          <a:ext cx="8640959" cy="6408710"/>
        </p:xfrm>
        <a:graphic>
          <a:graphicData uri="http://schemas.openxmlformats.org/drawingml/2006/table">
            <a:tbl>
              <a:tblPr firstRow="1" firstCol="1"/>
              <a:tblGrid>
                <a:gridCol w="4537796">
                  <a:extLst>
                    <a:ext uri="{9D8B030D-6E8A-4147-A177-3AD203B41FA5}">
                      <a16:colId xmlns="" xmlns:a16="http://schemas.microsoft.com/office/drawing/2014/main" val="437718587"/>
                    </a:ext>
                  </a:extLst>
                </a:gridCol>
                <a:gridCol w="4103163">
                  <a:extLst>
                    <a:ext uri="{9D8B030D-6E8A-4147-A177-3AD203B41FA5}">
                      <a16:colId xmlns="" xmlns:a16="http://schemas.microsoft.com/office/drawing/2014/main" val="3632400776"/>
                    </a:ext>
                  </a:extLst>
                </a:gridCol>
              </a:tblGrid>
              <a:tr h="330346">
                <a:tc gridSpan="2">
                  <a:txBody>
                    <a:bodyPr/>
                    <a:lstStyle/>
                    <a:p>
                      <a:pPr algn="ctr">
                        <a:spcAft>
                          <a:spcPts val="0"/>
                        </a:spcAft>
                      </a:pPr>
                      <a:r>
                        <a:rPr lang="en-ZA" sz="20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SAFETY AND BULLYING ITEMS</a:t>
                      </a:r>
                      <a:endParaRPr lang="en-ZA" sz="20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hMerge="1">
                  <a:txBody>
                    <a:bodyPr/>
                    <a:lstStyle/>
                    <a:p>
                      <a:pPr algn="ctr">
                        <a:spcAft>
                          <a:spcPts val="0"/>
                        </a:spcAft>
                      </a:pPr>
                      <a:endParaRPr lang="en-ZA"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962" marR="62962"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 xmlns:a16="http://schemas.microsoft.com/office/drawing/2014/main" val="737997815"/>
                  </a:ext>
                </a:extLst>
              </a:tr>
              <a:tr h="264276">
                <a:tc>
                  <a:txBody>
                    <a:bodyPr/>
                    <a:lstStyle/>
                    <a:p>
                      <a:pPr algn="ctr">
                        <a:spcAft>
                          <a:spcPts val="0"/>
                        </a:spcAft>
                      </a:pPr>
                      <a:r>
                        <a:rPr lang="en-ZA"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QUESTION</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lgn="ctr">
                        <a:spcAft>
                          <a:spcPts val="0"/>
                        </a:spcAft>
                      </a:pPr>
                      <a:r>
                        <a:rPr lang="en-ZA"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RESPONSE OPTION</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extLst>
                  <a:ext uri="{0D108BD9-81ED-4DB2-BD59-A6C34878D82A}">
                    <a16:rowId xmlns="" xmlns:a16="http://schemas.microsoft.com/office/drawing/2014/main" val="3113716787"/>
                  </a:ext>
                </a:extLst>
              </a:tr>
              <a:tr h="297311">
                <a:tc gridSpan="2">
                  <a:txBody>
                    <a:bodyPr/>
                    <a:lstStyle/>
                    <a:p>
                      <a:pPr>
                        <a:spcAft>
                          <a:spcPts val="0"/>
                        </a:spcAft>
                      </a:pPr>
                      <a:r>
                        <a:rPr lang="en-Z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Safety</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hMerge="1">
                  <a:txBody>
                    <a:bodyPr/>
                    <a:lstStyle/>
                    <a:p>
                      <a:endParaRPr lang="en-ZA"/>
                    </a:p>
                  </a:txBody>
                  <a:tcPr/>
                </a:tc>
                <a:extLst>
                  <a:ext uri="{0D108BD9-81ED-4DB2-BD59-A6C34878D82A}">
                    <a16:rowId xmlns="" xmlns:a16="http://schemas.microsoft.com/office/drawing/2014/main" val="3390574590"/>
                  </a:ext>
                </a:extLst>
              </a:tr>
              <a:tr h="462484">
                <a:tc>
                  <a:txBody>
                    <a:bodyPr/>
                    <a:lstStyle/>
                    <a:p>
                      <a:pPr>
                        <a:spcAft>
                          <a:spcPts val="0"/>
                        </a:spcAft>
                      </a:pPr>
                      <a:r>
                        <a:rPr lang="en-Z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feel safe at home</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spcAft>
                          <a:spcPts val="0"/>
                        </a:spcAft>
                      </a:pPr>
                      <a:r>
                        <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rPr>
                        <a:t>Five-point agreement scale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dirty="0">
                          <a:effectLst/>
                          <a:latin typeface="Times New Roman" panose="02020603050405020304" pitchFamily="18" charset="0"/>
                          <a:ea typeface="Times New Roman" panose="02020603050405020304" pitchFamily="18" charset="0"/>
                          <a:cs typeface="Times New Roman" panose="02020603050405020304" pitchFamily="18" charset="0"/>
                        </a:rPr>
                        <a:t>(0 – I do not agree) to (4 – Totally agree)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 xmlns:a16="http://schemas.microsoft.com/office/drawing/2014/main" val="618058407"/>
                  </a:ext>
                </a:extLst>
              </a:tr>
              <a:tr h="462484">
                <a:tc>
                  <a:txBody>
                    <a:bodyPr/>
                    <a:lstStyle/>
                    <a:p>
                      <a:pPr>
                        <a:spcAft>
                          <a:spcPts val="0"/>
                        </a:spcAft>
                      </a:pPr>
                      <a:r>
                        <a:rPr lang="en-Z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feel safe at school </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spcAft>
                          <a:spcPts val="0"/>
                        </a:spcAft>
                      </a:pPr>
                      <a:r>
                        <a:rPr lang="en-ZA" sz="1400" b="1">
                          <a:effectLst/>
                          <a:latin typeface="Times New Roman" panose="02020603050405020304" pitchFamily="18" charset="0"/>
                          <a:ea typeface="Times New Roman" panose="02020603050405020304" pitchFamily="18" charset="0"/>
                          <a:cs typeface="Times New Roman" panose="02020603050405020304" pitchFamily="18" charset="0"/>
                        </a:rPr>
                        <a:t>Five-point agreement scale</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a:effectLst/>
                          <a:latin typeface="Times New Roman" panose="02020603050405020304" pitchFamily="18" charset="0"/>
                          <a:ea typeface="Times New Roman" panose="02020603050405020304" pitchFamily="18" charset="0"/>
                          <a:cs typeface="Times New Roman" panose="02020603050405020304" pitchFamily="18" charset="0"/>
                        </a:rPr>
                        <a:t>(0 – I do not agree) to (4 – Totally agree)</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 xmlns:a16="http://schemas.microsoft.com/office/drawing/2014/main" val="1093817652"/>
                  </a:ext>
                </a:extLst>
              </a:tr>
              <a:tr h="462484">
                <a:tc>
                  <a:txBody>
                    <a:bodyPr/>
                    <a:lstStyle/>
                    <a:p>
                      <a:pPr>
                        <a:spcAft>
                          <a:spcPts val="0"/>
                        </a:spcAft>
                      </a:pPr>
                      <a:r>
                        <a:rPr lang="en-Z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feel safe when I walk in the area I live in</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spcAft>
                          <a:spcPts val="0"/>
                        </a:spcAft>
                      </a:pPr>
                      <a:r>
                        <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rPr>
                        <a:t>Five-point agreement scale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dirty="0">
                          <a:effectLst/>
                          <a:latin typeface="Times New Roman" panose="02020603050405020304" pitchFamily="18" charset="0"/>
                          <a:ea typeface="Times New Roman" panose="02020603050405020304" pitchFamily="18" charset="0"/>
                          <a:cs typeface="Times New Roman" panose="02020603050405020304" pitchFamily="18" charset="0"/>
                        </a:rPr>
                        <a:t>(0 – I do not agree) to (4 – Totally agree)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 xmlns:a16="http://schemas.microsoft.com/office/drawing/2014/main" val="964689420"/>
                  </a:ext>
                </a:extLst>
              </a:tr>
              <a:tr h="462484">
                <a:tc>
                  <a:txBody>
                    <a:bodyPr/>
                    <a:lstStyle/>
                    <a:p>
                      <a:pPr>
                        <a:spcAft>
                          <a:spcPts val="0"/>
                        </a:spcAft>
                      </a:pPr>
                      <a:r>
                        <a:rPr lang="en-Z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safe do you feel on your way to and from school</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spcAft>
                          <a:spcPts val="0"/>
                        </a:spcAft>
                      </a:pPr>
                      <a:r>
                        <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rPr>
                        <a:t>Four-point rating scale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dirty="0">
                          <a:effectLst/>
                          <a:latin typeface="Times New Roman" panose="02020603050405020304" pitchFamily="18" charset="0"/>
                          <a:ea typeface="Times New Roman" panose="02020603050405020304" pitchFamily="18" charset="0"/>
                          <a:cs typeface="Times New Roman" panose="02020603050405020304" pitchFamily="18" charset="0"/>
                        </a:rPr>
                        <a:t>(0 – Not at all safe) to (3 – Very safe)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 xmlns:a16="http://schemas.microsoft.com/office/drawing/2014/main" val="4231593527"/>
                  </a:ext>
                </a:extLst>
              </a:tr>
              <a:tr h="528554">
                <a:tc>
                  <a:txBody>
                    <a:bodyPr/>
                    <a:lstStyle/>
                    <a:p>
                      <a:pPr>
                        <a:spcAft>
                          <a:spcPts val="0"/>
                        </a:spcAft>
                      </a:pPr>
                      <a:r>
                        <a:rPr lang="en-Z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often are there fights between children in your school? (each week)</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spcAft>
                          <a:spcPts val="0"/>
                        </a:spcAft>
                      </a:pPr>
                      <a:r>
                        <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rPr>
                        <a:t>Four-point frequency scale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dirty="0">
                          <a:effectLst/>
                          <a:latin typeface="Times New Roman" panose="02020603050405020304" pitchFamily="18" charset="0"/>
                          <a:ea typeface="Times New Roman" panose="02020603050405020304" pitchFamily="18" charset="0"/>
                          <a:cs typeface="Times New Roman" panose="02020603050405020304" pitchFamily="18" charset="0"/>
                        </a:rPr>
                        <a:t>(0 – Never) to (3 – More than three times)</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 xmlns:a16="http://schemas.microsoft.com/office/drawing/2014/main" val="2581451725"/>
                  </a:ext>
                </a:extLst>
              </a:tr>
              <a:tr h="462484">
                <a:tc>
                  <a:txBody>
                    <a:bodyPr/>
                    <a:lstStyle/>
                    <a:p>
                      <a:pPr>
                        <a:spcAft>
                          <a:spcPts val="0"/>
                        </a:spcAft>
                      </a:pPr>
                      <a:r>
                        <a:rPr lang="en-Z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Country is a safe place to </a:t>
                      </a:r>
                      <a:r>
                        <a:rPr lang="en-ZA" sz="16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live</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spcAft>
                          <a:spcPts val="0"/>
                        </a:spcAft>
                      </a:pPr>
                      <a:r>
                        <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rPr>
                        <a:t>Five-point agreement scale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dirty="0">
                          <a:effectLst/>
                          <a:latin typeface="Times New Roman" panose="02020603050405020304" pitchFamily="18" charset="0"/>
                          <a:ea typeface="Times New Roman" panose="02020603050405020304" pitchFamily="18" charset="0"/>
                          <a:cs typeface="Times New Roman" panose="02020603050405020304" pitchFamily="18" charset="0"/>
                        </a:rPr>
                        <a:t>(0 – I do not agree) to (4 – Totally agree)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 xmlns:a16="http://schemas.microsoft.com/office/drawing/2014/main" val="3096467195"/>
                  </a:ext>
                </a:extLst>
              </a:tr>
              <a:tr h="462484">
                <a:tc>
                  <a:txBody>
                    <a:bodyPr/>
                    <a:lstStyle/>
                    <a:p>
                      <a:pPr>
                        <a:spcAft>
                          <a:spcPts val="0"/>
                        </a:spcAft>
                      </a:pPr>
                      <a:r>
                        <a:rPr lang="en-Z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How satisfied are you with your safety?</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spcAft>
                          <a:spcPts val="0"/>
                        </a:spcAft>
                      </a:pPr>
                      <a:r>
                        <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rPr>
                        <a:t>End-labelled agreement scale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dirty="0">
                          <a:effectLst/>
                          <a:latin typeface="Times New Roman" panose="02020603050405020304" pitchFamily="18" charset="0"/>
                          <a:ea typeface="Times New Roman" panose="02020603050405020304" pitchFamily="18" charset="0"/>
                          <a:cs typeface="Times New Roman" panose="02020603050405020304" pitchFamily="18" charset="0"/>
                        </a:rPr>
                        <a:t>(0 – Not at all satisfied) to (10 – Totally satisfied)</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 xmlns:a16="http://schemas.microsoft.com/office/drawing/2014/main" val="4221747503"/>
                  </a:ext>
                </a:extLst>
              </a:tr>
              <a:tr h="297311">
                <a:tc gridSpan="2">
                  <a:txBody>
                    <a:bodyPr/>
                    <a:lstStyle/>
                    <a:p>
                      <a:pPr>
                        <a:spcAft>
                          <a:spcPts val="0"/>
                        </a:spcAft>
                      </a:pPr>
                      <a:r>
                        <a:rPr lang="en-ZA" sz="18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School Bullying </a:t>
                      </a:r>
                      <a:r>
                        <a:rPr lang="en-ZA"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victimisation</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hMerge="1">
                  <a:txBody>
                    <a:bodyPr/>
                    <a:lstStyle/>
                    <a:p>
                      <a:endParaRPr lang="en-ZA"/>
                    </a:p>
                  </a:txBody>
                  <a:tcPr/>
                </a:tc>
                <a:extLst>
                  <a:ext uri="{0D108BD9-81ED-4DB2-BD59-A6C34878D82A}">
                    <a16:rowId xmlns="" xmlns:a16="http://schemas.microsoft.com/office/drawing/2014/main" val="4102697015"/>
                  </a:ext>
                </a:extLst>
              </a:tr>
              <a:tr h="330346">
                <a:tc gridSpan="2">
                  <a:txBody>
                    <a:bodyPr/>
                    <a:lstStyle/>
                    <a:p>
                      <a:pPr>
                        <a:spcAft>
                          <a:spcPts val="0"/>
                        </a:spcAft>
                      </a:pP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hMerge="1">
                  <a:txBody>
                    <a:bodyPr/>
                    <a:lstStyle/>
                    <a:p>
                      <a:endParaRPr lang="en-ZA"/>
                    </a:p>
                  </a:txBody>
                  <a:tcPr/>
                </a:tc>
                <a:extLst>
                  <a:ext uri="{0D108BD9-81ED-4DB2-BD59-A6C34878D82A}">
                    <a16:rowId xmlns="" xmlns:a16="http://schemas.microsoft.com/office/drawing/2014/main" val="2760883975"/>
                  </a:ext>
                </a:extLst>
              </a:tr>
              <a:tr h="528554">
                <a:tc>
                  <a:txBody>
                    <a:bodyPr/>
                    <a:lstStyle/>
                    <a:p>
                      <a:pPr>
                        <a:spcAft>
                          <a:spcPts val="0"/>
                        </a:spcAft>
                      </a:pPr>
                      <a:r>
                        <a:rPr lang="en-Z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Hit by other children in your school (in the last month)?</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spcAft>
                          <a:spcPts val="0"/>
                        </a:spcAft>
                      </a:pPr>
                      <a:r>
                        <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rPr>
                        <a:t>Four-point frequency scale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dirty="0">
                          <a:effectLst/>
                          <a:latin typeface="Times New Roman" panose="02020603050405020304" pitchFamily="18" charset="0"/>
                          <a:ea typeface="Times New Roman" panose="02020603050405020304" pitchFamily="18" charset="0"/>
                          <a:cs typeface="Times New Roman" panose="02020603050405020304" pitchFamily="18" charset="0"/>
                        </a:rPr>
                        <a:t>(0 – Never) to (3 – More than three times)</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 xmlns:a16="http://schemas.microsoft.com/office/drawing/2014/main" val="3470377489"/>
                  </a:ext>
                </a:extLst>
              </a:tr>
              <a:tr h="528554">
                <a:tc>
                  <a:txBody>
                    <a:bodyPr/>
                    <a:lstStyle/>
                    <a:p>
                      <a:pPr>
                        <a:spcAft>
                          <a:spcPts val="0"/>
                        </a:spcAft>
                      </a:pPr>
                      <a:r>
                        <a:rPr lang="en-Z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Called unkind names by other children in your school (in the last month)?</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spcAft>
                          <a:spcPts val="0"/>
                        </a:spcAft>
                      </a:pPr>
                      <a:r>
                        <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rPr>
                        <a:t>Four-point frequency scale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dirty="0">
                          <a:effectLst/>
                          <a:latin typeface="Times New Roman" panose="02020603050405020304" pitchFamily="18" charset="0"/>
                          <a:ea typeface="Times New Roman" panose="02020603050405020304" pitchFamily="18" charset="0"/>
                          <a:cs typeface="Times New Roman" panose="02020603050405020304" pitchFamily="18" charset="0"/>
                        </a:rPr>
                        <a:t>(0 – Never) to (3 – More than three times)</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 xmlns:a16="http://schemas.microsoft.com/office/drawing/2014/main" val="3151670383"/>
                  </a:ext>
                </a:extLst>
              </a:tr>
              <a:tr h="528554">
                <a:tc>
                  <a:txBody>
                    <a:bodyPr/>
                    <a:lstStyle/>
                    <a:p>
                      <a:pPr>
                        <a:spcAft>
                          <a:spcPts val="0"/>
                        </a:spcAft>
                      </a:pPr>
                      <a:r>
                        <a:rPr lang="en-ZA"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Left out by other children in your school ((in the last month)?</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CC2E5"/>
                    </a:solidFill>
                  </a:tcPr>
                </a:tc>
                <a:tc>
                  <a:txBody>
                    <a:bodyPr/>
                    <a:lstStyle/>
                    <a:p>
                      <a:pPr>
                        <a:spcAft>
                          <a:spcPts val="0"/>
                        </a:spcAft>
                      </a:pPr>
                      <a:r>
                        <a:rPr lang="en-ZA" sz="1400" b="1" dirty="0">
                          <a:effectLst/>
                          <a:latin typeface="Times New Roman" panose="02020603050405020304" pitchFamily="18" charset="0"/>
                          <a:ea typeface="Times New Roman" panose="02020603050405020304" pitchFamily="18" charset="0"/>
                          <a:cs typeface="Times New Roman" panose="02020603050405020304" pitchFamily="18" charset="0"/>
                        </a:rPr>
                        <a:t>Four-point frequency scale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0"/>
                        </a:spcAft>
                      </a:pPr>
                      <a:r>
                        <a:rPr lang="en-ZA" sz="1400" dirty="0">
                          <a:effectLst/>
                          <a:latin typeface="Times New Roman" panose="02020603050405020304" pitchFamily="18" charset="0"/>
                          <a:ea typeface="Times New Roman" panose="02020603050405020304" pitchFamily="18" charset="0"/>
                          <a:cs typeface="Times New Roman" panose="02020603050405020304" pitchFamily="18" charset="0"/>
                        </a:rPr>
                        <a:t>(0 – Never) to (3 – More than three times)</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222" marR="47222"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EEAF6"/>
                    </a:solidFill>
                  </a:tcPr>
                </a:tc>
                <a:extLst>
                  <a:ext uri="{0D108BD9-81ED-4DB2-BD59-A6C34878D82A}">
                    <a16:rowId xmlns="" xmlns:a16="http://schemas.microsoft.com/office/drawing/2014/main" val="2611177164"/>
                  </a:ext>
                </a:extLst>
              </a:tr>
            </a:tbl>
          </a:graphicData>
        </a:graphic>
      </p:graphicFrame>
    </p:spTree>
    <p:extLst>
      <p:ext uri="{BB962C8B-B14F-4D97-AF65-F5344CB8AC3E}">
        <p14:creationId xmlns:p14="http://schemas.microsoft.com/office/powerpoint/2010/main" val="251749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59138097"/>
              </p:ext>
            </p:extLst>
          </p:nvPr>
        </p:nvGraphicFramePr>
        <p:xfrm>
          <a:off x="179511" y="620695"/>
          <a:ext cx="8784978" cy="6014444"/>
        </p:xfrm>
        <a:graphic>
          <a:graphicData uri="http://schemas.openxmlformats.org/drawingml/2006/table">
            <a:tbl>
              <a:tblPr/>
              <a:tblGrid>
                <a:gridCol w="2021310">
                  <a:extLst>
                    <a:ext uri="{9D8B030D-6E8A-4147-A177-3AD203B41FA5}">
                      <a16:colId xmlns="" xmlns:a16="http://schemas.microsoft.com/office/drawing/2014/main" val="2205786483"/>
                    </a:ext>
                  </a:extLst>
                </a:gridCol>
                <a:gridCol w="2255086">
                  <a:extLst>
                    <a:ext uri="{9D8B030D-6E8A-4147-A177-3AD203B41FA5}">
                      <a16:colId xmlns="" xmlns:a16="http://schemas.microsoft.com/office/drawing/2014/main" val="207605830"/>
                    </a:ext>
                  </a:extLst>
                </a:gridCol>
                <a:gridCol w="2253496">
                  <a:extLst>
                    <a:ext uri="{9D8B030D-6E8A-4147-A177-3AD203B41FA5}">
                      <a16:colId xmlns="" xmlns:a16="http://schemas.microsoft.com/office/drawing/2014/main" val="3714981963"/>
                    </a:ext>
                  </a:extLst>
                </a:gridCol>
                <a:gridCol w="2255086">
                  <a:extLst>
                    <a:ext uri="{9D8B030D-6E8A-4147-A177-3AD203B41FA5}">
                      <a16:colId xmlns="" xmlns:a16="http://schemas.microsoft.com/office/drawing/2014/main" val="2287902506"/>
                    </a:ext>
                  </a:extLst>
                </a:gridCol>
              </a:tblGrid>
              <a:tr h="240098">
                <a:tc gridSpan="2">
                  <a:txBody>
                    <a:bodyPr/>
                    <a:lstStyle/>
                    <a:p>
                      <a:pPr marL="38100" marR="38100" algn="ctr">
                        <a:spcAft>
                          <a:spcPts val="0"/>
                        </a:spcAft>
                      </a:pPr>
                      <a:r>
                        <a:rPr lang="en-ZA"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SAFETY ACROSS THREE SETTINGS</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hMerge="1">
                  <a:txBody>
                    <a:bodyPr/>
                    <a:lstStyle/>
                    <a:p>
                      <a:endParaRPr lang="en-ZA"/>
                    </a:p>
                  </a:txBody>
                  <a:tcPr/>
                </a:tc>
                <a:tc gridSpan="2">
                  <a:txBody>
                    <a:bodyPr/>
                    <a:lstStyle/>
                    <a:p>
                      <a:pPr marL="38100" marR="38100" algn="ctr">
                        <a:spcAft>
                          <a:spcPts val="0"/>
                        </a:spcAft>
                      </a:pPr>
                      <a:r>
                        <a:rPr lang="en-ZA"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SCHOOL BULLYING VICTIMIZATION </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hMerge="1">
                  <a:txBody>
                    <a:bodyPr/>
                    <a:lstStyle/>
                    <a:p>
                      <a:endParaRPr lang="en-ZA"/>
                    </a:p>
                  </a:txBody>
                  <a:tcPr/>
                </a:tc>
                <a:extLst>
                  <a:ext uri="{0D108BD9-81ED-4DB2-BD59-A6C34878D82A}">
                    <a16:rowId xmlns="" xmlns:a16="http://schemas.microsoft.com/office/drawing/2014/main" val="2570310103"/>
                  </a:ext>
                </a:extLst>
              </a:tr>
              <a:tr h="246095">
                <a:tc>
                  <a:txBody>
                    <a:bodyPr/>
                    <a:lstStyle/>
                    <a:p>
                      <a:pPr marL="38100" marR="38100">
                        <a:spcAft>
                          <a:spcPts val="0"/>
                        </a:spcAft>
                      </a:pPr>
                      <a:r>
                        <a:rPr lang="en-ZA"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Country</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Cronbach's Alpha</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Country</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Cronbach's Alpha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extLst>
                  <a:ext uri="{0D108BD9-81ED-4DB2-BD59-A6C34878D82A}">
                    <a16:rowId xmlns="" xmlns:a16="http://schemas.microsoft.com/office/drawing/2014/main" val="4203193732"/>
                  </a:ext>
                </a:extLst>
              </a:tr>
              <a:tr h="240098">
                <a:tc>
                  <a:txBody>
                    <a:bodyPr/>
                    <a:lstStyle/>
                    <a:p>
                      <a:pPr marL="38100" marR="38100">
                        <a:spcAft>
                          <a:spcPts val="0"/>
                        </a:spcAft>
                      </a:pPr>
                      <a:r>
                        <a:rPr lang="en-ZA"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Albania</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.365</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R="38100">
                        <a:spcAft>
                          <a:spcPts val="0"/>
                        </a:spcAft>
                      </a:pPr>
                      <a:r>
                        <a:rPr lang="en-ZA"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Albania</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.639</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353482240"/>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Algeria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.355</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Algeria</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.535</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937922429"/>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Belgium</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.479</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Bangladesh</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.579</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1194995632"/>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Sri Lanka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.445</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Belgium</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.738</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3103658675"/>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Taiwan</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.611</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Sri Lanka</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.671</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3072918028"/>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Estonia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.517</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Taiwan</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.619</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1058270461"/>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France</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.496</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Estonia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.753</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2248117545"/>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Greece</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.572</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France</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.624</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2006962297"/>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Indonesia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.449</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Germany</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.716</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59020915"/>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 Korea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.493</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Greece</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.659</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451755775"/>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Malta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.547</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.595</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2537593949"/>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Nepal</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.591</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Indonesia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.691</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1633336559"/>
                  </a:ext>
                </a:extLst>
              </a:tr>
              <a:tr h="240098">
                <a:tc>
                  <a:txBody>
                    <a:bodyPr/>
                    <a:lstStyle/>
                    <a:p>
                      <a:pPr marL="38100" marR="38100">
                        <a:spcAft>
                          <a:spcPts val="0"/>
                        </a:spcAft>
                      </a:pPr>
                      <a:r>
                        <a:rPr lang="en-ZA"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Norway</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.387</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Israel</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.697</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2671573117"/>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Vietnam</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.636</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 Korea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b="1"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.207</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2811727070"/>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 Africa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.578</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Malaysia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.572</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222424373"/>
                  </a:ext>
                </a:extLst>
              </a:tr>
              <a:tr h="240098">
                <a:tc>
                  <a:txBody>
                    <a:bodyPr/>
                    <a:lstStyle/>
                    <a:p>
                      <a:pPr marL="38100" marR="38100">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Wales</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.463</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Malta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.711</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2345545058"/>
                  </a:ext>
                </a:extLst>
              </a:tr>
              <a:tr h="240098">
                <a:tc>
                  <a:txBody>
                    <a:bodyPr/>
                    <a:lstStyle/>
                    <a:p>
                      <a:pPr marL="38100" marR="38100" algn="ctr">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Nepal</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.658</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2241853212"/>
                  </a:ext>
                </a:extLst>
              </a:tr>
              <a:tr h="240098">
                <a:tc>
                  <a:txBody>
                    <a:bodyPr/>
                    <a:lstStyle/>
                    <a:p>
                      <a:pPr marL="38100" marR="38100" algn="ctr">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Norway</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.663</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1890616309"/>
                  </a:ext>
                </a:extLst>
              </a:tr>
              <a:tr h="240098">
                <a:tc>
                  <a:txBody>
                    <a:bodyPr/>
                    <a:lstStyle/>
                    <a:p>
                      <a:pPr marL="38100" marR="38100" algn="ctr">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Poland</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.728</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2723930001"/>
                  </a:ext>
                </a:extLst>
              </a:tr>
              <a:tr h="240098">
                <a:tc>
                  <a:txBody>
                    <a:bodyPr/>
                    <a:lstStyle/>
                    <a:p>
                      <a:pPr marL="38100" marR="38100" algn="ctr">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Vietnam</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.560</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547461100"/>
                  </a:ext>
                </a:extLst>
              </a:tr>
              <a:tr h="240098">
                <a:tc>
                  <a:txBody>
                    <a:bodyPr/>
                    <a:lstStyle/>
                    <a:p>
                      <a:pPr marL="38100" marR="38100" algn="ctr">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L="38100"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 Africa</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.605</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397249957"/>
                  </a:ext>
                </a:extLst>
              </a:tr>
              <a:tr h="240098">
                <a:tc>
                  <a:txBody>
                    <a:bodyPr/>
                    <a:lstStyle/>
                    <a:p>
                      <a:pPr marL="38100" marR="38100" algn="ctr">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tc>
                  <a:txBody>
                    <a:bodyPr/>
                    <a:lstStyle/>
                    <a:p>
                      <a:pPr marR="38100">
                        <a:spcAft>
                          <a:spcPts val="0"/>
                        </a:spcAft>
                      </a:pPr>
                      <a:r>
                        <a:rPr lang="en-ZA" sz="15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Wales</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.699</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DEEAF6"/>
                    </a:solidFill>
                  </a:tcPr>
                </a:tc>
                <a:extLst>
                  <a:ext uri="{0D108BD9-81ED-4DB2-BD59-A6C34878D82A}">
                    <a16:rowId xmlns="" xmlns:a16="http://schemas.microsoft.com/office/drawing/2014/main" val="960646991"/>
                  </a:ext>
                </a:extLst>
              </a:tr>
              <a:tr h="246095">
                <a:tc>
                  <a:txBody>
                    <a:bodyPr/>
                    <a:lstStyle/>
                    <a:p>
                      <a:pPr marL="38100" marR="38100" algn="ctr">
                        <a:spcAft>
                          <a:spcPts val="0"/>
                        </a:spcAft>
                      </a:pPr>
                      <a:r>
                        <a:rPr lang="en-ZA" sz="15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Pooled Sample</a:t>
                      </a:r>
                      <a:endParaRPr lang="en-ZA" sz="1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.512</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R="38100">
                        <a:spcAft>
                          <a:spcPts val="0"/>
                        </a:spcAft>
                      </a:pPr>
                      <a:r>
                        <a:rPr lang="en-ZA"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Pooled Sample </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tc>
                  <a:txBody>
                    <a:bodyPr/>
                    <a:lstStyle/>
                    <a:p>
                      <a:pPr marL="38100" marR="38100" algn="ctr">
                        <a:spcAft>
                          <a:spcPts val="0"/>
                        </a:spcAft>
                      </a:pPr>
                      <a:r>
                        <a:rPr lang="en-ZA" sz="1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.707</a:t>
                      </a:r>
                      <a:endParaRPr lang="en-ZA"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9751" marR="49751" marT="0" marB="0" anchor="ctr">
                    <a:lnL w="12700" cap="flat" cmpd="sng" algn="ctr">
                      <a:solidFill>
                        <a:srgbClr val="BDD6EE"/>
                      </a:solidFill>
                      <a:prstDash val="solid"/>
                      <a:round/>
                      <a:headEnd type="none" w="med" len="med"/>
                      <a:tailEnd type="none" w="med" len="med"/>
                    </a:lnL>
                    <a:lnR w="12700" cap="flat" cmpd="sng" algn="ctr">
                      <a:solidFill>
                        <a:srgbClr val="BDD6EE"/>
                      </a:solidFill>
                      <a:prstDash val="solid"/>
                      <a:round/>
                      <a:headEnd type="none" w="med" len="med"/>
                      <a:tailEnd type="none" w="med" len="med"/>
                    </a:lnR>
                    <a:lnT w="12700" cap="flat" cmpd="sng" algn="ctr">
                      <a:solidFill>
                        <a:srgbClr val="BDD6EE"/>
                      </a:solidFill>
                      <a:prstDash val="solid"/>
                      <a:round/>
                      <a:headEnd type="none" w="med" len="med"/>
                      <a:tailEnd type="none" w="med" len="med"/>
                    </a:lnT>
                    <a:lnB w="12700" cap="flat" cmpd="sng" algn="ctr">
                      <a:solidFill>
                        <a:srgbClr val="BDD6EE"/>
                      </a:solidFill>
                      <a:prstDash val="solid"/>
                      <a:round/>
                      <a:headEnd type="none" w="med" len="med"/>
                      <a:tailEnd type="none" w="med" len="med"/>
                    </a:lnB>
                    <a:solidFill>
                      <a:srgbClr val="9CC2E5"/>
                    </a:solidFill>
                  </a:tcPr>
                </a:tc>
                <a:extLst>
                  <a:ext uri="{0D108BD9-81ED-4DB2-BD59-A6C34878D82A}">
                    <a16:rowId xmlns="" xmlns:a16="http://schemas.microsoft.com/office/drawing/2014/main" val="2553154982"/>
                  </a:ext>
                </a:extLst>
              </a:tr>
            </a:tbl>
          </a:graphicData>
        </a:graphic>
      </p:graphicFrame>
      <p:sp>
        <p:nvSpPr>
          <p:cNvPr id="8" name="Title 1"/>
          <p:cNvSpPr>
            <a:spLocks noGrp="1"/>
          </p:cNvSpPr>
          <p:nvPr>
            <p:ph type="title"/>
          </p:nvPr>
        </p:nvSpPr>
        <p:spPr>
          <a:xfrm>
            <a:off x="683568" y="260648"/>
            <a:ext cx="7704856" cy="288032"/>
          </a:xfrm>
        </p:spPr>
        <p:txBody>
          <a:bodyPr>
            <a:noAutofit/>
          </a:bodyPr>
          <a:lstStyle/>
          <a:p>
            <a:pPr algn="ctr"/>
            <a:r>
              <a:rPr lang="en-US" sz="2400" b="1" dirty="0"/>
              <a:t>Reliability analysis across safety and bullying items</a:t>
            </a:r>
            <a:r>
              <a:rPr lang="en-US" sz="2800" dirty="0"/>
              <a:t/>
            </a:r>
            <a:br>
              <a:rPr lang="en-US" sz="2800" dirty="0"/>
            </a:br>
            <a:endParaRPr lang="en-ZA" sz="2800" dirty="0"/>
          </a:p>
        </p:txBody>
      </p:sp>
    </p:spTree>
    <p:extLst>
      <p:ext uri="{BB962C8B-B14F-4D97-AF65-F5344CB8AC3E}">
        <p14:creationId xmlns:p14="http://schemas.microsoft.com/office/powerpoint/2010/main" val="48226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5656" y="1137766"/>
            <a:ext cx="6030670" cy="3810000"/>
          </a:xfrm>
        </p:spPr>
        <p:txBody>
          <a:bodyPr/>
          <a:lstStyle/>
          <a:p>
            <a:pPr algn="ctr"/>
            <a:r>
              <a:rPr lang="en-US" sz="5400" b="1" dirty="0" smtClean="0">
                <a:solidFill>
                  <a:schemeClr val="accent3"/>
                </a:solidFill>
              </a:rPr>
              <a:t>Results:</a:t>
            </a:r>
            <a:br>
              <a:rPr lang="en-US" sz="5400" b="1" dirty="0" smtClean="0">
                <a:solidFill>
                  <a:schemeClr val="accent3"/>
                </a:solidFill>
              </a:rPr>
            </a:br>
            <a:r>
              <a:rPr lang="en-US" sz="6000" b="1" dirty="0" smtClean="0">
                <a:solidFill>
                  <a:schemeClr val="accent3"/>
                </a:solidFill>
              </a:rPr>
              <a:t>Safety</a:t>
            </a:r>
            <a:r>
              <a:rPr lang="en-US" sz="5400" b="1" dirty="0" smtClean="0">
                <a:solidFill>
                  <a:schemeClr val="accent3"/>
                </a:solidFill>
              </a:rPr>
              <a:t/>
            </a:r>
            <a:br>
              <a:rPr lang="en-US" sz="5400" b="1" dirty="0" smtClean="0">
                <a:solidFill>
                  <a:schemeClr val="accent3"/>
                </a:solidFill>
              </a:rPr>
            </a:br>
            <a:endParaRPr lang="en-ZA" dirty="0">
              <a:solidFill>
                <a:schemeClr val="accent3"/>
              </a:solidFill>
            </a:endParaRPr>
          </a:p>
        </p:txBody>
      </p:sp>
      <p:pic>
        <p:nvPicPr>
          <p:cNvPr id="4" name="Picture 3"/>
          <p:cNvPicPr>
            <a:picLocks noChangeAspect="1"/>
          </p:cNvPicPr>
          <p:nvPr/>
        </p:nvPicPr>
        <p:blipFill>
          <a:blip r:embed="rId2"/>
          <a:stretch>
            <a:fillRect/>
          </a:stretch>
        </p:blipFill>
        <p:spPr>
          <a:xfrm>
            <a:off x="7723486" y="188640"/>
            <a:ext cx="1096985" cy="1215592"/>
          </a:xfrm>
          <a:prstGeom prst="rect">
            <a:avLst/>
          </a:prstGeom>
        </p:spPr>
      </p:pic>
      <p:pic>
        <p:nvPicPr>
          <p:cNvPr id="6" name="Picture 5"/>
          <p:cNvPicPr>
            <a:picLocks noChangeAspect="1"/>
          </p:cNvPicPr>
          <p:nvPr/>
        </p:nvPicPr>
        <p:blipFill>
          <a:blip r:embed="rId3"/>
          <a:stretch>
            <a:fillRect/>
          </a:stretch>
        </p:blipFill>
        <p:spPr>
          <a:xfrm>
            <a:off x="179512" y="188640"/>
            <a:ext cx="1080120" cy="1215592"/>
          </a:xfrm>
          <a:prstGeom prst="rect">
            <a:avLst/>
          </a:prstGeom>
        </p:spPr>
      </p:pic>
    </p:spTree>
    <p:extLst>
      <p:ext uri="{BB962C8B-B14F-4D97-AF65-F5344CB8AC3E}">
        <p14:creationId xmlns:p14="http://schemas.microsoft.com/office/powerpoint/2010/main" val="165823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60462182"/>
              </p:ext>
            </p:extLst>
          </p:nvPr>
        </p:nvGraphicFramePr>
        <p:xfrm>
          <a:off x="197514" y="404664"/>
          <a:ext cx="8856984" cy="61926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614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extLst>
              <p:ext uri="{D42A27DB-BD31-4B8C-83A1-F6EECF244321}">
                <p14:modId xmlns:p14="http://schemas.microsoft.com/office/powerpoint/2010/main" val="1439787612"/>
              </p:ext>
            </p:extLst>
          </p:nvPr>
        </p:nvGraphicFramePr>
        <p:xfrm>
          <a:off x="143508" y="116632"/>
          <a:ext cx="8910990" cy="65976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21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085597225"/>
              </p:ext>
            </p:extLst>
          </p:nvPr>
        </p:nvGraphicFramePr>
        <p:xfrm>
          <a:off x="395536" y="116632"/>
          <a:ext cx="8370929" cy="6264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846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847750346"/>
              </p:ext>
            </p:extLst>
          </p:nvPr>
        </p:nvGraphicFramePr>
        <p:xfrm>
          <a:off x="179512" y="116632"/>
          <a:ext cx="8856984" cy="6048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5122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ZA" sz="3600" b="1" dirty="0" smtClean="0"/>
              <a:t>The structure of subjective well-being</a:t>
            </a:r>
            <a:endParaRPr lang="en-ZA" sz="3600" b="1" dirty="0"/>
          </a:p>
        </p:txBody>
      </p:sp>
      <p:sp>
        <p:nvSpPr>
          <p:cNvPr id="4" name="Content Placeholder 2"/>
          <p:cNvSpPr>
            <a:spLocks noGrp="1"/>
          </p:cNvSpPr>
          <p:nvPr>
            <p:ph idx="1"/>
          </p:nvPr>
        </p:nvSpPr>
        <p:spPr>
          <a:xfrm>
            <a:off x="251520" y="1490230"/>
            <a:ext cx="8640960" cy="5328592"/>
          </a:xfrm>
        </p:spPr>
        <p:txBody>
          <a:bodyPr>
            <a:normAutofit fontScale="77500" lnSpcReduction="20000"/>
          </a:bodyPr>
          <a:lstStyle/>
          <a:p>
            <a:r>
              <a:rPr lang="en-ZA" dirty="0"/>
              <a:t>Subjective well-being is generally defined as a broad concept that includes the cognitive and affective evaluations that individuals make concerning their lives, the events influencing their lives and the circumstances in which they live </a:t>
            </a:r>
            <a:endParaRPr lang="en-ZA" dirty="0" smtClean="0"/>
          </a:p>
          <a:p>
            <a:r>
              <a:rPr lang="en-ZA" dirty="0" smtClean="0"/>
              <a:t>The </a:t>
            </a:r>
            <a:r>
              <a:rPr lang="en-ZA" dirty="0"/>
              <a:t>cognitive element refers to perceptions of global and domain specific life satisfaction, while the affective element refers to the experience of positive and negative affect. </a:t>
            </a:r>
            <a:endParaRPr lang="en-ZA" dirty="0" smtClean="0"/>
          </a:p>
          <a:p>
            <a:r>
              <a:rPr lang="en-ZA" dirty="0"/>
              <a:t>T</a:t>
            </a:r>
            <a:r>
              <a:rPr lang="en-ZA" dirty="0" smtClean="0"/>
              <a:t>hese </a:t>
            </a:r>
            <a:r>
              <a:rPr lang="en-ZA" dirty="0"/>
              <a:t>components </a:t>
            </a:r>
            <a:r>
              <a:rPr lang="en-ZA" dirty="0" smtClean="0"/>
              <a:t>are conceptualised as </a:t>
            </a:r>
            <a:r>
              <a:rPr lang="en-ZA" dirty="0"/>
              <a:t>fitting on a hierarchical structure; being moderately correlated, conceptually related, with each making a unique contribution towards subjective well-being. </a:t>
            </a:r>
            <a:endParaRPr lang="en-ZA" dirty="0" smtClean="0"/>
          </a:p>
          <a:p>
            <a:r>
              <a:rPr lang="en-ZA" dirty="0" smtClean="0"/>
              <a:t>When </a:t>
            </a:r>
            <a:r>
              <a:rPr lang="en-ZA" dirty="0"/>
              <a:t>we ask children about their subjective well-being, we are essentially asking them to appraise the extent to which they are satisfied with their life in general, with various aspects of their life, and how they feel about their life.</a:t>
            </a:r>
          </a:p>
        </p:txBody>
      </p:sp>
      <p:pic>
        <p:nvPicPr>
          <p:cNvPr id="5" name="Picture 4"/>
          <p:cNvPicPr>
            <a:picLocks noChangeAspect="1"/>
          </p:cNvPicPr>
          <p:nvPr/>
        </p:nvPicPr>
        <p:blipFill>
          <a:blip r:embed="rId2"/>
          <a:stretch>
            <a:fillRect/>
          </a:stretch>
        </p:blipFill>
        <p:spPr>
          <a:xfrm>
            <a:off x="247078" y="228916"/>
            <a:ext cx="1043608" cy="1215592"/>
          </a:xfrm>
          <a:prstGeom prst="rect">
            <a:avLst/>
          </a:prstGeom>
        </p:spPr>
      </p:pic>
      <p:pic>
        <p:nvPicPr>
          <p:cNvPr id="6" name="Picture 5"/>
          <p:cNvPicPr>
            <a:picLocks noChangeAspect="1"/>
          </p:cNvPicPr>
          <p:nvPr/>
        </p:nvPicPr>
        <p:blipFill>
          <a:blip r:embed="rId3"/>
          <a:stretch>
            <a:fillRect/>
          </a:stretch>
        </p:blipFill>
        <p:spPr>
          <a:xfrm>
            <a:off x="7956376" y="188640"/>
            <a:ext cx="1019614" cy="1215592"/>
          </a:xfrm>
          <a:prstGeom prst="rect">
            <a:avLst/>
          </a:prstGeom>
        </p:spPr>
      </p:pic>
    </p:spTree>
    <p:extLst>
      <p:ext uri="{BB962C8B-B14F-4D97-AF65-F5344CB8AC3E}">
        <p14:creationId xmlns:p14="http://schemas.microsoft.com/office/powerpoint/2010/main" val="15749005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372835527"/>
              </p:ext>
            </p:extLst>
          </p:nvPr>
        </p:nvGraphicFramePr>
        <p:xfrm>
          <a:off x="179512" y="116632"/>
          <a:ext cx="8802978" cy="61299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0678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794407113"/>
              </p:ext>
            </p:extLst>
          </p:nvPr>
        </p:nvGraphicFramePr>
        <p:xfrm>
          <a:off x="1169622" y="332657"/>
          <a:ext cx="7020780" cy="6192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309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927454064"/>
              </p:ext>
            </p:extLst>
          </p:nvPr>
        </p:nvGraphicFramePr>
        <p:xfrm>
          <a:off x="107504" y="404665"/>
          <a:ext cx="8928991" cy="6453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251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ZA"/>
          </a:p>
        </p:txBody>
      </p:sp>
      <p:graphicFrame>
        <p:nvGraphicFramePr>
          <p:cNvPr id="6" name="Chart 5"/>
          <p:cNvGraphicFramePr/>
          <p:nvPr>
            <p:extLst>
              <p:ext uri="{D42A27DB-BD31-4B8C-83A1-F6EECF244321}">
                <p14:modId xmlns:p14="http://schemas.microsoft.com/office/powerpoint/2010/main" val="4093754"/>
              </p:ext>
            </p:extLst>
          </p:nvPr>
        </p:nvGraphicFramePr>
        <p:xfrm>
          <a:off x="440541" y="260649"/>
          <a:ext cx="8262918" cy="6330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444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941475526"/>
              </p:ext>
            </p:extLst>
          </p:nvPr>
        </p:nvGraphicFramePr>
        <p:xfrm>
          <a:off x="107504" y="260648"/>
          <a:ext cx="9036496" cy="6408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779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19672" y="1143000"/>
            <a:ext cx="5760640" cy="3810000"/>
          </a:xfrm>
        </p:spPr>
        <p:txBody>
          <a:bodyPr/>
          <a:lstStyle/>
          <a:p>
            <a:pPr algn="ctr"/>
            <a:r>
              <a:rPr lang="en-US" sz="5400" b="1" dirty="0" smtClean="0">
                <a:solidFill>
                  <a:schemeClr val="accent3"/>
                </a:solidFill>
              </a:rPr>
              <a:t>Results:</a:t>
            </a:r>
            <a:br>
              <a:rPr lang="en-US" sz="5400" b="1" dirty="0" smtClean="0">
                <a:solidFill>
                  <a:schemeClr val="accent3"/>
                </a:solidFill>
              </a:rPr>
            </a:br>
            <a:r>
              <a:rPr lang="en-US" sz="6000" b="1" dirty="0" smtClean="0">
                <a:solidFill>
                  <a:schemeClr val="accent3"/>
                </a:solidFill>
              </a:rPr>
              <a:t>Bullying </a:t>
            </a:r>
            <a:r>
              <a:rPr lang="en-US" sz="6000" b="1" dirty="0" err="1" smtClean="0">
                <a:solidFill>
                  <a:schemeClr val="accent3"/>
                </a:solidFill>
              </a:rPr>
              <a:t>victimisation</a:t>
            </a:r>
            <a:r>
              <a:rPr lang="en-US" sz="5400" b="1" dirty="0" smtClean="0">
                <a:solidFill>
                  <a:schemeClr val="accent3"/>
                </a:solidFill>
              </a:rPr>
              <a:t/>
            </a:r>
            <a:br>
              <a:rPr lang="en-US" sz="5400" b="1" dirty="0" smtClean="0">
                <a:solidFill>
                  <a:schemeClr val="accent3"/>
                </a:solidFill>
              </a:rPr>
            </a:br>
            <a:endParaRPr lang="en-ZA" dirty="0">
              <a:solidFill>
                <a:schemeClr val="accent3"/>
              </a:solidFill>
            </a:endParaRPr>
          </a:p>
        </p:txBody>
      </p:sp>
      <p:sp>
        <p:nvSpPr>
          <p:cNvPr id="3" name="Content Placeholder 2"/>
          <p:cNvSpPr>
            <a:spLocks noGrp="1"/>
          </p:cNvSpPr>
          <p:nvPr>
            <p:ph type="body" idx="1"/>
          </p:nvPr>
        </p:nvSpPr>
        <p:spPr/>
        <p:txBody>
          <a:bodyPr>
            <a:normAutofit/>
          </a:bodyPr>
          <a:lstStyle/>
          <a:p>
            <a:pPr marL="45720" indent="0">
              <a:buNone/>
            </a:pPr>
            <a:endParaRPr lang="en-US" sz="3600" b="1" dirty="0" smtClean="0"/>
          </a:p>
          <a:p>
            <a:pPr marL="45720" indent="0">
              <a:buNone/>
            </a:pPr>
            <a:endParaRPr lang="en-US" sz="3600" b="1" dirty="0"/>
          </a:p>
          <a:p>
            <a:pPr marL="45720" indent="0">
              <a:buNone/>
            </a:pPr>
            <a:endParaRPr lang="en-US" sz="3600" b="1" dirty="0" smtClean="0"/>
          </a:p>
        </p:txBody>
      </p:sp>
      <p:pic>
        <p:nvPicPr>
          <p:cNvPr id="4" name="Picture 3"/>
          <p:cNvPicPr>
            <a:picLocks noChangeAspect="1"/>
          </p:cNvPicPr>
          <p:nvPr/>
        </p:nvPicPr>
        <p:blipFill>
          <a:blip r:embed="rId2"/>
          <a:stretch>
            <a:fillRect/>
          </a:stretch>
        </p:blipFill>
        <p:spPr>
          <a:xfrm>
            <a:off x="7803150" y="172381"/>
            <a:ext cx="1059123" cy="1215592"/>
          </a:xfrm>
          <a:prstGeom prst="rect">
            <a:avLst/>
          </a:prstGeom>
        </p:spPr>
      </p:pic>
      <p:pic>
        <p:nvPicPr>
          <p:cNvPr id="6" name="Picture 5"/>
          <p:cNvPicPr>
            <a:picLocks noChangeAspect="1"/>
          </p:cNvPicPr>
          <p:nvPr/>
        </p:nvPicPr>
        <p:blipFill>
          <a:blip r:embed="rId3"/>
          <a:stretch>
            <a:fillRect/>
          </a:stretch>
        </p:blipFill>
        <p:spPr>
          <a:xfrm>
            <a:off x="90873" y="201469"/>
            <a:ext cx="1080120" cy="1215592"/>
          </a:xfrm>
          <a:prstGeom prst="rect">
            <a:avLst/>
          </a:prstGeom>
        </p:spPr>
      </p:pic>
    </p:spTree>
    <p:extLst>
      <p:ext uri="{BB962C8B-B14F-4D97-AF65-F5344CB8AC3E}">
        <p14:creationId xmlns:p14="http://schemas.microsoft.com/office/powerpoint/2010/main" val="36531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9592" y="142198"/>
            <a:ext cx="7416824" cy="461665"/>
          </a:xfrm>
          <a:prstGeom prst="rect">
            <a:avLst/>
          </a:prstGeom>
        </p:spPr>
        <p:txBody>
          <a:bodyPr wrap="square">
            <a:spAutoFit/>
          </a:bodyPr>
          <a:lstStyle/>
          <a:p>
            <a:pPr algn="ctr"/>
            <a:r>
              <a:rPr lang="en-ZA" sz="2400" b="1" dirty="0" smtClean="0">
                <a:solidFill>
                  <a:srgbClr val="263050">
                    <a:lumMod val="75000"/>
                  </a:srgbClr>
                </a:solidFill>
                <a:ea typeface="+mj-ea"/>
                <a:cs typeface="+mj-cs"/>
              </a:rPr>
              <a:t>BULLYING VICTIMISATION: SCHOOL</a:t>
            </a:r>
            <a:endParaRPr lang="en-ZA" sz="2400" b="1" dirty="0"/>
          </a:p>
        </p:txBody>
      </p:sp>
      <p:graphicFrame>
        <p:nvGraphicFramePr>
          <p:cNvPr id="10" name="Chart 9"/>
          <p:cNvGraphicFramePr/>
          <p:nvPr>
            <p:extLst>
              <p:ext uri="{D42A27DB-BD31-4B8C-83A1-F6EECF244321}">
                <p14:modId xmlns:p14="http://schemas.microsoft.com/office/powerpoint/2010/main" val="1725281123"/>
              </p:ext>
            </p:extLst>
          </p:nvPr>
        </p:nvGraphicFramePr>
        <p:xfrm>
          <a:off x="251520" y="692696"/>
          <a:ext cx="8586954"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8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02" y="-57857"/>
            <a:ext cx="5022558" cy="400110"/>
          </a:xfrm>
          <a:prstGeom prst="rect">
            <a:avLst/>
          </a:prstGeom>
        </p:spPr>
        <p:txBody>
          <a:bodyPr wrap="square">
            <a:spAutoFit/>
          </a:bodyPr>
          <a:lstStyle/>
          <a:p>
            <a:r>
              <a:rPr lang="en-ZA" sz="2000" b="1" dirty="0" smtClean="0">
                <a:solidFill>
                  <a:srgbClr val="263050">
                    <a:lumMod val="75000"/>
                  </a:srgbClr>
                </a:solidFill>
                <a:ea typeface="+mj-ea"/>
                <a:cs typeface="+mj-cs"/>
              </a:rPr>
              <a:t>BULLYING VICTIMISATION: </a:t>
            </a:r>
            <a:r>
              <a:rPr lang="en-ZA" b="1" dirty="0" smtClean="0">
                <a:solidFill>
                  <a:srgbClr val="263050">
                    <a:lumMod val="75000"/>
                  </a:srgbClr>
                </a:solidFill>
                <a:ea typeface="+mj-ea"/>
                <a:cs typeface="+mj-cs"/>
              </a:rPr>
              <a:t>SCHOOL</a:t>
            </a:r>
            <a:endParaRPr lang="en-ZA" sz="1050" dirty="0"/>
          </a:p>
        </p:txBody>
      </p:sp>
      <p:graphicFrame>
        <p:nvGraphicFramePr>
          <p:cNvPr id="11" name="Chart 10"/>
          <p:cNvGraphicFramePr/>
          <p:nvPr>
            <p:extLst>
              <p:ext uri="{D42A27DB-BD31-4B8C-83A1-F6EECF244321}">
                <p14:modId xmlns:p14="http://schemas.microsoft.com/office/powerpoint/2010/main" val="2772213583"/>
              </p:ext>
            </p:extLst>
          </p:nvPr>
        </p:nvGraphicFramePr>
        <p:xfrm>
          <a:off x="251520" y="342254"/>
          <a:ext cx="8586954" cy="6255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689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502" y="-57857"/>
            <a:ext cx="5022558" cy="400110"/>
          </a:xfrm>
          <a:prstGeom prst="rect">
            <a:avLst/>
          </a:prstGeom>
        </p:spPr>
        <p:txBody>
          <a:bodyPr wrap="square">
            <a:spAutoFit/>
          </a:bodyPr>
          <a:lstStyle/>
          <a:p>
            <a:r>
              <a:rPr lang="en-ZA" sz="2000" b="1" dirty="0" smtClean="0">
                <a:solidFill>
                  <a:srgbClr val="263050">
                    <a:lumMod val="75000"/>
                  </a:srgbClr>
                </a:solidFill>
                <a:ea typeface="+mj-ea"/>
                <a:cs typeface="+mj-cs"/>
              </a:rPr>
              <a:t>BULLYING VICTIMISATION: </a:t>
            </a:r>
            <a:r>
              <a:rPr lang="en-ZA" b="1" dirty="0" smtClean="0">
                <a:solidFill>
                  <a:srgbClr val="263050">
                    <a:lumMod val="75000"/>
                  </a:srgbClr>
                </a:solidFill>
                <a:ea typeface="+mj-ea"/>
                <a:cs typeface="+mj-cs"/>
              </a:rPr>
              <a:t>SCHOOL</a:t>
            </a:r>
            <a:endParaRPr lang="en-ZA" sz="1050" dirty="0"/>
          </a:p>
        </p:txBody>
      </p:sp>
      <p:graphicFrame>
        <p:nvGraphicFramePr>
          <p:cNvPr id="12" name="Chart 11"/>
          <p:cNvGraphicFramePr/>
          <p:nvPr>
            <p:extLst>
              <p:ext uri="{D42A27DB-BD31-4B8C-83A1-F6EECF244321}">
                <p14:modId xmlns:p14="http://schemas.microsoft.com/office/powerpoint/2010/main" val="1621895632"/>
              </p:ext>
            </p:extLst>
          </p:nvPr>
        </p:nvGraphicFramePr>
        <p:xfrm>
          <a:off x="359532" y="342254"/>
          <a:ext cx="8208912" cy="6255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0845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35696" y="18343"/>
            <a:ext cx="5022558" cy="400110"/>
          </a:xfrm>
          <a:prstGeom prst="rect">
            <a:avLst/>
          </a:prstGeom>
        </p:spPr>
        <p:txBody>
          <a:bodyPr wrap="square">
            <a:spAutoFit/>
          </a:bodyPr>
          <a:lstStyle/>
          <a:p>
            <a:pPr algn="ctr"/>
            <a:r>
              <a:rPr lang="en-ZA" sz="2000" b="1" dirty="0" smtClean="0">
                <a:solidFill>
                  <a:srgbClr val="263050">
                    <a:lumMod val="75000"/>
                  </a:srgbClr>
                </a:solidFill>
                <a:ea typeface="+mj-ea"/>
                <a:cs typeface="+mj-cs"/>
              </a:rPr>
              <a:t>BULLYING VICTIMISATION: </a:t>
            </a:r>
            <a:r>
              <a:rPr lang="en-ZA" b="1" dirty="0" smtClean="0">
                <a:solidFill>
                  <a:srgbClr val="263050">
                    <a:lumMod val="75000"/>
                  </a:srgbClr>
                </a:solidFill>
                <a:ea typeface="+mj-ea"/>
                <a:cs typeface="+mj-cs"/>
              </a:rPr>
              <a:t>SCHOOL</a:t>
            </a:r>
            <a:endParaRPr lang="en-ZA" sz="105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024059485"/>
              </p:ext>
            </p:extLst>
          </p:nvPr>
        </p:nvGraphicFramePr>
        <p:xfrm>
          <a:off x="251520" y="342253"/>
          <a:ext cx="8600456" cy="62670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121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979" y="260648"/>
            <a:ext cx="9036496" cy="1143000"/>
          </a:xfrm>
        </p:spPr>
        <p:txBody>
          <a:bodyPr>
            <a:noAutofit/>
          </a:bodyPr>
          <a:lstStyle/>
          <a:p>
            <a:pPr algn="l"/>
            <a:r>
              <a:rPr lang="en-ZA" sz="3600" b="1" dirty="0" smtClean="0"/>
              <a:t>Model 1: SWB as </a:t>
            </a:r>
            <a:r>
              <a:rPr lang="en-ZA" sz="3600" b="1" dirty="0"/>
              <a:t>3</a:t>
            </a:r>
            <a:r>
              <a:rPr lang="en-ZA" sz="3600" b="1" dirty="0" smtClean="0"/>
              <a:t> Separate Components </a:t>
            </a:r>
            <a:br>
              <a:rPr lang="en-ZA" sz="3600" b="1" dirty="0" smtClean="0"/>
            </a:br>
            <a:r>
              <a:rPr lang="en-ZA" sz="2000" b="1" dirty="0" err="1" smtClean="0"/>
              <a:t>Busseri</a:t>
            </a:r>
            <a:r>
              <a:rPr lang="en-ZA" sz="2000" b="1" dirty="0" smtClean="0"/>
              <a:t> and </a:t>
            </a:r>
            <a:r>
              <a:rPr lang="en-ZA" sz="2000" b="1" dirty="0" err="1" smtClean="0"/>
              <a:t>Sadava</a:t>
            </a:r>
            <a:r>
              <a:rPr lang="en-ZA" sz="2000" b="1" dirty="0" smtClean="0"/>
              <a:t> (2011)</a:t>
            </a:r>
            <a:endParaRPr lang="en-ZA" sz="3600" b="1" dirty="0"/>
          </a:p>
        </p:txBody>
      </p:sp>
      <p:sp>
        <p:nvSpPr>
          <p:cNvPr id="3" name="Subtitle 2"/>
          <p:cNvSpPr>
            <a:spLocks noGrp="1"/>
          </p:cNvSpPr>
          <p:nvPr>
            <p:ph type="subTitle" idx="1"/>
          </p:nvPr>
        </p:nvSpPr>
        <p:spPr>
          <a:xfrm>
            <a:off x="304800" y="1752600"/>
            <a:ext cx="8382000" cy="4876800"/>
          </a:xfrm>
        </p:spPr>
        <p:txBody>
          <a:bodyPr>
            <a:normAutofit/>
          </a:bodyPr>
          <a:lstStyle/>
          <a:p>
            <a:r>
              <a:rPr lang="en-ZA" sz="4000" b="1" dirty="0" smtClean="0">
                <a:solidFill>
                  <a:schemeClr val="tx1"/>
                </a:solidFill>
              </a:rPr>
              <a:t>SWB</a:t>
            </a:r>
          </a:p>
          <a:p>
            <a:endParaRPr lang="en-ZA" sz="4000" b="1" dirty="0" smtClean="0">
              <a:solidFill>
                <a:schemeClr val="tx1"/>
              </a:solidFill>
            </a:endParaRPr>
          </a:p>
          <a:p>
            <a:endParaRPr lang="en-ZA" sz="3600" dirty="0">
              <a:solidFill>
                <a:schemeClr val="tx1"/>
              </a:solidFill>
            </a:endParaRPr>
          </a:p>
          <a:p>
            <a:endParaRPr lang="en-ZA" sz="3600" dirty="0">
              <a:solidFill>
                <a:schemeClr val="tx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562225"/>
            <a:ext cx="5257799"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1268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98392" y="1001713"/>
            <a:ext cx="5616624" cy="3810000"/>
          </a:xfrm>
        </p:spPr>
        <p:txBody>
          <a:bodyPr>
            <a:normAutofit fontScale="90000"/>
          </a:bodyPr>
          <a:lstStyle/>
          <a:p>
            <a:pPr algn="ctr"/>
            <a:r>
              <a:rPr lang="en-US" sz="5400" b="1" dirty="0" smtClean="0">
                <a:solidFill>
                  <a:schemeClr val="accent3"/>
                </a:solidFill>
              </a:rPr>
              <a:t>Results:</a:t>
            </a:r>
            <a:br>
              <a:rPr lang="en-US" sz="5400" b="1" dirty="0" smtClean="0">
                <a:solidFill>
                  <a:schemeClr val="accent3"/>
                </a:solidFill>
              </a:rPr>
            </a:br>
            <a:r>
              <a:rPr lang="en-US" sz="4400" b="1" dirty="0" smtClean="0">
                <a:solidFill>
                  <a:schemeClr val="accent3"/>
                </a:solidFill>
              </a:rPr>
              <a:t>Safety and Bullying </a:t>
            </a:r>
            <a:r>
              <a:rPr lang="en-US" sz="4400" b="1" dirty="0" err="1" smtClean="0">
                <a:solidFill>
                  <a:schemeClr val="accent3"/>
                </a:solidFill>
              </a:rPr>
              <a:t>victimisation</a:t>
            </a:r>
            <a:r>
              <a:rPr lang="en-US" sz="4400" b="1" dirty="0" smtClean="0">
                <a:solidFill>
                  <a:schemeClr val="accent3"/>
                </a:solidFill>
              </a:rPr>
              <a:t> across </a:t>
            </a:r>
            <a:r>
              <a:rPr lang="en-US" sz="4400" b="1" u="sng" dirty="0" smtClean="0">
                <a:solidFill>
                  <a:schemeClr val="accent3"/>
                </a:solidFill>
              </a:rPr>
              <a:t>developed and developing countries</a:t>
            </a:r>
            <a:br>
              <a:rPr lang="en-US" sz="4400" b="1" u="sng" dirty="0" smtClean="0">
                <a:solidFill>
                  <a:schemeClr val="accent3"/>
                </a:solidFill>
              </a:rPr>
            </a:br>
            <a:endParaRPr lang="en-ZA" sz="4400" u="sng" dirty="0">
              <a:solidFill>
                <a:schemeClr val="accent3"/>
              </a:solidFill>
            </a:endParaRPr>
          </a:p>
        </p:txBody>
      </p:sp>
      <p:sp>
        <p:nvSpPr>
          <p:cNvPr id="3" name="Content Placeholder 2"/>
          <p:cNvSpPr>
            <a:spLocks noGrp="1"/>
          </p:cNvSpPr>
          <p:nvPr>
            <p:ph type="body" idx="1"/>
          </p:nvPr>
        </p:nvSpPr>
        <p:spPr/>
        <p:txBody>
          <a:bodyPr>
            <a:normAutofit/>
          </a:bodyPr>
          <a:lstStyle/>
          <a:p>
            <a:pPr marL="45720" indent="0">
              <a:buNone/>
            </a:pPr>
            <a:endParaRPr lang="en-US" sz="3600" b="1" dirty="0" smtClean="0"/>
          </a:p>
          <a:p>
            <a:pPr marL="45720" indent="0">
              <a:buNone/>
            </a:pPr>
            <a:endParaRPr lang="en-US" sz="3600" b="1" dirty="0"/>
          </a:p>
          <a:p>
            <a:pPr marL="45720" indent="0">
              <a:buNone/>
            </a:pPr>
            <a:endParaRPr lang="en-US" sz="3600" b="1" dirty="0" smtClean="0"/>
          </a:p>
        </p:txBody>
      </p:sp>
      <p:pic>
        <p:nvPicPr>
          <p:cNvPr id="4" name="Picture 3"/>
          <p:cNvPicPr>
            <a:picLocks noChangeAspect="1"/>
          </p:cNvPicPr>
          <p:nvPr/>
        </p:nvPicPr>
        <p:blipFill>
          <a:blip r:embed="rId2"/>
          <a:stretch>
            <a:fillRect/>
          </a:stretch>
        </p:blipFill>
        <p:spPr>
          <a:xfrm>
            <a:off x="7701607" y="260648"/>
            <a:ext cx="1080120" cy="1215592"/>
          </a:xfrm>
          <a:prstGeom prst="rect">
            <a:avLst/>
          </a:prstGeom>
        </p:spPr>
      </p:pic>
      <p:pic>
        <p:nvPicPr>
          <p:cNvPr id="6" name="Picture 5"/>
          <p:cNvPicPr>
            <a:picLocks noChangeAspect="1"/>
          </p:cNvPicPr>
          <p:nvPr/>
        </p:nvPicPr>
        <p:blipFill>
          <a:blip r:embed="rId3"/>
          <a:stretch>
            <a:fillRect/>
          </a:stretch>
        </p:blipFill>
        <p:spPr>
          <a:xfrm>
            <a:off x="214344" y="260648"/>
            <a:ext cx="1045288" cy="1215592"/>
          </a:xfrm>
          <a:prstGeom prst="rect">
            <a:avLst/>
          </a:prstGeom>
        </p:spPr>
      </p:pic>
    </p:spTree>
    <p:extLst>
      <p:ext uri="{BB962C8B-B14F-4D97-AF65-F5344CB8AC3E}">
        <p14:creationId xmlns:p14="http://schemas.microsoft.com/office/powerpoint/2010/main" val="411957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47664" y="34323"/>
            <a:ext cx="5760640" cy="513368"/>
          </a:xfrm>
        </p:spPr>
        <p:txBody>
          <a:bodyPr>
            <a:noAutofit/>
          </a:bodyPr>
          <a:lstStyle/>
          <a:p>
            <a:r>
              <a:rPr lang="en-US" sz="2800" b="1" dirty="0" smtClean="0"/>
              <a:t>Country Categorization </a:t>
            </a:r>
            <a:endParaRPr lang="en-ZA"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34098920"/>
              </p:ext>
            </p:extLst>
          </p:nvPr>
        </p:nvGraphicFramePr>
        <p:xfrm>
          <a:off x="395536" y="764701"/>
          <a:ext cx="8496943" cy="5832654"/>
        </p:xfrm>
        <a:graphic>
          <a:graphicData uri="http://schemas.openxmlformats.org/drawingml/2006/table">
            <a:tbl>
              <a:tblPr/>
              <a:tblGrid>
                <a:gridCol w="1903854">
                  <a:extLst>
                    <a:ext uri="{9D8B030D-6E8A-4147-A177-3AD203B41FA5}">
                      <a16:colId xmlns="" xmlns:a16="http://schemas.microsoft.com/office/drawing/2014/main" val="766508632"/>
                    </a:ext>
                  </a:extLst>
                </a:gridCol>
                <a:gridCol w="1214549">
                  <a:extLst>
                    <a:ext uri="{9D8B030D-6E8A-4147-A177-3AD203B41FA5}">
                      <a16:colId xmlns="" xmlns:a16="http://schemas.microsoft.com/office/drawing/2014/main" val="1548363384"/>
                    </a:ext>
                  </a:extLst>
                </a:gridCol>
                <a:gridCol w="1040693">
                  <a:extLst>
                    <a:ext uri="{9D8B030D-6E8A-4147-A177-3AD203B41FA5}">
                      <a16:colId xmlns="" xmlns:a16="http://schemas.microsoft.com/office/drawing/2014/main" val="1002118292"/>
                    </a:ext>
                  </a:extLst>
                </a:gridCol>
                <a:gridCol w="2081382">
                  <a:extLst>
                    <a:ext uri="{9D8B030D-6E8A-4147-A177-3AD203B41FA5}">
                      <a16:colId xmlns="" xmlns:a16="http://schemas.microsoft.com/office/drawing/2014/main" val="2943257191"/>
                    </a:ext>
                  </a:extLst>
                </a:gridCol>
                <a:gridCol w="1215772">
                  <a:extLst>
                    <a:ext uri="{9D8B030D-6E8A-4147-A177-3AD203B41FA5}">
                      <a16:colId xmlns="" xmlns:a16="http://schemas.microsoft.com/office/drawing/2014/main" val="1384513632"/>
                    </a:ext>
                  </a:extLst>
                </a:gridCol>
                <a:gridCol w="1040693">
                  <a:extLst>
                    <a:ext uri="{9D8B030D-6E8A-4147-A177-3AD203B41FA5}">
                      <a16:colId xmlns="" xmlns:a16="http://schemas.microsoft.com/office/drawing/2014/main" val="2842342470"/>
                    </a:ext>
                  </a:extLst>
                </a:gridCol>
              </a:tblGrid>
              <a:tr h="306982">
                <a:tc>
                  <a:txBody>
                    <a:bodyPr/>
                    <a:lstStyle/>
                    <a:p>
                      <a:pPr marL="38100" marR="38100" algn="ctr">
                        <a:spcAft>
                          <a:spcPts val="0"/>
                        </a:spcAft>
                      </a:pPr>
                      <a:r>
                        <a:rPr lang="en-ZA"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*Developed</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b="1" dirty="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F</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b="1">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*Developing</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b="1">
                          <a:effectLst/>
                          <a:latin typeface="Calibri" panose="020F0502020204030204" pitchFamily="34" charset="0"/>
                          <a:ea typeface="Times New Roman" panose="02020603050405020304" pitchFamily="18" charset="0"/>
                          <a:cs typeface="Times New Roman" panose="02020603050405020304" pitchFamily="18" charset="0"/>
                        </a:rPr>
                        <a:t>F</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b="1">
                          <a:effectLst/>
                          <a:latin typeface="Calibri" panose="020F0502020204030204" pitchFamily="34" charset="0"/>
                          <a:ea typeface="Times New Roman" panose="02020603050405020304" pitchFamily="18" charset="0"/>
                          <a:cs typeface="Times New Roman" panose="02020603050405020304" pitchFamily="18" charset="0"/>
                        </a:rPr>
                        <a:t>%</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extLst>
                  <a:ext uri="{0D108BD9-81ED-4DB2-BD59-A6C34878D82A}">
                    <a16:rowId xmlns="" xmlns:a16="http://schemas.microsoft.com/office/drawing/2014/main" val="904673201"/>
                  </a:ext>
                </a:extLst>
              </a:tr>
              <a:tr h="613963">
                <a:tc>
                  <a:txBody>
                    <a:bodyPr/>
                    <a:lstStyle/>
                    <a:p>
                      <a:pPr marL="342900" marR="38100" lvl="0" indent="-342900">
                        <a:spcAft>
                          <a:spcPts val="0"/>
                        </a:spcAft>
                        <a:buFont typeface="+mj-lt"/>
                        <a:buAutoNum type="arabicPeriod"/>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Belgium</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1112</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7.1</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42900" marR="38100" lvl="0" indent="-342900">
                        <a:spcAft>
                          <a:spcPts val="0"/>
                        </a:spcAft>
                        <a:buFont typeface="+mj-lt"/>
                        <a:buAutoNum type="arabicPeriod" startAt="13"/>
                      </a:pPr>
                      <a:r>
                        <a:rPr lang="en-ZA"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Albania</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1176</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6.1</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3759253280"/>
                  </a:ext>
                </a:extLst>
              </a:tr>
              <a:tr h="306982">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2. Taiwan</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1356</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8.6</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14. Algeria</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1137</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5.9</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760222863"/>
                  </a:ext>
                </a:extLst>
              </a:tr>
              <a:tr h="613963">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3. Estonia</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1013</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dirty="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6.4</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15. Bangladesh</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946</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4.9</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3011155611"/>
                  </a:ext>
                </a:extLst>
              </a:tr>
              <a:tr h="306982">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4. France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2184</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13.9</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16. Sri </a:t>
                      </a:r>
                      <a:r>
                        <a:rPr lang="en-ZA"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Lanka</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1154</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5.9</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987764045"/>
                  </a:ext>
                </a:extLst>
              </a:tr>
              <a:tr h="613963">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5. Germany</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dirty="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829</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5.3</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17. India</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946</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4.9</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64251784"/>
                  </a:ext>
                </a:extLst>
              </a:tr>
              <a:tr h="613963">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6. Greece</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822</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5.2</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18. Indonesia</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7680</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39.6</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2860741202"/>
                  </a:ext>
                </a:extLst>
              </a:tr>
              <a:tr h="306982">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7. Israel</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1637</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10.4</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19.</a:t>
                      </a:r>
                      <a:r>
                        <a:rPr lang="en-ZA" sz="1800" b="1" baseline="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ZA"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Malaysia</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994</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5.1</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3279522973"/>
                  </a:ext>
                </a:extLst>
              </a:tr>
              <a:tr h="306982">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8. S </a:t>
                      </a:r>
                      <a:r>
                        <a:rPr lang="en-ZA" sz="18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Korea</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3203</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20.3</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20. Nepal</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1004</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5.2</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1256418797"/>
                  </a:ext>
                </a:extLst>
              </a:tr>
              <a:tr h="306982">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9. Malta</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648</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4.1</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21. Vietnam</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946</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4.9</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4247113166"/>
                  </a:ext>
                </a:extLst>
              </a:tr>
              <a:tr h="306982">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10. Norway</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801</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5.1</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22. S </a:t>
                      </a:r>
                      <a:r>
                        <a:rPr lang="en-ZA" sz="18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Africa</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dirty="0">
                          <a:effectLst/>
                          <a:latin typeface="Calibri" panose="020F0502020204030204" pitchFamily="34" charset="0"/>
                          <a:ea typeface="Times New Roman" panose="02020603050405020304" pitchFamily="18" charset="0"/>
                          <a:cs typeface="Times New Roman" panose="02020603050405020304" pitchFamily="18" charset="0"/>
                        </a:rPr>
                        <a:t>3415</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effectLst/>
                          <a:latin typeface="Calibri" panose="020F0502020204030204" pitchFamily="34" charset="0"/>
                          <a:ea typeface="Times New Roman" panose="02020603050405020304" pitchFamily="18" charset="0"/>
                          <a:cs typeface="Times New Roman" panose="02020603050405020304" pitchFamily="18" charset="0"/>
                        </a:rPr>
                        <a:t>17.6</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2549877262"/>
                  </a:ext>
                </a:extLst>
              </a:tr>
              <a:tr h="306982">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11. Poland</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1195</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7.6</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dirty="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2295033209"/>
                  </a:ext>
                </a:extLst>
              </a:tr>
              <a:tr h="306982">
                <a:tc>
                  <a:txBody>
                    <a:bodyPr/>
                    <a:lstStyle/>
                    <a:p>
                      <a:pPr marL="0" marR="38100" lvl="0" indent="0">
                        <a:spcAft>
                          <a:spcPts val="0"/>
                        </a:spcAft>
                        <a:buFont typeface="+mj-lt"/>
                        <a:buNone/>
                      </a:pPr>
                      <a:r>
                        <a:rPr lang="en-ZA" sz="18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12. Wales</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959</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6.1</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dirty="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tc>
                  <a:txBody>
                    <a:bodyPr/>
                    <a:lstStyle/>
                    <a:p>
                      <a:pPr marL="38100" marR="38100" algn="ctr">
                        <a:spcAft>
                          <a:spcPts val="0"/>
                        </a:spcAft>
                      </a:pPr>
                      <a:r>
                        <a:rPr lang="en-ZA" sz="1800" dirty="0">
                          <a:solidFill>
                            <a:srgbClr val="010205"/>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D9E2F3"/>
                    </a:solidFill>
                  </a:tcPr>
                </a:tc>
                <a:extLst>
                  <a:ext uri="{0D108BD9-81ED-4DB2-BD59-A6C34878D82A}">
                    <a16:rowId xmlns="" xmlns:a16="http://schemas.microsoft.com/office/drawing/2014/main" val="733658458"/>
                  </a:ext>
                </a:extLst>
              </a:tr>
              <a:tr h="306982">
                <a:tc>
                  <a:txBody>
                    <a:bodyPr/>
                    <a:lstStyle/>
                    <a:p>
                      <a:pPr marR="38100">
                        <a:spcAft>
                          <a:spcPts val="0"/>
                        </a:spcAft>
                      </a:pPr>
                      <a:r>
                        <a:rPr lang="en-ZA" sz="1800" b="1">
                          <a:effectLst/>
                          <a:latin typeface="Calibri" panose="020F0502020204030204" pitchFamily="34" charset="0"/>
                          <a:ea typeface="Calibri" panose="020F0502020204030204" pitchFamily="34" charset="0"/>
                          <a:cs typeface="Times New Roman" panose="02020603050405020304" pitchFamily="18" charset="0"/>
                        </a:rPr>
                        <a:t>TOTAL</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b="1">
                          <a:effectLst/>
                          <a:latin typeface="Calibri" panose="020F0502020204030204" pitchFamily="34" charset="0"/>
                          <a:ea typeface="Calibri" panose="020F0502020204030204" pitchFamily="34" charset="0"/>
                          <a:cs typeface="Times New Roman" panose="02020603050405020304" pitchFamily="18" charset="0"/>
                        </a:rPr>
                        <a:t>15759</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b="1" dirty="0">
                          <a:effectLst/>
                          <a:latin typeface="Calibri" panose="020F0502020204030204" pitchFamily="34" charset="0"/>
                          <a:ea typeface="Calibri" panose="020F0502020204030204" pitchFamily="34" charset="0"/>
                          <a:cs typeface="Times New Roman" panose="02020603050405020304" pitchFamily="18" charset="0"/>
                        </a:rPr>
                        <a:t>100</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b="1">
                          <a:effectLst/>
                          <a:latin typeface="Calibri" panose="020F0502020204030204" pitchFamily="34" charset="0"/>
                          <a:ea typeface="Times New Roman" panose="02020603050405020304" pitchFamily="18" charset="0"/>
                          <a:cs typeface="Times New Roman" panose="02020603050405020304" pitchFamily="18" charset="0"/>
                        </a:rPr>
                        <a:t>19398</a:t>
                      </a:r>
                      <a:endParaRPr lang="en-ZA"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a:txBody>
                    <a:bodyPr/>
                    <a:lstStyle/>
                    <a:p>
                      <a:pPr marL="38100" marR="38100" algn="ctr">
                        <a:spcAft>
                          <a:spcPts val="0"/>
                        </a:spcAft>
                      </a:pPr>
                      <a:r>
                        <a:rPr lang="en-ZA" sz="1800" b="1" dirty="0">
                          <a:effectLst/>
                          <a:latin typeface="Calibri" panose="020F0502020204030204" pitchFamily="34" charset="0"/>
                          <a:ea typeface="Times New Roman" panose="02020603050405020304" pitchFamily="18" charset="0"/>
                          <a:cs typeface="Times New Roman" panose="02020603050405020304" pitchFamily="18" charset="0"/>
                        </a:rPr>
                        <a:t>100</a:t>
                      </a: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extLst>
                  <a:ext uri="{0D108BD9-81ED-4DB2-BD59-A6C34878D82A}">
                    <a16:rowId xmlns="" xmlns:a16="http://schemas.microsoft.com/office/drawing/2014/main" val="2801355294"/>
                  </a:ext>
                </a:extLst>
              </a:tr>
              <a:tr h="306982">
                <a:tc gridSpan="6">
                  <a:txBody>
                    <a:bodyPr/>
                    <a:lstStyle/>
                    <a:p>
                      <a:pPr marR="38100">
                        <a:spcAft>
                          <a:spcPts val="0"/>
                        </a:spcAft>
                      </a:pPr>
                      <a:r>
                        <a:rPr lang="en-US" sz="1600" b="1" dirty="0" smtClean="0">
                          <a:effectLst/>
                          <a:latin typeface="Times New Roman" panose="02020603050405020304" pitchFamily="18" charset="0"/>
                          <a:ea typeface="Times New Roman" panose="02020603050405020304" pitchFamily="18" charset="0"/>
                          <a:cs typeface="Times New Roman" panose="02020603050405020304" pitchFamily="18" charset="0"/>
                        </a:rPr>
                        <a:t>* Based on World Bank</a:t>
                      </a:r>
                      <a:r>
                        <a:rPr lang="en-US" sz="1600" b="1"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2019</a:t>
                      </a:r>
                      <a:endParaRPr lang="en-ZA"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hMerge="1">
                  <a:txBody>
                    <a:bodyPr/>
                    <a:lstStyle/>
                    <a:p>
                      <a:pPr marL="38100" marR="38100" algn="ctr">
                        <a:spcAft>
                          <a:spcPts val="0"/>
                        </a:spcAft>
                      </a:pP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hMerge="1">
                  <a:txBody>
                    <a:bodyPr/>
                    <a:lstStyle/>
                    <a:p>
                      <a:pPr marL="38100" marR="38100" algn="ctr">
                        <a:spcAft>
                          <a:spcPts val="0"/>
                        </a:spcAft>
                      </a:pP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hMerge="1">
                  <a:txBody>
                    <a:bodyPr/>
                    <a:lstStyle/>
                    <a:p>
                      <a:pPr marL="38100" marR="38100" algn="ctr">
                        <a:spcAft>
                          <a:spcPts val="0"/>
                        </a:spcAft>
                      </a:pP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hMerge="1">
                  <a:txBody>
                    <a:bodyPr/>
                    <a:lstStyle/>
                    <a:p>
                      <a:pPr marL="38100" marR="38100" algn="ctr">
                        <a:spcAft>
                          <a:spcPts val="0"/>
                        </a:spcAft>
                      </a:pP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tc hMerge="1">
                  <a:txBody>
                    <a:bodyPr/>
                    <a:lstStyle/>
                    <a:p>
                      <a:pPr marL="38100" marR="38100" algn="ctr">
                        <a:spcAft>
                          <a:spcPts val="0"/>
                        </a:spcAft>
                      </a:pPr>
                      <a:endParaRPr lang="en-ZA"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EAADB"/>
                    </a:solidFill>
                  </a:tcPr>
                </a:tc>
                <a:extLst>
                  <a:ext uri="{0D108BD9-81ED-4DB2-BD59-A6C34878D82A}">
                    <a16:rowId xmlns="" xmlns:a16="http://schemas.microsoft.com/office/drawing/2014/main" val="2202604019"/>
                  </a:ext>
                </a:extLst>
              </a:tr>
            </a:tbl>
          </a:graphicData>
        </a:graphic>
      </p:graphicFrame>
      <p:sp>
        <p:nvSpPr>
          <p:cNvPr id="7" name="Rectangle 1"/>
          <p:cNvSpPr>
            <a:spLocks noChangeArrowheads="1"/>
          </p:cNvSpPr>
          <p:nvPr/>
        </p:nvSpPr>
        <p:spPr bwMode="auto">
          <a:xfrm>
            <a:off x="2465766" y="2739699"/>
            <a:ext cx="1100601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2564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graphicFrame>
        <p:nvGraphicFramePr>
          <p:cNvPr id="4" name="Chart 3"/>
          <p:cNvGraphicFramePr/>
          <p:nvPr>
            <p:extLst>
              <p:ext uri="{D42A27DB-BD31-4B8C-83A1-F6EECF244321}">
                <p14:modId xmlns:p14="http://schemas.microsoft.com/office/powerpoint/2010/main" val="1685852385"/>
              </p:ext>
            </p:extLst>
          </p:nvPr>
        </p:nvGraphicFramePr>
        <p:xfrm>
          <a:off x="251520" y="116632"/>
          <a:ext cx="8694966" cy="648072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4"/>
          <p:cNvSpPr txBox="1">
            <a:spLocks noChangeArrowheads="1"/>
          </p:cNvSpPr>
          <p:nvPr/>
        </p:nvSpPr>
        <p:spPr bwMode="auto">
          <a:xfrm>
            <a:off x="4139952" y="6316261"/>
            <a:ext cx="1062038" cy="247650"/>
          </a:xfrm>
          <a:prstGeom prst="rect">
            <a:avLst/>
          </a:prstGeom>
          <a:solidFill>
            <a:srgbClr val="FFFFFF"/>
          </a:solidFill>
          <a:ln w="9525">
            <a:solidFill>
              <a:sysClr val="window" lastClr="FFFFFF"/>
            </a:solidFill>
            <a:miter lim="800000"/>
            <a:headEnd/>
            <a:tailEnd/>
          </a:ln>
        </p:spPr>
        <p:txBody>
          <a:bodyPr rot="0" vert="horz" wrap="square" lIns="91440" tIns="45720" rIns="91440" bIns="45720" anchor="t" anchorCtr="0">
            <a:no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I feel safe at school</a:t>
            </a:r>
            <a:endParaRPr kumimoji="0" lang="en-ZA" sz="12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971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graphicFrame>
        <p:nvGraphicFramePr>
          <p:cNvPr id="6" name="Chart 5"/>
          <p:cNvGraphicFramePr/>
          <p:nvPr>
            <p:extLst>
              <p:ext uri="{D42A27DB-BD31-4B8C-83A1-F6EECF244321}">
                <p14:modId xmlns:p14="http://schemas.microsoft.com/office/powerpoint/2010/main" val="2229138720"/>
              </p:ext>
            </p:extLst>
          </p:nvPr>
        </p:nvGraphicFramePr>
        <p:xfrm>
          <a:off x="251520" y="116632"/>
          <a:ext cx="8586954" cy="6480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03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graphicFrame>
        <p:nvGraphicFramePr>
          <p:cNvPr id="4" name="Chart 3"/>
          <p:cNvGraphicFramePr/>
          <p:nvPr>
            <p:extLst>
              <p:ext uri="{D42A27DB-BD31-4B8C-83A1-F6EECF244321}">
                <p14:modId xmlns:p14="http://schemas.microsoft.com/office/powerpoint/2010/main" val="1838511344"/>
              </p:ext>
            </p:extLst>
          </p:nvPr>
        </p:nvGraphicFramePr>
        <p:xfrm>
          <a:off x="359532" y="260648"/>
          <a:ext cx="8532948" cy="6336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147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graphicFrame>
        <p:nvGraphicFramePr>
          <p:cNvPr id="4" name="Chart 3"/>
          <p:cNvGraphicFramePr/>
          <p:nvPr>
            <p:extLst>
              <p:ext uri="{D42A27DB-BD31-4B8C-83A1-F6EECF244321}">
                <p14:modId xmlns:p14="http://schemas.microsoft.com/office/powerpoint/2010/main" val="2067380124"/>
              </p:ext>
            </p:extLst>
          </p:nvPr>
        </p:nvGraphicFramePr>
        <p:xfrm>
          <a:off x="359532" y="188640"/>
          <a:ext cx="8532948" cy="6408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340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574" y="188640"/>
            <a:ext cx="7362818" cy="634082"/>
          </a:xfrm>
        </p:spPr>
        <p:txBody>
          <a:bodyPr>
            <a:noAutofit/>
          </a:bodyPr>
          <a:lstStyle/>
          <a:p>
            <a:r>
              <a:rPr lang="en-US" sz="3600" b="1" dirty="0" smtClean="0"/>
              <a:t>Discussion and Conclusion</a:t>
            </a:r>
            <a:endParaRPr lang="en-US" sz="3600" b="1" dirty="0"/>
          </a:p>
        </p:txBody>
      </p:sp>
      <p:sp>
        <p:nvSpPr>
          <p:cNvPr id="3" name="Content Placeholder 2"/>
          <p:cNvSpPr>
            <a:spLocks noGrp="1"/>
          </p:cNvSpPr>
          <p:nvPr>
            <p:ph idx="1"/>
          </p:nvPr>
        </p:nvSpPr>
        <p:spPr>
          <a:xfrm>
            <a:off x="266732" y="1556792"/>
            <a:ext cx="8712968" cy="5184576"/>
          </a:xfrm>
        </p:spPr>
        <p:txBody>
          <a:bodyPr>
            <a:noAutofit/>
          </a:bodyPr>
          <a:lstStyle/>
          <a:p>
            <a:r>
              <a:rPr lang="en-ZA" sz="1800" dirty="0" smtClean="0"/>
              <a:t>Across </a:t>
            </a:r>
            <a:r>
              <a:rPr lang="en-ZA" sz="1800" dirty="0"/>
              <a:t>three settings (home, school, and area (neighbourhood) </a:t>
            </a:r>
            <a:r>
              <a:rPr lang="en-ZA" sz="1800" dirty="0" smtClean="0"/>
              <a:t>most </a:t>
            </a:r>
            <a:r>
              <a:rPr lang="en-ZA" sz="1800" dirty="0"/>
              <a:t>children feel safer at home, and least safe walking within the area in which they live</a:t>
            </a:r>
            <a:r>
              <a:rPr lang="en-ZA" sz="1800" dirty="0" smtClean="0"/>
              <a:t>.</a:t>
            </a:r>
          </a:p>
          <a:p>
            <a:r>
              <a:rPr lang="en-ZA" sz="1800" dirty="0" smtClean="0"/>
              <a:t>Considering specific countries, </a:t>
            </a:r>
            <a:r>
              <a:rPr lang="en-ZA" sz="1800" dirty="0"/>
              <a:t>there are variations in terms of safety in these </a:t>
            </a:r>
            <a:r>
              <a:rPr lang="en-ZA" sz="1800" dirty="0" smtClean="0"/>
              <a:t>contexts</a:t>
            </a:r>
          </a:p>
          <a:p>
            <a:pPr lvl="1"/>
            <a:r>
              <a:rPr lang="en-ZA" sz="1800" dirty="0" smtClean="0"/>
              <a:t>Children </a:t>
            </a:r>
            <a:r>
              <a:rPr lang="en-ZA" sz="1800" dirty="0"/>
              <a:t>in developing countries felt least safe across the 3</a:t>
            </a:r>
            <a:r>
              <a:rPr lang="en-ZA" sz="1800" dirty="0" smtClean="0"/>
              <a:t> </a:t>
            </a:r>
            <a:r>
              <a:rPr lang="en-ZA" sz="1800" dirty="0"/>
              <a:t>settings. </a:t>
            </a:r>
            <a:endParaRPr lang="en-ZA" sz="1800" dirty="0" smtClean="0"/>
          </a:p>
          <a:p>
            <a:pPr lvl="1"/>
            <a:r>
              <a:rPr lang="en-ZA" sz="1800" dirty="0" smtClean="0"/>
              <a:t>Malaysia</a:t>
            </a:r>
            <a:r>
              <a:rPr lang="en-ZA" sz="1800" dirty="0"/>
              <a:t>, South Africa, Vietnam, Nepal (with Germany being the exception) had the highest percentage of children who felt unsafe consistently across the three settings. </a:t>
            </a:r>
          </a:p>
          <a:p>
            <a:pPr lvl="1"/>
            <a:r>
              <a:rPr lang="en-ZA" sz="1800" dirty="0" smtClean="0"/>
              <a:t> Safety within the home </a:t>
            </a:r>
            <a:r>
              <a:rPr lang="en-ZA" sz="1800" dirty="0"/>
              <a:t>and area (neighbourhood), </a:t>
            </a:r>
            <a:r>
              <a:rPr lang="en-ZA" sz="1800" dirty="0" smtClean="0"/>
              <a:t>children in South Africa felt least safe, </a:t>
            </a:r>
            <a:r>
              <a:rPr lang="en-ZA" sz="1800" dirty="0"/>
              <a:t>exceeding other countries. </a:t>
            </a:r>
            <a:endParaRPr lang="en-ZA" sz="1800" dirty="0" smtClean="0"/>
          </a:p>
          <a:p>
            <a:pPr lvl="1"/>
            <a:r>
              <a:rPr lang="en-ZA" sz="1800" dirty="0" smtClean="0"/>
              <a:t>Other </a:t>
            </a:r>
            <a:r>
              <a:rPr lang="en-ZA" sz="1800" dirty="0"/>
              <a:t>developing countries such as Sri Lanka, Algeria, and India had similarly high levels of children who felt unsafe in their area. </a:t>
            </a:r>
            <a:endParaRPr lang="en-ZA" sz="1800" dirty="0" smtClean="0"/>
          </a:p>
          <a:p>
            <a:pPr lvl="1"/>
            <a:r>
              <a:rPr lang="en-ZA" sz="1800" dirty="0" smtClean="0"/>
              <a:t>While </a:t>
            </a:r>
            <a:r>
              <a:rPr lang="en-ZA" sz="1800" dirty="0"/>
              <a:t>Poland and Estonia had the highest proportion of children who felt safe at home, interestingly children in Germany, along with Vietnam and Nepal, felt least safe at home. </a:t>
            </a:r>
            <a:endParaRPr lang="en-ZA" sz="1800" dirty="0" smtClean="0"/>
          </a:p>
          <a:p>
            <a:pPr lvl="1"/>
            <a:r>
              <a:rPr lang="en-ZA" sz="1800" dirty="0" smtClean="0"/>
              <a:t>South </a:t>
            </a:r>
            <a:r>
              <a:rPr lang="en-ZA" sz="1800" dirty="0"/>
              <a:t>Korea had the highest proportion of children who felt safe in their area, and among the highest for those who felt ‘somewhat’ and ‘a little’ safe at school. </a:t>
            </a:r>
          </a:p>
        </p:txBody>
      </p:sp>
      <p:pic>
        <p:nvPicPr>
          <p:cNvPr id="4" name="Picture 3"/>
          <p:cNvPicPr>
            <a:picLocks noChangeAspect="1"/>
          </p:cNvPicPr>
          <p:nvPr/>
        </p:nvPicPr>
        <p:blipFill>
          <a:blip r:embed="rId3"/>
          <a:stretch>
            <a:fillRect/>
          </a:stretch>
        </p:blipFill>
        <p:spPr>
          <a:xfrm>
            <a:off x="7812360" y="132445"/>
            <a:ext cx="1080120" cy="1215592"/>
          </a:xfrm>
          <a:prstGeom prst="rect">
            <a:avLst/>
          </a:prstGeom>
        </p:spPr>
      </p:pic>
      <p:pic>
        <p:nvPicPr>
          <p:cNvPr id="5" name="Picture 4"/>
          <p:cNvPicPr>
            <a:picLocks noChangeAspect="1"/>
          </p:cNvPicPr>
          <p:nvPr/>
        </p:nvPicPr>
        <p:blipFill>
          <a:blip r:embed="rId4"/>
          <a:stretch>
            <a:fillRect/>
          </a:stretch>
        </p:blipFill>
        <p:spPr>
          <a:xfrm>
            <a:off x="266732" y="164826"/>
            <a:ext cx="1064908" cy="1215592"/>
          </a:xfrm>
          <a:prstGeom prst="rect">
            <a:avLst/>
          </a:prstGeom>
        </p:spPr>
      </p:pic>
    </p:spTree>
    <p:extLst>
      <p:ext uri="{BB962C8B-B14F-4D97-AF65-F5344CB8AC3E}">
        <p14:creationId xmlns:p14="http://schemas.microsoft.com/office/powerpoint/2010/main" val="345293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3600" b="1" dirty="0"/>
              <a:t>Discussion and Conclusion</a:t>
            </a:r>
            <a:endParaRPr lang="en-ZA" sz="3600" dirty="0"/>
          </a:p>
        </p:txBody>
      </p:sp>
      <p:sp>
        <p:nvSpPr>
          <p:cNvPr id="3" name="Content Placeholder 2"/>
          <p:cNvSpPr>
            <a:spLocks noGrp="1"/>
          </p:cNvSpPr>
          <p:nvPr>
            <p:ph idx="1"/>
          </p:nvPr>
        </p:nvSpPr>
        <p:spPr>
          <a:xfrm>
            <a:off x="457200" y="1671123"/>
            <a:ext cx="8229600" cy="4525963"/>
          </a:xfrm>
        </p:spPr>
        <p:txBody>
          <a:bodyPr>
            <a:normAutofit fontScale="92500" lnSpcReduction="10000"/>
          </a:bodyPr>
          <a:lstStyle/>
          <a:p>
            <a:r>
              <a:rPr lang="en-ZA" dirty="0" smtClean="0"/>
              <a:t>For overall </a:t>
            </a:r>
            <a:r>
              <a:rPr lang="en-ZA" dirty="0"/>
              <a:t>safety, two thirds of the sample were completely satisfied with their overall </a:t>
            </a:r>
            <a:r>
              <a:rPr lang="en-ZA" dirty="0" smtClean="0"/>
              <a:t>safety.</a:t>
            </a:r>
          </a:p>
          <a:p>
            <a:pPr lvl="1"/>
            <a:r>
              <a:rPr lang="en-ZA" dirty="0" smtClean="0"/>
              <a:t>A </a:t>
            </a:r>
            <a:r>
              <a:rPr lang="en-ZA" dirty="0"/>
              <a:t>consideration by country showed great </a:t>
            </a:r>
            <a:r>
              <a:rPr lang="en-ZA" dirty="0" smtClean="0"/>
              <a:t>variation</a:t>
            </a:r>
          </a:p>
          <a:p>
            <a:pPr lvl="1"/>
            <a:r>
              <a:rPr lang="en-ZA" dirty="0" smtClean="0"/>
              <a:t>This </a:t>
            </a:r>
            <a:r>
              <a:rPr lang="en-ZA" dirty="0"/>
              <a:t>question should be used and interpreted with caution across </a:t>
            </a:r>
            <a:r>
              <a:rPr lang="en-ZA" dirty="0" smtClean="0"/>
              <a:t>countries</a:t>
            </a:r>
          </a:p>
          <a:p>
            <a:pPr lvl="1"/>
            <a:r>
              <a:rPr lang="en-US" dirty="0" smtClean="0"/>
              <a:t>It </a:t>
            </a:r>
            <a:r>
              <a:rPr lang="en-US" dirty="0"/>
              <a:t>shows a high correlation with overall life satisfaction, and a weaker association with safety in the three settings (for Wave 2</a:t>
            </a:r>
            <a:r>
              <a:rPr lang="en-US" dirty="0" smtClean="0"/>
              <a:t>).</a:t>
            </a:r>
            <a:endParaRPr lang="en-ZA" dirty="0" smtClean="0"/>
          </a:p>
          <a:p>
            <a:pPr lvl="1"/>
            <a:r>
              <a:rPr lang="en-ZA" dirty="0" smtClean="0"/>
              <a:t>In-country </a:t>
            </a:r>
            <a:r>
              <a:rPr lang="en-ZA" dirty="0"/>
              <a:t>comparisons should also be conducted with caution, given variations and the need to validate the use of scale across age and language groups</a:t>
            </a:r>
            <a:r>
              <a:rPr lang="en-ZA" dirty="0" smtClean="0"/>
              <a:t>.</a:t>
            </a:r>
          </a:p>
        </p:txBody>
      </p:sp>
      <p:pic>
        <p:nvPicPr>
          <p:cNvPr id="4" name="Picture 3"/>
          <p:cNvPicPr>
            <a:picLocks noChangeAspect="1"/>
          </p:cNvPicPr>
          <p:nvPr/>
        </p:nvPicPr>
        <p:blipFill>
          <a:blip r:embed="rId2"/>
          <a:stretch>
            <a:fillRect/>
          </a:stretch>
        </p:blipFill>
        <p:spPr>
          <a:xfrm>
            <a:off x="7812360" y="188640"/>
            <a:ext cx="1088233" cy="1215592"/>
          </a:xfrm>
          <a:prstGeom prst="rect">
            <a:avLst/>
          </a:prstGeom>
        </p:spPr>
      </p:pic>
      <p:pic>
        <p:nvPicPr>
          <p:cNvPr id="5" name="Picture 4"/>
          <p:cNvPicPr>
            <a:picLocks noChangeAspect="1"/>
          </p:cNvPicPr>
          <p:nvPr/>
        </p:nvPicPr>
        <p:blipFill>
          <a:blip r:embed="rId3"/>
          <a:stretch>
            <a:fillRect/>
          </a:stretch>
        </p:blipFill>
        <p:spPr>
          <a:xfrm>
            <a:off x="179512" y="188640"/>
            <a:ext cx="1080120" cy="1215592"/>
          </a:xfrm>
          <a:prstGeom prst="rect">
            <a:avLst/>
          </a:prstGeom>
        </p:spPr>
      </p:pic>
    </p:spTree>
    <p:extLst>
      <p:ext uri="{BB962C8B-B14F-4D97-AF65-F5344CB8AC3E}">
        <p14:creationId xmlns:p14="http://schemas.microsoft.com/office/powerpoint/2010/main" val="288479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pPr lvl="0"/>
            <a:r>
              <a:rPr lang="en-ZA" sz="3600" b="1" dirty="0"/>
              <a:t>Considerations for research </a:t>
            </a:r>
            <a:r>
              <a:rPr lang="en-ZA" sz="3600" b="1" dirty="0" smtClean="0"/>
              <a:t>teams</a:t>
            </a:r>
            <a:endParaRPr lang="en-ZA" sz="3600" dirty="0"/>
          </a:p>
        </p:txBody>
      </p:sp>
      <p:sp>
        <p:nvSpPr>
          <p:cNvPr id="3" name="Content Placeholder 2"/>
          <p:cNvSpPr>
            <a:spLocks noGrp="1"/>
          </p:cNvSpPr>
          <p:nvPr>
            <p:ph idx="1"/>
          </p:nvPr>
        </p:nvSpPr>
        <p:spPr>
          <a:xfrm>
            <a:off x="143508" y="1490230"/>
            <a:ext cx="8856984" cy="5367770"/>
          </a:xfrm>
        </p:spPr>
        <p:txBody>
          <a:bodyPr>
            <a:noAutofit/>
          </a:bodyPr>
          <a:lstStyle/>
          <a:p>
            <a:pPr lvl="0">
              <a:spcBef>
                <a:spcPts val="0"/>
              </a:spcBef>
            </a:pPr>
            <a:r>
              <a:rPr lang="en-ZA" sz="1800" dirty="0" smtClean="0"/>
              <a:t>This </a:t>
            </a:r>
            <a:r>
              <a:rPr lang="en-ZA" sz="1800" dirty="0"/>
              <a:t>preliminary analysis has indicated that the items on safety and bullying victimisation work well across the 22 countries for the 10-year </a:t>
            </a:r>
            <a:r>
              <a:rPr lang="en-ZA" sz="1800" dirty="0" smtClean="0"/>
              <a:t>olds. </a:t>
            </a:r>
          </a:p>
          <a:p>
            <a:pPr lvl="0">
              <a:spcBef>
                <a:spcPts val="0"/>
              </a:spcBef>
            </a:pPr>
            <a:r>
              <a:rPr lang="en-ZA" sz="1800" dirty="0" smtClean="0"/>
              <a:t>It </a:t>
            </a:r>
            <a:r>
              <a:rPr lang="en-ZA" sz="1800" dirty="0"/>
              <a:t>is evident that the three items on bullying victimisation work well as a scale across most countries, except South Korea (α = .207) and should perhaps not be used as a scale in this context. </a:t>
            </a:r>
          </a:p>
          <a:p>
            <a:pPr lvl="0">
              <a:spcBef>
                <a:spcPts val="0"/>
              </a:spcBef>
            </a:pPr>
            <a:r>
              <a:rPr lang="en-ZA" sz="1800" dirty="0"/>
              <a:t>It was also found that the 3</a:t>
            </a:r>
            <a:r>
              <a:rPr lang="en-ZA" sz="1800" dirty="0" smtClean="0"/>
              <a:t> </a:t>
            </a:r>
            <a:r>
              <a:rPr lang="en-ZA" sz="1800" dirty="0"/>
              <a:t>items on safety across three contexts (home, school, neighbourhood) did not work well as a scale in any of the countries. It is therefore recommended that these items should not be used as a scale for the overall sample or per country</a:t>
            </a:r>
          </a:p>
          <a:p>
            <a:pPr lvl="0">
              <a:spcBef>
                <a:spcPts val="0"/>
              </a:spcBef>
            </a:pPr>
            <a:r>
              <a:rPr lang="en-ZA" sz="1800" dirty="0" smtClean="0"/>
              <a:t>It </a:t>
            </a:r>
            <a:r>
              <a:rPr lang="en-ZA" sz="1800" dirty="0"/>
              <a:t>is important to conduct analyses on in-group variations within countries to determine whether the items work well across groups. For example, in the South African context for Wave 3, it was found that certain scales that assess children’s </a:t>
            </a:r>
            <a:r>
              <a:rPr lang="en-ZA" sz="1800" dirty="0" smtClean="0"/>
              <a:t>SWB do </a:t>
            </a:r>
            <a:r>
              <a:rPr lang="en-ZA" sz="1800" dirty="0"/>
              <a:t>not work well across language groups located in different provincial locations, and are therefore not comparable.</a:t>
            </a:r>
          </a:p>
          <a:p>
            <a:pPr lvl="0">
              <a:spcBef>
                <a:spcPts val="0"/>
              </a:spcBef>
            </a:pPr>
            <a:r>
              <a:rPr lang="en-ZA" sz="1800" dirty="0"/>
              <a:t>A consideration of cross-country comparisons across groups in terms of developed and developing contexts are also useful in providing an indication of children’s SWB across various domains.</a:t>
            </a:r>
          </a:p>
          <a:p>
            <a:pPr lvl="0">
              <a:spcBef>
                <a:spcPts val="0"/>
              </a:spcBef>
            </a:pPr>
            <a:r>
              <a:rPr lang="en-ZA" sz="1800" dirty="0"/>
              <a:t>Finally, it is recommended that the item on children’s overall safety be used with caution across and within country analyses</a:t>
            </a:r>
            <a:r>
              <a:rPr lang="en-ZA" sz="1800" dirty="0" smtClean="0"/>
              <a:t>.</a:t>
            </a:r>
            <a:endParaRPr lang="en-ZA" sz="1800" dirty="0"/>
          </a:p>
        </p:txBody>
      </p:sp>
      <p:pic>
        <p:nvPicPr>
          <p:cNvPr id="4" name="Picture 3"/>
          <p:cNvPicPr>
            <a:picLocks noChangeAspect="1"/>
          </p:cNvPicPr>
          <p:nvPr/>
        </p:nvPicPr>
        <p:blipFill>
          <a:blip r:embed="rId2"/>
          <a:stretch>
            <a:fillRect/>
          </a:stretch>
        </p:blipFill>
        <p:spPr>
          <a:xfrm>
            <a:off x="7956376" y="188640"/>
            <a:ext cx="1019614" cy="1215592"/>
          </a:xfrm>
          <a:prstGeom prst="rect">
            <a:avLst/>
          </a:prstGeom>
        </p:spPr>
      </p:pic>
      <p:pic>
        <p:nvPicPr>
          <p:cNvPr id="5" name="Picture 4"/>
          <p:cNvPicPr>
            <a:picLocks noChangeAspect="1"/>
          </p:cNvPicPr>
          <p:nvPr/>
        </p:nvPicPr>
        <p:blipFill>
          <a:blip r:embed="rId3"/>
          <a:stretch>
            <a:fillRect/>
          </a:stretch>
        </p:blipFill>
        <p:spPr>
          <a:xfrm>
            <a:off x="168010" y="188640"/>
            <a:ext cx="1008112" cy="1215592"/>
          </a:xfrm>
          <a:prstGeom prst="rect">
            <a:avLst/>
          </a:prstGeom>
        </p:spPr>
      </p:pic>
    </p:spTree>
    <p:extLst>
      <p:ext uri="{BB962C8B-B14F-4D97-AF65-F5344CB8AC3E}">
        <p14:creationId xmlns:p14="http://schemas.microsoft.com/office/powerpoint/2010/main" val="46076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b="1" dirty="0" smtClean="0"/>
              <a:t>Wave 2</a:t>
            </a:r>
            <a:br>
              <a:rPr lang="en-ZA" sz="3600" b="1" dirty="0" smtClean="0"/>
            </a:br>
            <a:r>
              <a:rPr lang="en-ZA" sz="3600" b="1" dirty="0" smtClean="0"/>
              <a:t>Relation between bullying victimization and SWB</a:t>
            </a:r>
            <a:endParaRPr lang="en-ZA" sz="3600" b="1" dirty="0"/>
          </a:p>
        </p:txBody>
      </p:sp>
      <p:pic>
        <p:nvPicPr>
          <p:cNvPr id="4" name="Content Placeholder 3"/>
          <p:cNvPicPr>
            <a:picLocks noGrp="1"/>
          </p:cNvPicPr>
          <p:nvPr>
            <p:ph idx="1"/>
          </p:nvPr>
        </p:nvPicPr>
        <p:blipFill rotWithShape="1">
          <a:blip r:embed="rId2"/>
          <a:srcRect t="27023" r="-2233" b="24610"/>
          <a:stretch/>
        </p:blipFill>
        <p:spPr bwMode="auto">
          <a:xfrm>
            <a:off x="875853" y="1600200"/>
            <a:ext cx="7392293"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9517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smtClean="0"/>
              <a:t>Model 2: SWB as Hierarchical Construct</a:t>
            </a:r>
            <a:endParaRPr lang="en-ZA" sz="3600" b="1" dirty="0"/>
          </a:p>
        </p:txBody>
      </p:sp>
      <p:sp>
        <p:nvSpPr>
          <p:cNvPr id="4" name="Rectangle 3"/>
          <p:cNvSpPr/>
          <p:nvPr/>
        </p:nvSpPr>
        <p:spPr>
          <a:xfrm>
            <a:off x="1176670" y="2286000"/>
            <a:ext cx="1905000" cy="914400"/>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3200" dirty="0" smtClean="0"/>
              <a:t>LS</a:t>
            </a:r>
            <a:endParaRPr lang="en-ZA" sz="3200" dirty="0"/>
          </a:p>
        </p:txBody>
      </p:sp>
      <p:sp>
        <p:nvSpPr>
          <p:cNvPr id="5" name="Rectangle 4"/>
          <p:cNvSpPr/>
          <p:nvPr/>
        </p:nvSpPr>
        <p:spPr>
          <a:xfrm>
            <a:off x="1176670" y="3586716"/>
            <a:ext cx="1905000" cy="914400"/>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3200" dirty="0" smtClean="0"/>
              <a:t>PA</a:t>
            </a:r>
            <a:endParaRPr lang="en-ZA" sz="3200" dirty="0"/>
          </a:p>
        </p:txBody>
      </p:sp>
      <p:sp>
        <p:nvSpPr>
          <p:cNvPr id="6" name="Rectangle 5"/>
          <p:cNvSpPr/>
          <p:nvPr/>
        </p:nvSpPr>
        <p:spPr>
          <a:xfrm>
            <a:off x="1143000" y="4794840"/>
            <a:ext cx="1938670" cy="952500"/>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3200" dirty="0" smtClean="0"/>
              <a:t>NA</a:t>
            </a:r>
            <a:endParaRPr lang="en-ZA" sz="3200" dirty="0"/>
          </a:p>
        </p:txBody>
      </p:sp>
      <p:sp>
        <p:nvSpPr>
          <p:cNvPr id="7" name="Oval 6"/>
          <p:cNvSpPr/>
          <p:nvPr/>
        </p:nvSpPr>
        <p:spPr>
          <a:xfrm>
            <a:off x="5715000" y="3482605"/>
            <a:ext cx="2590800" cy="1312235"/>
          </a:xfrm>
          <a:prstGeom prst="ellipse">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3200" b="1" dirty="0" smtClean="0"/>
              <a:t>SWB</a:t>
            </a:r>
            <a:endParaRPr lang="en-ZA" sz="3200" b="1" dirty="0"/>
          </a:p>
        </p:txBody>
      </p:sp>
      <p:cxnSp>
        <p:nvCxnSpPr>
          <p:cNvPr id="9" name="Straight Arrow Connector 8"/>
          <p:cNvCxnSpPr/>
          <p:nvPr/>
        </p:nvCxnSpPr>
        <p:spPr>
          <a:xfrm flipH="1" flipV="1">
            <a:off x="3581400" y="2975786"/>
            <a:ext cx="1828800" cy="61093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81400" y="4794840"/>
            <a:ext cx="1828800" cy="47625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429000" y="4138722"/>
            <a:ext cx="1981200" cy="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Plus 23"/>
          <p:cNvSpPr/>
          <p:nvPr/>
        </p:nvSpPr>
        <p:spPr>
          <a:xfrm>
            <a:off x="4648200" y="2743199"/>
            <a:ext cx="381000" cy="375118"/>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6288" y="3702868"/>
            <a:ext cx="298729" cy="304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Minus 26"/>
          <p:cNvSpPr/>
          <p:nvPr/>
        </p:nvSpPr>
        <p:spPr>
          <a:xfrm>
            <a:off x="4583962" y="4318591"/>
            <a:ext cx="445238" cy="45243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40203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smtClean="0"/>
              <a:t>Model 3: SWB as a Causal System</a:t>
            </a:r>
            <a:endParaRPr lang="en-ZA" sz="3600" b="1" dirty="0"/>
          </a:p>
        </p:txBody>
      </p:sp>
      <p:sp>
        <p:nvSpPr>
          <p:cNvPr id="3" name="Content Placeholder 2"/>
          <p:cNvSpPr>
            <a:spLocks noGrp="1"/>
          </p:cNvSpPr>
          <p:nvPr>
            <p:ph idx="1"/>
          </p:nvPr>
        </p:nvSpPr>
        <p:spPr/>
        <p:txBody>
          <a:bodyPr>
            <a:normAutofit/>
          </a:bodyPr>
          <a:lstStyle/>
          <a:p>
            <a:pPr marL="0" indent="0" algn="ctr">
              <a:buNone/>
            </a:pPr>
            <a:r>
              <a:rPr lang="en-ZA" sz="4000" b="1" dirty="0" smtClean="0"/>
              <a:t>SWB</a:t>
            </a:r>
          </a:p>
          <a:p>
            <a:pPr marL="0" indent="0" algn="ctr">
              <a:buNone/>
            </a:pPr>
            <a:endParaRPr lang="en-ZA" sz="4000" dirty="0"/>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81275"/>
            <a:ext cx="6019800"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inus 4"/>
          <p:cNvSpPr/>
          <p:nvPr/>
        </p:nvSpPr>
        <p:spPr>
          <a:xfrm>
            <a:off x="4545419" y="4294778"/>
            <a:ext cx="457200" cy="42976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496" y="2867168"/>
            <a:ext cx="275563" cy="27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803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Model 4: SWB as a Composite</a:t>
            </a:r>
            <a:endParaRPr lang="en-ZA" b="1"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905000"/>
            <a:ext cx="7620000" cy="4372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05405" y="2753106"/>
            <a:ext cx="259102" cy="26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2" y="3696817"/>
            <a:ext cx="259102" cy="26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070" y="4572002"/>
            <a:ext cx="297510" cy="11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3217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ZA" sz="3400" b="1" dirty="0" smtClean="0"/>
              <a:t>Model 5: SWB as a Configuration of Components </a:t>
            </a:r>
            <a:endParaRPr lang="en-ZA" sz="3400" b="1" dirty="0"/>
          </a:p>
        </p:txBody>
      </p:sp>
      <p:sp>
        <p:nvSpPr>
          <p:cNvPr id="4" name="Rectangle 3"/>
          <p:cNvSpPr/>
          <p:nvPr/>
        </p:nvSpPr>
        <p:spPr>
          <a:xfrm>
            <a:off x="501502" y="1786270"/>
            <a:ext cx="4038600" cy="480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ZA" sz="3600" dirty="0" smtClean="0"/>
              <a:t>High SWB</a:t>
            </a:r>
          </a:p>
          <a:p>
            <a:endParaRPr lang="en-ZA" dirty="0"/>
          </a:p>
        </p:txBody>
      </p:sp>
      <p:sp>
        <p:nvSpPr>
          <p:cNvPr id="5" name="Rectangle 4"/>
          <p:cNvSpPr/>
          <p:nvPr/>
        </p:nvSpPr>
        <p:spPr>
          <a:xfrm>
            <a:off x="4720856" y="1786270"/>
            <a:ext cx="3962400" cy="48006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ZA" sz="3600" dirty="0" smtClean="0"/>
              <a:t>Low SWB</a:t>
            </a:r>
            <a:endParaRPr lang="en-ZA" sz="3600" dirty="0"/>
          </a:p>
        </p:txBody>
      </p:sp>
      <p:sp>
        <p:nvSpPr>
          <p:cNvPr id="7" name="Rectangle 6"/>
          <p:cNvSpPr/>
          <p:nvPr/>
        </p:nvSpPr>
        <p:spPr>
          <a:xfrm>
            <a:off x="1285653" y="2822059"/>
            <a:ext cx="2470297"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3300" dirty="0" smtClean="0"/>
              <a:t>high LS</a:t>
            </a:r>
            <a:endParaRPr lang="en-ZA" sz="3300" dirty="0"/>
          </a:p>
        </p:txBody>
      </p:sp>
      <p:sp>
        <p:nvSpPr>
          <p:cNvPr id="8" name="Rectangle 7"/>
          <p:cNvSpPr/>
          <p:nvPr/>
        </p:nvSpPr>
        <p:spPr>
          <a:xfrm>
            <a:off x="1285653" y="4186570"/>
            <a:ext cx="2480931"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3300" dirty="0" smtClean="0"/>
              <a:t>high PA</a:t>
            </a:r>
            <a:endParaRPr lang="en-ZA" sz="3300" dirty="0"/>
          </a:p>
        </p:txBody>
      </p:sp>
      <p:sp>
        <p:nvSpPr>
          <p:cNvPr id="9" name="Rectangle 8"/>
          <p:cNvSpPr/>
          <p:nvPr/>
        </p:nvSpPr>
        <p:spPr>
          <a:xfrm>
            <a:off x="1296288" y="5589181"/>
            <a:ext cx="2470296" cy="7956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3300" dirty="0" smtClean="0"/>
              <a:t>low NA</a:t>
            </a:r>
            <a:endParaRPr lang="en-ZA" sz="3300" dirty="0"/>
          </a:p>
        </p:txBody>
      </p:sp>
      <p:sp>
        <p:nvSpPr>
          <p:cNvPr id="10" name="Rectangle 9"/>
          <p:cNvSpPr/>
          <p:nvPr/>
        </p:nvSpPr>
        <p:spPr>
          <a:xfrm>
            <a:off x="5334000" y="2822059"/>
            <a:ext cx="27432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3300" dirty="0" smtClean="0"/>
              <a:t>low LS</a:t>
            </a:r>
          </a:p>
        </p:txBody>
      </p:sp>
      <p:sp>
        <p:nvSpPr>
          <p:cNvPr id="11" name="Rectangle 10"/>
          <p:cNvSpPr/>
          <p:nvPr/>
        </p:nvSpPr>
        <p:spPr>
          <a:xfrm>
            <a:off x="5334000" y="4186570"/>
            <a:ext cx="2743200" cy="8382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3300" dirty="0" smtClean="0"/>
              <a:t>moderate PA</a:t>
            </a:r>
            <a:endParaRPr lang="en-ZA" sz="3300" dirty="0"/>
          </a:p>
        </p:txBody>
      </p:sp>
      <p:sp>
        <p:nvSpPr>
          <p:cNvPr id="12" name="Rectangle 11"/>
          <p:cNvSpPr/>
          <p:nvPr/>
        </p:nvSpPr>
        <p:spPr>
          <a:xfrm>
            <a:off x="5334000" y="5589181"/>
            <a:ext cx="2743200" cy="79567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3300" dirty="0" smtClean="0"/>
              <a:t>moderate  NA</a:t>
            </a:r>
            <a:endParaRPr lang="en-ZA" sz="3300" dirty="0"/>
          </a:p>
        </p:txBody>
      </p:sp>
    </p:spTree>
    <p:extLst>
      <p:ext uri="{BB962C8B-B14F-4D97-AF65-F5344CB8AC3E}">
        <p14:creationId xmlns:p14="http://schemas.microsoft.com/office/powerpoint/2010/main" val="753237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7344816"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1187624" y="260648"/>
            <a:ext cx="6912768" cy="620688"/>
          </a:xfrm>
        </p:spPr>
        <p:txBody>
          <a:bodyPr>
            <a:noAutofit/>
          </a:bodyPr>
          <a:lstStyle/>
          <a:p>
            <a:r>
              <a:rPr lang="en-ZA" sz="2800" b="1" dirty="0" smtClean="0"/>
              <a:t>SWB as a Quadripartite Hierarchical Structure</a:t>
            </a:r>
            <a:endParaRPr lang="en-ZA" sz="2800" b="1" dirty="0"/>
          </a:p>
        </p:txBody>
      </p:sp>
    </p:spTree>
    <p:extLst>
      <p:ext uri="{BB962C8B-B14F-4D97-AF65-F5344CB8AC3E}">
        <p14:creationId xmlns:p14="http://schemas.microsoft.com/office/powerpoint/2010/main" val="4115459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849</TotalTime>
  <Words>2796</Words>
  <Application>Microsoft Office PowerPoint</Application>
  <PresentationFormat>‫הצגה על המסך (4:3)</PresentationFormat>
  <Paragraphs>578</Paragraphs>
  <Slides>49</Slides>
  <Notes>7</Notes>
  <HiddenSlides>0</HiddenSlides>
  <MMClips>0</MMClips>
  <ScaleCrop>false</ScaleCrop>
  <HeadingPairs>
    <vt:vector size="4" baseType="variant">
      <vt:variant>
        <vt:lpstr>ערכת נושא</vt:lpstr>
      </vt:variant>
      <vt:variant>
        <vt:i4>1</vt:i4>
      </vt:variant>
      <vt:variant>
        <vt:lpstr>כותרות שקופיות</vt:lpstr>
      </vt:variant>
      <vt:variant>
        <vt:i4>49</vt:i4>
      </vt:variant>
    </vt:vector>
  </HeadingPairs>
  <TitlesOfParts>
    <vt:vector size="50" baseType="lpstr">
      <vt:lpstr>Office Theme</vt:lpstr>
      <vt:lpstr>Children’s Worlds International Survey of Children’s Well-Being  Conducting Cross-Country Comparative Research</vt:lpstr>
      <vt:lpstr>Outline of presentation</vt:lpstr>
      <vt:lpstr>The structure of subjective well-being</vt:lpstr>
      <vt:lpstr>Model 1: SWB as 3 Separate Components  Busseri and Sadava (2011)</vt:lpstr>
      <vt:lpstr>Model 2: SWB as Hierarchical Construct</vt:lpstr>
      <vt:lpstr>Model 3: SWB as a Causal System</vt:lpstr>
      <vt:lpstr>Model 4: SWB as a Composite</vt:lpstr>
      <vt:lpstr>Model 5: SWB as a Configuration of Components </vt:lpstr>
      <vt:lpstr>SWB as a Quadripartite Hierarchical Structure</vt:lpstr>
      <vt:lpstr>Children’s Worlds: International Survey of Children’s Well-Being What measures do we have</vt:lpstr>
      <vt:lpstr>מצגת של PowerPoint</vt:lpstr>
      <vt:lpstr>Second Wave:  Can we meaningfully compare SWB across cultures/countries? </vt:lpstr>
      <vt:lpstr>Third Wave:  How can we improve the measurement of SWB in children? </vt:lpstr>
      <vt:lpstr>Comparative and cross-cultural research</vt:lpstr>
      <vt:lpstr>מצגת של PowerPoint</vt:lpstr>
      <vt:lpstr>Overarching methodological concerns  in cross-country research </vt:lpstr>
      <vt:lpstr>Children’s Worlds Wave 3 South Africa</vt:lpstr>
      <vt:lpstr>Overall Model of the CWSWBS Three Language Groups Tshivenda, Setswana, Xitsonga  </vt:lpstr>
      <vt:lpstr>Language Group Comparisons</vt:lpstr>
      <vt:lpstr>Wave3:  Preliminary Cross-Country Descriptive Analysis  (Safety and Bullying Items)</vt:lpstr>
      <vt:lpstr>Method: Children’s Worlds Wave 3 10 Year Old Dataset </vt:lpstr>
      <vt:lpstr>Wave 3: 10-year old sample across 22 countries</vt:lpstr>
      <vt:lpstr> </vt:lpstr>
      <vt:lpstr>Reliability analysis across safety and bullying items </vt:lpstr>
      <vt:lpstr>Results: Safety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Results: Bullying victimisation </vt:lpstr>
      <vt:lpstr>מצגת של PowerPoint</vt:lpstr>
      <vt:lpstr>מצגת של PowerPoint</vt:lpstr>
      <vt:lpstr>מצגת של PowerPoint</vt:lpstr>
      <vt:lpstr>מצגת של PowerPoint</vt:lpstr>
      <vt:lpstr>Results: Safety and Bullying victimisation across developed and developing countries </vt:lpstr>
      <vt:lpstr>Country Categorization </vt:lpstr>
      <vt:lpstr>מצגת של PowerPoint</vt:lpstr>
      <vt:lpstr>מצגת של PowerPoint</vt:lpstr>
      <vt:lpstr>מצגת של PowerPoint</vt:lpstr>
      <vt:lpstr>מצגת של PowerPoint</vt:lpstr>
      <vt:lpstr>Discussion and Conclusion</vt:lpstr>
      <vt:lpstr>Discussion and Conclusion</vt:lpstr>
      <vt:lpstr>Considerations for research teams</vt:lpstr>
      <vt:lpstr>Wave 2 Relation between bullying victimization and SWB</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Worlds International Survey on Children’s Well-Being  Comparability of Cross-Cultural Research</dc:title>
  <dc:creator>lsavahl</dc:creator>
  <cp:lastModifiedBy>Hewlett-Packard Company</cp:lastModifiedBy>
  <cp:revision>76</cp:revision>
  <dcterms:created xsi:type="dcterms:W3CDTF">2019-06-09T12:01:38Z</dcterms:created>
  <dcterms:modified xsi:type="dcterms:W3CDTF">2019-06-19T16:05:34Z</dcterms:modified>
</cp:coreProperties>
</file>