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0" r:id="rId3"/>
    <p:sldId id="256" r:id="rId4"/>
    <p:sldId id="257" r:id="rId5"/>
    <p:sldId id="258" r:id="rId6"/>
    <p:sldId id="259" r:id="rId7"/>
    <p:sldId id="262" r:id="rId8"/>
    <p:sldId id="263" r:id="rId9"/>
    <p:sldId id="269" r:id="rId10"/>
    <p:sldId id="270" r:id="rId11"/>
    <p:sldId id="264" r:id="rId12"/>
    <p:sldId id="265" r:id="rId13"/>
    <p:sldId id="271"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p:scale>
          <a:sx n="92" d="100"/>
          <a:sy n="92" d="100"/>
        </p:scale>
        <p:origin x="108" y="4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F27EE-B721-40FE-BF36-CA5279C061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21175EA-69F7-459E-9274-6612E419F0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2C43FB-F0EF-4E2C-A48C-71DB61563CA9}"/>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5" name="Footer Placeholder 4">
            <a:extLst>
              <a:ext uri="{FF2B5EF4-FFF2-40B4-BE49-F238E27FC236}">
                <a16:creationId xmlns:a16="http://schemas.microsoft.com/office/drawing/2014/main" id="{6AEC98E0-0FF1-4289-A0D6-6061529CFC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B20CB8-131A-438B-B5EF-36470932549B}"/>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338001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EDCCA-0D34-415F-8B4D-147694F0895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D49AD8-AA74-4325-8C9D-2D06214993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D654CA-BF18-4FDE-8558-DE30FA744CF2}"/>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5" name="Footer Placeholder 4">
            <a:extLst>
              <a:ext uri="{FF2B5EF4-FFF2-40B4-BE49-F238E27FC236}">
                <a16:creationId xmlns:a16="http://schemas.microsoft.com/office/drawing/2014/main" id="{CB574300-8441-4B67-8990-AE767CBB4A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2B5C4E-A718-42CE-9AA1-9B7FA4353035}"/>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363129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73139B-D152-4900-AEBE-AEB4E434E4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69C79D3-53E4-4598-9863-C2E10BE354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5A9745-144D-46A7-B749-8B0F553AB2DF}"/>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5" name="Footer Placeholder 4">
            <a:extLst>
              <a:ext uri="{FF2B5EF4-FFF2-40B4-BE49-F238E27FC236}">
                <a16:creationId xmlns:a16="http://schemas.microsoft.com/office/drawing/2014/main" id="{C2AEF346-26DD-49AD-971E-6232A4FBF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77A9EF-A9BE-4207-8AC7-879FDE53FA3A}"/>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3951513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74A6E-0305-4432-8852-66737BDBD4DE}"/>
              </a:ext>
            </a:extLst>
          </p:cNvPr>
          <p:cNvSpPr>
            <a:spLocks noGrp="1"/>
          </p:cNvSpPr>
          <p:nvPr>
            <p:ph type="title"/>
          </p:nvPr>
        </p:nvSpPr>
        <p:spPr>
          <a:xfrm>
            <a:off x="838199" y="365125"/>
            <a:ext cx="7860323" cy="854075"/>
          </a:xfrm>
        </p:spPr>
        <p:txBody>
          <a:bodyPr/>
          <a:lstStyle>
            <a:lvl1pPr>
              <a:defRPr b="1">
                <a:solidFill>
                  <a:srgbClr val="00B050"/>
                </a:solidFill>
                <a:latin typeface="+mn-lt"/>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0009E8AA-E0BF-49ED-B9BD-B3EF64A0E30B}"/>
              </a:ext>
            </a:extLst>
          </p:cNvPr>
          <p:cNvSpPr>
            <a:spLocks noGrp="1"/>
          </p:cNvSpPr>
          <p:nvPr>
            <p:ph idx="1"/>
          </p:nvPr>
        </p:nvSpPr>
        <p:spPr>
          <a:xfrm>
            <a:off x="838200" y="1321723"/>
            <a:ext cx="10515600" cy="4855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100DE6-321B-445C-9C4F-BE51C7ADC068}"/>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5" name="Footer Placeholder 4">
            <a:extLst>
              <a:ext uri="{FF2B5EF4-FFF2-40B4-BE49-F238E27FC236}">
                <a16:creationId xmlns:a16="http://schemas.microsoft.com/office/drawing/2014/main" id="{04AB3A53-87A0-46D6-B83C-8163C64BD6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477EEB-68CA-43E4-A3E4-139DD1BA2726}"/>
              </a:ext>
            </a:extLst>
          </p:cNvPr>
          <p:cNvSpPr>
            <a:spLocks noGrp="1"/>
          </p:cNvSpPr>
          <p:nvPr>
            <p:ph type="sldNum" sz="quarter" idx="12"/>
          </p:nvPr>
        </p:nvSpPr>
        <p:spPr/>
        <p:txBody>
          <a:bodyPr/>
          <a:lstStyle/>
          <a:p>
            <a:fld id="{08763754-3AD0-4851-BBBE-4BB9C925F4CC}" type="slidenum">
              <a:rPr lang="en-GB" smtClean="0"/>
              <a:t>‹#›</a:t>
            </a:fld>
            <a:endParaRPr lang="en-GB"/>
          </a:p>
        </p:txBody>
      </p:sp>
      <p:pic>
        <p:nvPicPr>
          <p:cNvPr id="7" name="Picture 6">
            <a:extLst>
              <a:ext uri="{FF2B5EF4-FFF2-40B4-BE49-F238E27FC236}">
                <a16:creationId xmlns:a16="http://schemas.microsoft.com/office/drawing/2014/main" id="{C8BC6E17-0885-43E4-A990-14D1C0DBA00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75" t="1447" r="-2406" b="-1447"/>
          <a:stretch/>
        </p:blipFill>
        <p:spPr bwMode="auto">
          <a:xfrm>
            <a:off x="8823034" y="362140"/>
            <a:ext cx="2526867" cy="854075"/>
          </a:xfrm>
          <a:prstGeom prst="rect">
            <a:avLst/>
          </a:prstGeom>
          <a:solidFill>
            <a:srgbClr val="FFFFFF"/>
          </a:solidFill>
          <a:ln>
            <a:noFill/>
          </a:ln>
        </p:spPr>
      </p:pic>
    </p:spTree>
    <p:extLst>
      <p:ext uri="{BB962C8B-B14F-4D97-AF65-F5344CB8AC3E}">
        <p14:creationId xmlns:p14="http://schemas.microsoft.com/office/powerpoint/2010/main" val="1347970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4121-48E6-4809-91FE-07237FBCFD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607E163-D327-46B5-AB84-88DD858148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0052A6-FE96-4FE8-A815-79C1257DBE10}"/>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5" name="Footer Placeholder 4">
            <a:extLst>
              <a:ext uri="{FF2B5EF4-FFF2-40B4-BE49-F238E27FC236}">
                <a16:creationId xmlns:a16="http://schemas.microsoft.com/office/drawing/2014/main" id="{87D2BE80-AB1B-4945-8D56-D9DB281A38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05070E-787D-4921-BF1C-CF6E693A216E}"/>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1773214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7166C-EADE-4AE8-A37A-4FD6D08C2A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FC6835-E19C-4A5D-AA02-7859A01939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0A49BC2-D949-44EB-9260-12D018805C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9B7E485-F428-4E53-9C42-7BCF5C9AD47F}"/>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6" name="Footer Placeholder 5">
            <a:extLst>
              <a:ext uri="{FF2B5EF4-FFF2-40B4-BE49-F238E27FC236}">
                <a16:creationId xmlns:a16="http://schemas.microsoft.com/office/drawing/2014/main" id="{DE0FC3BB-A7D2-44B8-AF7E-3E12A15865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D3A4F77-F66F-4766-A054-42B6DD91AD64}"/>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1151400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7973C-F5CA-433C-A7F7-99EBCD9A630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B1136B3-A399-4289-BE55-0D20185A30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763797-B81A-498E-A91A-381BDAC3C0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23A4EE-777B-473B-90BC-E4127E8511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E0D177-0F55-419E-835A-8DA02F0943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5AAEF6F-DE20-4168-99F7-7E48A96DF520}"/>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8" name="Footer Placeholder 7">
            <a:extLst>
              <a:ext uri="{FF2B5EF4-FFF2-40B4-BE49-F238E27FC236}">
                <a16:creationId xmlns:a16="http://schemas.microsoft.com/office/drawing/2014/main" id="{D678046A-C75A-47EF-B4A1-A98E0B3CBCE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4F16DA-3361-4DFE-89E1-169F785C1B13}"/>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132923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D7D12-BC96-4FF5-9FC7-6F31F4B4BFA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05D9D1D-7E9F-4AC3-BBEB-9F7D2FC89816}"/>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4" name="Footer Placeholder 3">
            <a:extLst>
              <a:ext uri="{FF2B5EF4-FFF2-40B4-BE49-F238E27FC236}">
                <a16:creationId xmlns:a16="http://schemas.microsoft.com/office/drawing/2014/main" id="{55FD356F-BF01-4C57-888E-8C734FD9153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E97791-8ECC-4931-BD04-48C1E54DEE49}"/>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3134752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68A992-0E5A-42B4-B6A9-5056690AD86F}"/>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3" name="Footer Placeholder 2">
            <a:extLst>
              <a:ext uri="{FF2B5EF4-FFF2-40B4-BE49-F238E27FC236}">
                <a16:creationId xmlns:a16="http://schemas.microsoft.com/office/drawing/2014/main" id="{2B7146BF-8A39-4673-A471-E85D6D9093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F859EE4-54B6-414A-81A3-95A09F93AF21}"/>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264546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DF392-8314-4740-A4E5-D402602283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213DACF-6E4E-4569-8DC3-D84878F5C4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5D3E9DC-9F0E-4287-BEC9-91399EDC40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9C9E7E-63C3-4E32-BE68-654EA85D5C6F}"/>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6" name="Footer Placeholder 5">
            <a:extLst>
              <a:ext uri="{FF2B5EF4-FFF2-40B4-BE49-F238E27FC236}">
                <a16:creationId xmlns:a16="http://schemas.microsoft.com/office/drawing/2014/main" id="{0A7B5D66-A3BE-4178-867D-27D578ABFC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D7C0BB-77B5-4005-86CD-A79C26ACFAAB}"/>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273895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55164-C194-4698-8A45-3C66AB8A54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58C3C4-6D6C-4C11-BB92-59F9A2ABF3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9B15667-70D5-4DF7-AAD1-0D235C08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D10D-3927-462F-912A-D49157580FFB}"/>
              </a:ext>
            </a:extLst>
          </p:cNvPr>
          <p:cNvSpPr>
            <a:spLocks noGrp="1"/>
          </p:cNvSpPr>
          <p:nvPr>
            <p:ph type="dt" sz="half" idx="10"/>
          </p:nvPr>
        </p:nvSpPr>
        <p:spPr/>
        <p:txBody>
          <a:bodyPr/>
          <a:lstStyle/>
          <a:p>
            <a:fld id="{BB636DE1-8AF8-498B-85E8-09F8E425A267}" type="datetimeFigureOut">
              <a:rPr lang="en-GB" smtClean="0"/>
              <a:t>20/06/2019</a:t>
            </a:fld>
            <a:endParaRPr lang="en-GB"/>
          </a:p>
        </p:txBody>
      </p:sp>
      <p:sp>
        <p:nvSpPr>
          <p:cNvPr id="6" name="Footer Placeholder 5">
            <a:extLst>
              <a:ext uri="{FF2B5EF4-FFF2-40B4-BE49-F238E27FC236}">
                <a16:creationId xmlns:a16="http://schemas.microsoft.com/office/drawing/2014/main" id="{416A0D7C-2FD1-46E1-9932-B751A5F91B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892820-B70A-40E5-8DAE-D5F3ED30B0CF}"/>
              </a:ext>
            </a:extLst>
          </p:cNvPr>
          <p:cNvSpPr>
            <a:spLocks noGrp="1"/>
          </p:cNvSpPr>
          <p:nvPr>
            <p:ph type="sldNum" sz="quarter" idx="12"/>
          </p:nvPr>
        </p:nvSpPr>
        <p:spPr/>
        <p:txBody>
          <a:bodyPr/>
          <a:lstStyle/>
          <a:p>
            <a:fld id="{08763754-3AD0-4851-BBBE-4BB9C925F4CC}" type="slidenum">
              <a:rPr lang="en-GB" smtClean="0"/>
              <a:t>‹#›</a:t>
            </a:fld>
            <a:endParaRPr lang="en-GB"/>
          </a:p>
        </p:txBody>
      </p:sp>
    </p:spTree>
    <p:extLst>
      <p:ext uri="{BB962C8B-B14F-4D97-AF65-F5344CB8AC3E}">
        <p14:creationId xmlns:p14="http://schemas.microsoft.com/office/powerpoint/2010/main" val="330599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DDA1CB-5B92-4D60-8B36-6A38D21400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00DE45-AFAF-47D5-B475-EBF257C8B5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65F40F-6996-442A-A059-32DF392019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36DE1-8AF8-498B-85E8-09F8E425A267}" type="datetimeFigureOut">
              <a:rPr lang="en-GB" smtClean="0"/>
              <a:t>20/06/2019</a:t>
            </a:fld>
            <a:endParaRPr lang="en-GB"/>
          </a:p>
        </p:txBody>
      </p:sp>
      <p:sp>
        <p:nvSpPr>
          <p:cNvPr id="5" name="Footer Placeholder 4">
            <a:extLst>
              <a:ext uri="{FF2B5EF4-FFF2-40B4-BE49-F238E27FC236}">
                <a16:creationId xmlns:a16="http://schemas.microsoft.com/office/drawing/2014/main" id="{87D1AA5F-B521-41EB-AD11-62D1AD28BB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3B16E49-BDDE-4B72-97FF-10310514CC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63754-3AD0-4851-BBBE-4BB9C925F4CC}" type="slidenum">
              <a:rPr lang="en-GB" smtClean="0"/>
              <a:t>‹#›</a:t>
            </a:fld>
            <a:endParaRPr lang="en-GB"/>
          </a:p>
        </p:txBody>
      </p:sp>
    </p:spTree>
    <p:extLst>
      <p:ext uri="{BB962C8B-B14F-4D97-AF65-F5344CB8AC3E}">
        <p14:creationId xmlns:p14="http://schemas.microsoft.com/office/powerpoint/2010/main" val="2346840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F50617-E230-4B15-8346-5590D819E656}"/>
              </a:ext>
            </a:extLst>
          </p:cNvPr>
          <p:cNvSpPr>
            <a:spLocks noGrp="1"/>
          </p:cNvSpPr>
          <p:nvPr>
            <p:ph type="ctrTitle"/>
          </p:nvPr>
        </p:nvSpPr>
        <p:spPr/>
        <p:txBody>
          <a:bodyPr>
            <a:normAutofit/>
          </a:bodyPr>
          <a:lstStyle/>
          <a:p>
            <a:r>
              <a:rPr lang="en-GB" sz="4800" b="1" dirty="0">
                <a:solidFill>
                  <a:srgbClr val="00B050"/>
                </a:solidFill>
                <a:latin typeface="+mn-lt"/>
              </a:rPr>
              <a:t>Statistical orientation</a:t>
            </a:r>
          </a:p>
        </p:txBody>
      </p:sp>
      <p:sp>
        <p:nvSpPr>
          <p:cNvPr id="5" name="Subtitle 4">
            <a:extLst>
              <a:ext uri="{FF2B5EF4-FFF2-40B4-BE49-F238E27FC236}">
                <a16:creationId xmlns:a16="http://schemas.microsoft.com/office/drawing/2014/main" id="{2DF74997-7453-4B31-9F34-5B3139F9B8FD}"/>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972650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822AD-5871-49F8-B93C-BF0CA3862062}"/>
              </a:ext>
            </a:extLst>
          </p:cNvPr>
          <p:cNvSpPr>
            <a:spLocks noGrp="1"/>
          </p:cNvSpPr>
          <p:nvPr>
            <p:ph type="title"/>
          </p:nvPr>
        </p:nvSpPr>
        <p:spPr>
          <a:xfrm>
            <a:off x="838199" y="365125"/>
            <a:ext cx="7860323" cy="1183120"/>
          </a:xfrm>
        </p:spPr>
        <p:txBody>
          <a:bodyPr>
            <a:normAutofit/>
          </a:bodyPr>
          <a:lstStyle/>
          <a:p>
            <a:r>
              <a:rPr lang="en-GB" dirty="0"/>
              <a:t>Psychological well-being</a:t>
            </a:r>
            <a:br>
              <a:rPr lang="en-GB" dirty="0"/>
            </a:br>
            <a:r>
              <a:rPr lang="en-GB" sz="2800" dirty="0" err="1"/>
              <a:t>Ryff’s</a:t>
            </a:r>
            <a:r>
              <a:rPr lang="en-GB" sz="2800" dirty="0"/>
              <a:t> six dimensions</a:t>
            </a:r>
            <a:endParaRPr lang="en-GB" dirty="0"/>
          </a:p>
        </p:txBody>
      </p:sp>
      <p:graphicFrame>
        <p:nvGraphicFramePr>
          <p:cNvPr id="4" name="Content Placeholder 3">
            <a:extLst>
              <a:ext uri="{FF2B5EF4-FFF2-40B4-BE49-F238E27FC236}">
                <a16:creationId xmlns:a16="http://schemas.microsoft.com/office/drawing/2014/main" id="{68457EA2-CB0E-4CDD-8BFF-A63D998C4F25}"/>
              </a:ext>
            </a:extLst>
          </p:cNvPr>
          <p:cNvGraphicFramePr>
            <a:graphicFrameLocks noGrp="1"/>
          </p:cNvGraphicFramePr>
          <p:nvPr>
            <p:ph idx="1"/>
            <p:extLst>
              <p:ext uri="{D42A27DB-BD31-4B8C-83A1-F6EECF244321}">
                <p14:modId xmlns:p14="http://schemas.microsoft.com/office/powerpoint/2010/main" val="3435021541"/>
              </p:ext>
            </p:extLst>
          </p:nvPr>
        </p:nvGraphicFramePr>
        <p:xfrm>
          <a:off x="838200" y="1714499"/>
          <a:ext cx="10515600" cy="4312230"/>
        </p:xfrm>
        <a:graphic>
          <a:graphicData uri="http://schemas.openxmlformats.org/drawingml/2006/table">
            <a:tbl>
              <a:tblPr bandRow="1">
                <a:tableStyleId>{5C22544A-7EE6-4342-B048-85BDC9FD1C3A}</a:tableStyleId>
              </a:tblPr>
              <a:tblGrid>
                <a:gridCol w="3131127">
                  <a:extLst>
                    <a:ext uri="{9D8B030D-6E8A-4147-A177-3AD203B41FA5}">
                      <a16:colId xmlns:a16="http://schemas.microsoft.com/office/drawing/2014/main" val="693164996"/>
                    </a:ext>
                  </a:extLst>
                </a:gridCol>
                <a:gridCol w="7384473">
                  <a:extLst>
                    <a:ext uri="{9D8B030D-6E8A-4147-A177-3AD203B41FA5}">
                      <a16:colId xmlns:a16="http://schemas.microsoft.com/office/drawing/2014/main" val="131625773"/>
                    </a:ext>
                  </a:extLst>
                </a:gridCol>
              </a:tblGrid>
              <a:tr h="718705">
                <a:tc>
                  <a:txBody>
                    <a:bodyPr/>
                    <a:lstStyle/>
                    <a:p>
                      <a:pPr algn="l"/>
                      <a:r>
                        <a:rPr lang="en-GB" sz="2400" dirty="0"/>
                        <a:t>Self-acceptance</a:t>
                      </a:r>
                    </a:p>
                  </a:txBody>
                  <a:tcPr anchor="ctr"/>
                </a:tc>
                <a:tc>
                  <a:txBody>
                    <a:bodyPr/>
                    <a:lstStyle/>
                    <a:p>
                      <a:pPr>
                        <a:lnSpc>
                          <a:spcPct val="107000"/>
                        </a:lnSpc>
                        <a:spcBef>
                          <a:spcPts val="300"/>
                        </a:spcBef>
                        <a:spcAft>
                          <a:spcPts val="300"/>
                        </a:spcAft>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like being the way I am</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59365349"/>
                  </a:ext>
                </a:extLst>
              </a:tr>
              <a:tr h="718705">
                <a:tc>
                  <a:txBody>
                    <a:bodyPr/>
                    <a:lstStyle/>
                    <a:p>
                      <a:pPr algn="l"/>
                      <a:r>
                        <a:rPr lang="en-GB" sz="2400" dirty="0"/>
                        <a:t>Environmental mastery</a:t>
                      </a:r>
                    </a:p>
                  </a:txBody>
                  <a:tcPr anchor="ctr"/>
                </a:tc>
                <a:tc>
                  <a:txBody>
                    <a:bodyPr/>
                    <a:lstStyle/>
                    <a:p>
                      <a:pPr>
                        <a:lnSpc>
                          <a:spcPct val="107000"/>
                        </a:lnSpc>
                        <a:spcBef>
                          <a:spcPts val="300"/>
                        </a:spcBef>
                        <a:spcAft>
                          <a:spcPts val="300"/>
                        </a:spcAft>
                      </a:pPr>
                      <a:r>
                        <a:rPr lang="en-GB" sz="24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am good at managing my daily responsibilities</a:t>
                      </a:r>
                      <a:endParaRPr lang="en-GB"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87638583"/>
                  </a:ext>
                </a:extLst>
              </a:tr>
              <a:tr h="718705">
                <a:tc>
                  <a:txBody>
                    <a:bodyPr/>
                    <a:lstStyle/>
                    <a:p>
                      <a:pPr algn="l"/>
                      <a:r>
                        <a:rPr lang="en-GB" sz="2400" dirty="0"/>
                        <a:t>Autonomy</a:t>
                      </a:r>
                    </a:p>
                  </a:txBody>
                  <a:tcPr anchor="ctr"/>
                </a:tc>
                <a:tc>
                  <a:txBody>
                    <a:bodyPr/>
                    <a:lstStyle/>
                    <a:p>
                      <a:pPr marL="0" marR="0" lvl="0" indent="0" algn="l" defTabSz="914400" rtl="0" eaLnBrk="1" fontAlgn="auto" latinLnBrk="0" hangingPunct="1">
                        <a:lnSpc>
                          <a:spcPct val="107000"/>
                        </a:lnSpc>
                        <a:spcBef>
                          <a:spcPts val="300"/>
                        </a:spcBef>
                        <a:spcAft>
                          <a:spcPts val="300"/>
                        </a:spcAft>
                        <a:buClrTx/>
                        <a:buSzTx/>
                        <a:buFontTx/>
                        <a:buNone/>
                        <a:tabLst/>
                        <a:defRPr/>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have enough choice about how I spend my time</a:t>
                      </a:r>
                    </a:p>
                  </a:txBody>
                  <a:tcPr marL="68580" marR="68580" marT="0" marB="0" anchor="ctr"/>
                </a:tc>
                <a:extLst>
                  <a:ext uri="{0D108BD9-81ED-4DB2-BD59-A6C34878D82A}">
                    <a16:rowId xmlns:a16="http://schemas.microsoft.com/office/drawing/2014/main" val="2047546109"/>
                  </a:ext>
                </a:extLst>
              </a:tr>
              <a:tr h="718705">
                <a:tc>
                  <a:txBody>
                    <a:bodyPr/>
                    <a:lstStyle/>
                    <a:p>
                      <a:pPr algn="l"/>
                      <a:r>
                        <a:rPr lang="en-GB" sz="2400" dirty="0"/>
                        <a:t>Positive relations</a:t>
                      </a:r>
                    </a:p>
                  </a:txBody>
                  <a:tcPr anchor="ctr"/>
                </a:tc>
                <a:tc>
                  <a:txBody>
                    <a:bodyPr/>
                    <a:lstStyle/>
                    <a:p>
                      <a:pPr marL="0" marR="0" lvl="0" indent="0" algn="l" defTabSz="914400" rtl="0" eaLnBrk="1" fontAlgn="auto" latinLnBrk="0" hangingPunct="1">
                        <a:lnSpc>
                          <a:spcPct val="107000"/>
                        </a:lnSpc>
                        <a:spcBef>
                          <a:spcPts val="300"/>
                        </a:spcBef>
                        <a:spcAft>
                          <a:spcPts val="300"/>
                        </a:spcAft>
                        <a:buClrTx/>
                        <a:buSzTx/>
                        <a:buFontTx/>
                        <a:buNone/>
                        <a:tabLst/>
                        <a:defRPr/>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People are generally friendly towards me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5157300"/>
                  </a:ext>
                </a:extLst>
              </a:tr>
              <a:tr h="718705">
                <a:tc>
                  <a:txBody>
                    <a:bodyPr/>
                    <a:lstStyle/>
                    <a:p>
                      <a:pPr algn="l"/>
                      <a:r>
                        <a:rPr lang="en-GB" sz="2400" dirty="0"/>
                        <a:t>Purpose in life</a:t>
                      </a:r>
                    </a:p>
                  </a:txBody>
                  <a:tcPr anchor="ctr"/>
                </a:tc>
                <a:tc>
                  <a:txBody>
                    <a:bodyPr/>
                    <a:lstStyle/>
                    <a:p>
                      <a:pPr marL="0" marR="0" lvl="0" indent="0" algn="l" defTabSz="914400" rtl="0" eaLnBrk="1" fontAlgn="auto" latinLnBrk="0" hangingPunct="1">
                        <a:lnSpc>
                          <a:spcPct val="107000"/>
                        </a:lnSpc>
                        <a:spcBef>
                          <a:spcPts val="300"/>
                        </a:spcBef>
                        <a:spcAft>
                          <a:spcPts val="300"/>
                        </a:spcAft>
                        <a:buClrTx/>
                        <a:buSzTx/>
                        <a:buFontTx/>
                        <a:buNone/>
                        <a:tabLst/>
                        <a:defRPr/>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feel positive about my future</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645418"/>
                  </a:ext>
                </a:extLst>
              </a:tr>
              <a:tr h="718705">
                <a:tc>
                  <a:txBody>
                    <a:bodyPr/>
                    <a:lstStyle/>
                    <a:p>
                      <a:pPr algn="l"/>
                      <a:r>
                        <a:rPr lang="en-GB" sz="2400" dirty="0"/>
                        <a:t>Personal growth</a:t>
                      </a:r>
                    </a:p>
                  </a:txBody>
                  <a:tcPr anchor="ctr"/>
                </a:tc>
                <a:tc>
                  <a:txBody>
                    <a:bodyPr/>
                    <a:lstStyle/>
                    <a:p>
                      <a:pPr marL="0" marR="0" lvl="0" indent="0" algn="l" defTabSz="914400" rtl="0" eaLnBrk="1" fontAlgn="auto" latinLnBrk="0" hangingPunct="1">
                        <a:lnSpc>
                          <a:spcPct val="107000"/>
                        </a:lnSpc>
                        <a:spcBef>
                          <a:spcPts val="300"/>
                        </a:spcBef>
                        <a:spcAft>
                          <a:spcPts val="300"/>
                        </a:spcAft>
                        <a:buClrTx/>
                        <a:buSzTx/>
                        <a:buFontTx/>
                        <a:buNone/>
                        <a:tabLst/>
                        <a:defRPr/>
                      </a:pPr>
                      <a:r>
                        <a:rPr lang="en-GB" sz="2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feel that I am learning a lot at the moment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4460203"/>
                  </a:ext>
                </a:extLst>
              </a:tr>
            </a:tbl>
          </a:graphicData>
        </a:graphic>
      </p:graphicFrame>
    </p:spTree>
    <p:extLst>
      <p:ext uri="{BB962C8B-B14F-4D97-AF65-F5344CB8AC3E}">
        <p14:creationId xmlns:p14="http://schemas.microsoft.com/office/powerpoint/2010/main" val="2463511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A8133-8560-4F73-9015-EC5CF12A0688}"/>
              </a:ext>
            </a:extLst>
          </p:cNvPr>
          <p:cNvSpPr>
            <a:spLocks noGrp="1"/>
          </p:cNvSpPr>
          <p:nvPr>
            <p:ph type="title"/>
          </p:nvPr>
        </p:nvSpPr>
        <p:spPr/>
        <p:txBody>
          <a:bodyPr/>
          <a:lstStyle/>
          <a:p>
            <a:r>
              <a:rPr lang="en-GB" dirty="0"/>
              <a:t>Domains and themes</a:t>
            </a:r>
          </a:p>
        </p:txBody>
      </p:sp>
      <p:graphicFrame>
        <p:nvGraphicFramePr>
          <p:cNvPr id="4" name="Content Placeholder 3">
            <a:extLst>
              <a:ext uri="{FF2B5EF4-FFF2-40B4-BE49-F238E27FC236}">
                <a16:creationId xmlns:a16="http://schemas.microsoft.com/office/drawing/2014/main" id="{49E06C0E-E517-42E1-83ED-FA706A4CC781}"/>
              </a:ext>
            </a:extLst>
          </p:cNvPr>
          <p:cNvGraphicFramePr>
            <a:graphicFrameLocks noGrp="1"/>
          </p:cNvGraphicFramePr>
          <p:nvPr>
            <p:ph idx="1"/>
          </p:nvPr>
        </p:nvGraphicFramePr>
        <p:xfrm>
          <a:off x="838200" y="1282337"/>
          <a:ext cx="10100737" cy="4946623"/>
        </p:xfrm>
        <a:graphic>
          <a:graphicData uri="http://schemas.openxmlformats.org/drawingml/2006/table">
            <a:tbl>
              <a:tblPr firstRow="1" firstCol="1" bandRow="1">
                <a:tableStyleId>{5C22544A-7EE6-4342-B048-85BDC9FD1C3A}</a:tableStyleId>
              </a:tblPr>
              <a:tblGrid>
                <a:gridCol w="1261533">
                  <a:extLst>
                    <a:ext uri="{9D8B030D-6E8A-4147-A177-3AD203B41FA5}">
                      <a16:colId xmlns:a16="http://schemas.microsoft.com/office/drawing/2014/main" val="4212688272"/>
                    </a:ext>
                  </a:extLst>
                </a:gridCol>
                <a:gridCol w="2209801">
                  <a:extLst>
                    <a:ext uri="{9D8B030D-6E8A-4147-A177-3AD203B41FA5}">
                      <a16:colId xmlns:a16="http://schemas.microsoft.com/office/drawing/2014/main" val="1065319271"/>
                    </a:ext>
                  </a:extLst>
                </a:gridCol>
                <a:gridCol w="2209801">
                  <a:extLst>
                    <a:ext uri="{9D8B030D-6E8A-4147-A177-3AD203B41FA5}">
                      <a16:colId xmlns:a16="http://schemas.microsoft.com/office/drawing/2014/main" val="2627668081"/>
                    </a:ext>
                  </a:extLst>
                </a:gridCol>
                <a:gridCol w="2209801">
                  <a:extLst>
                    <a:ext uri="{9D8B030D-6E8A-4147-A177-3AD203B41FA5}">
                      <a16:colId xmlns:a16="http://schemas.microsoft.com/office/drawing/2014/main" val="1382022060"/>
                    </a:ext>
                  </a:extLst>
                </a:gridCol>
                <a:gridCol w="2209801">
                  <a:extLst>
                    <a:ext uri="{9D8B030D-6E8A-4147-A177-3AD203B41FA5}">
                      <a16:colId xmlns:a16="http://schemas.microsoft.com/office/drawing/2014/main" val="2871108210"/>
                    </a:ext>
                  </a:extLst>
                </a:gridCol>
              </a:tblGrid>
              <a:tr h="288749">
                <a:tc>
                  <a:txBody>
                    <a:bodyPr/>
                    <a:lstStyle/>
                    <a:p>
                      <a:pPr algn="r"/>
                      <a:endParaRPr lang="en-GB" sz="1600" dirty="0"/>
                    </a:p>
                  </a:txBody>
                  <a:tcPr marL="36000" marR="36000" marT="36000" marB="36000">
                    <a:noFill/>
                  </a:tcPr>
                </a:tc>
                <a:tc>
                  <a:txBody>
                    <a:bodyPr/>
                    <a:lstStyle/>
                    <a:p>
                      <a:r>
                        <a:rPr lang="en-GB" sz="1600" dirty="0"/>
                        <a:t>Family</a:t>
                      </a:r>
                    </a:p>
                  </a:txBody>
                  <a:tcPr marL="36000" marR="36000" marT="36000" marB="36000"/>
                </a:tc>
                <a:tc>
                  <a:txBody>
                    <a:bodyPr/>
                    <a:lstStyle/>
                    <a:p>
                      <a:r>
                        <a:rPr lang="en-GB" sz="1600" dirty="0"/>
                        <a:t>School</a:t>
                      </a:r>
                    </a:p>
                  </a:txBody>
                  <a:tcPr marL="36000" marR="36000" marT="36000" marB="36000"/>
                </a:tc>
                <a:tc>
                  <a:txBody>
                    <a:bodyPr/>
                    <a:lstStyle/>
                    <a:p>
                      <a:r>
                        <a:rPr lang="en-GB" sz="1600" dirty="0"/>
                        <a:t>Local area</a:t>
                      </a:r>
                    </a:p>
                  </a:txBody>
                  <a:tcPr marL="36000" marR="36000" marT="36000" marB="36000"/>
                </a:tc>
                <a:tc>
                  <a:txBody>
                    <a:bodyPr/>
                    <a:lstStyle/>
                    <a:p>
                      <a:r>
                        <a:rPr lang="en-GB" sz="1600" dirty="0"/>
                        <a:t>Country</a:t>
                      </a:r>
                    </a:p>
                  </a:txBody>
                  <a:tcPr marL="36000" marR="36000" marT="36000" marB="36000"/>
                </a:tc>
                <a:extLst>
                  <a:ext uri="{0D108BD9-81ED-4DB2-BD59-A6C34878D82A}">
                    <a16:rowId xmlns:a16="http://schemas.microsoft.com/office/drawing/2014/main" val="506967607"/>
                  </a:ext>
                </a:extLst>
              </a:tr>
              <a:tr h="721872">
                <a:tc>
                  <a:txBody>
                    <a:bodyPr/>
                    <a:lstStyle/>
                    <a:p>
                      <a:pPr algn="r"/>
                      <a:r>
                        <a:rPr lang="en-GB" sz="1600" dirty="0"/>
                        <a:t>Care</a:t>
                      </a:r>
                    </a:p>
                  </a:txBody>
                  <a:tcPr marL="36000" marR="36000" marT="36000" marB="36000"/>
                </a:tc>
                <a:tc>
                  <a:txBody>
                    <a:bodyPr/>
                    <a:lstStyle/>
                    <a:p>
                      <a:r>
                        <a:rPr lang="en-GB" sz="1600" kern="1200" dirty="0">
                          <a:solidFill>
                            <a:schemeClr val="dk1"/>
                          </a:solidFill>
                          <a:effectLst/>
                          <a:latin typeface="+mn-lt"/>
                          <a:ea typeface="+mn-ea"/>
                          <a:cs typeface="+mn-cs"/>
                        </a:rPr>
                        <a:t>There are people in my family who care about me</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My teachers care about me</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Adults in my local area are kind to children</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Adults in [Country] care about children</a:t>
                      </a:r>
                      <a:endParaRPr lang="en-GB" sz="1600" dirty="0"/>
                    </a:p>
                  </a:txBody>
                  <a:tcPr marL="36000" marR="36000" marT="36000" marB="36000"/>
                </a:tc>
                <a:extLst>
                  <a:ext uri="{0D108BD9-81ED-4DB2-BD59-A6C34878D82A}">
                    <a16:rowId xmlns:a16="http://schemas.microsoft.com/office/drawing/2014/main" val="398992986"/>
                  </a:ext>
                </a:extLst>
              </a:tr>
              <a:tr h="846600">
                <a:tc>
                  <a:txBody>
                    <a:bodyPr/>
                    <a:lstStyle/>
                    <a:p>
                      <a:pPr algn="r"/>
                      <a:r>
                        <a:rPr lang="en-GB" sz="1600" dirty="0"/>
                        <a:t>Support</a:t>
                      </a:r>
                    </a:p>
                  </a:txBody>
                  <a:tcPr marL="36000" marR="36000" marT="36000" marB="36000"/>
                </a:tc>
                <a:tc>
                  <a:txBody>
                    <a:bodyPr/>
                    <a:lstStyle/>
                    <a:p>
                      <a:r>
                        <a:rPr lang="en-GB" sz="1600" kern="1200" dirty="0">
                          <a:solidFill>
                            <a:schemeClr val="dk1"/>
                          </a:solidFill>
                          <a:effectLst/>
                          <a:latin typeface="+mn-lt"/>
                          <a:ea typeface="+mn-ea"/>
                          <a:cs typeface="+mn-cs"/>
                        </a:rPr>
                        <a:t>If I have a problem, people in my family will help me</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If I have a problem at school my teachers will help me</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If I have a problem there are people in my local area who will help me</a:t>
                      </a:r>
                      <a:endParaRPr lang="en-GB" sz="1600" dirty="0"/>
                    </a:p>
                  </a:txBody>
                  <a:tcPr marL="36000" marR="36000" marT="36000" marB="36000"/>
                </a:tc>
                <a:tc>
                  <a:txBody>
                    <a:bodyPr/>
                    <a:lstStyle/>
                    <a:p>
                      <a:endParaRPr lang="en-GB" sz="1600"/>
                    </a:p>
                  </a:txBody>
                  <a:tcPr marL="36000" marR="36000" marT="36000" marB="36000"/>
                </a:tc>
                <a:extLst>
                  <a:ext uri="{0D108BD9-81ED-4DB2-BD59-A6C34878D82A}">
                    <a16:rowId xmlns:a16="http://schemas.microsoft.com/office/drawing/2014/main" val="1770072745"/>
                  </a:ext>
                </a:extLst>
              </a:tr>
              <a:tr h="1323703">
                <a:tc>
                  <a:txBody>
                    <a:bodyPr/>
                    <a:lstStyle/>
                    <a:p>
                      <a:pPr algn="r"/>
                      <a:r>
                        <a:rPr lang="en-GB" sz="1600" dirty="0"/>
                        <a:t>Participation</a:t>
                      </a:r>
                    </a:p>
                  </a:txBody>
                  <a:tcPr marL="36000" marR="36000" marT="36000" marB="36000"/>
                </a:tc>
                <a:tc>
                  <a:txBody>
                    <a:bodyPr/>
                    <a:lstStyle/>
                    <a:p>
                      <a:r>
                        <a:rPr lang="en-GB" sz="1600" kern="1200" dirty="0">
                          <a:solidFill>
                            <a:schemeClr val="dk1"/>
                          </a:solidFill>
                          <a:effectLst/>
                          <a:latin typeface="+mn-lt"/>
                          <a:ea typeface="+mn-ea"/>
                          <a:cs typeface="+mn-cs"/>
                        </a:rPr>
                        <a:t>My parents and I make decisions about my life together</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At school I have opportunities to make decisions about things that are important to me</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In my local area, I have opportunities to participate in decisions about things that are important to children </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In my country children are allowed to participate in decisions that are important to them</a:t>
                      </a:r>
                      <a:endParaRPr lang="en-GB" sz="1600" dirty="0"/>
                    </a:p>
                  </a:txBody>
                  <a:tcPr marL="36000" marR="36000" marT="36000" marB="36000"/>
                </a:tc>
                <a:extLst>
                  <a:ext uri="{0D108BD9-81ED-4DB2-BD59-A6C34878D82A}">
                    <a16:rowId xmlns:a16="http://schemas.microsoft.com/office/drawing/2014/main" val="2505237740"/>
                  </a:ext>
                </a:extLst>
              </a:tr>
              <a:tr h="853440">
                <a:tc>
                  <a:txBody>
                    <a:bodyPr/>
                    <a:lstStyle/>
                    <a:p>
                      <a:pPr algn="r"/>
                      <a:r>
                        <a:rPr lang="en-GB" sz="1600" dirty="0"/>
                        <a:t>Respect</a:t>
                      </a:r>
                    </a:p>
                  </a:txBody>
                  <a:tcPr marL="36000" marR="36000" marT="36000" marB="36000"/>
                </a:tc>
                <a:tc>
                  <a:txBody>
                    <a:bodyPr/>
                    <a:lstStyle/>
                    <a:p>
                      <a:r>
                        <a:rPr lang="en-GB" sz="1600" kern="1200" dirty="0">
                          <a:solidFill>
                            <a:schemeClr val="dk1"/>
                          </a:solidFill>
                          <a:effectLst/>
                          <a:latin typeface="+mn-lt"/>
                          <a:ea typeface="+mn-ea"/>
                          <a:cs typeface="+mn-cs"/>
                        </a:rPr>
                        <a:t>My parent(s) listen to me and take what I say into account</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My teachers listen to me and take what I say into account</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Adults in my area listen to children and take them seriously</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 think in my country adults respect children’s rights</a:t>
                      </a:r>
                      <a:endParaRPr lang="en-GB" sz="1600" dirty="0"/>
                    </a:p>
                  </a:txBody>
                  <a:tcPr marL="36000" marR="36000" marT="36000" marB="36000"/>
                </a:tc>
                <a:extLst>
                  <a:ext uri="{0D108BD9-81ED-4DB2-BD59-A6C34878D82A}">
                    <a16:rowId xmlns:a16="http://schemas.microsoft.com/office/drawing/2014/main" val="3813511216"/>
                  </a:ext>
                </a:extLst>
              </a:tr>
              <a:tr h="721872">
                <a:tc>
                  <a:txBody>
                    <a:bodyPr/>
                    <a:lstStyle/>
                    <a:p>
                      <a:pPr algn="r"/>
                      <a:r>
                        <a:rPr lang="en-GB" sz="1600" dirty="0"/>
                        <a:t>Safety</a:t>
                      </a:r>
                    </a:p>
                  </a:txBody>
                  <a:tcPr marL="36000" marR="36000" marT="36000" marB="36000"/>
                </a:tc>
                <a:tc>
                  <a:txBody>
                    <a:bodyPr/>
                    <a:lstStyle/>
                    <a:p>
                      <a:r>
                        <a:rPr lang="en-GB" sz="1600" kern="1200" dirty="0">
                          <a:solidFill>
                            <a:schemeClr val="dk1"/>
                          </a:solidFill>
                          <a:effectLst/>
                          <a:latin typeface="+mn-lt"/>
                          <a:ea typeface="+mn-ea"/>
                          <a:cs typeface="+mn-cs"/>
                        </a:rPr>
                        <a:t>I feel safe at home</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 feel safe at school</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I feel safe when I walk around in the area I live in</a:t>
                      </a:r>
                      <a:endParaRPr lang="en-GB" sz="1600" dirty="0"/>
                    </a:p>
                  </a:txBody>
                  <a:tcPr marL="36000" marR="36000" marT="36000" marB="36000"/>
                </a:tc>
                <a:tc>
                  <a:txBody>
                    <a:bodyPr/>
                    <a:lstStyle/>
                    <a:p>
                      <a:r>
                        <a:rPr lang="en-GB" sz="1600" kern="1200" dirty="0">
                          <a:solidFill>
                            <a:schemeClr val="dk1"/>
                          </a:solidFill>
                          <a:effectLst/>
                          <a:latin typeface="+mn-lt"/>
                          <a:ea typeface="+mn-ea"/>
                          <a:cs typeface="+mn-cs"/>
                        </a:rPr>
                        <a:t>[Country] is a safe place for children to live</a:t>
                      </a:r>
                      <a:endParaRPr lang="en-GB" sz="1600" dirty="0"/>
                    </a:p>
                  </a:txBody>
                  <a:tcPr marL="36000" marR="36000" marT="36000" marB="36000"/>
                </a:tc>
                <a:extLst>
                  <a:ext uri="{0D108BD9-81ED-4DB2-BD59-A6C34878D82A}">
                    <a16:rowId xmlns:a16="http://schemas.microsoft.com/office/drawing/2014/main" val="3488025659"/>
                  </a:ext>
                </a:extLst>
              </a:tr>
            </a:tbl>
          </a:graphicData>
        </a:graphic>
      </p:graphicFrame>
    </p:spTree>
    <p:extLst>
      <p:ext uri="{BB962C8B-B14F-4D97-AF65-F5344CB8AC3E}">
        <p14:creationId xmlns:p14="http://schemas.microsoft.com/office/powerpoint/2010/main" val="4293081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BE38E-89FC-43D5-8D70-B3AE60D05497}"/>
              </a:ext>
            </a:extLst>
          </p:cNvPr>
          <p:cNvSpPr>
            <a:spLocks noGrp="1"/>
          </p:cNvSpPr>
          <p:nvPr>
            <p:ph type="title"/>
          </p:nvPr>
        </p:nvSpPr>
        <p:spPr/>
        <p:txBody>
          <a:bodyPr/>
          <a:lstStyle/>
          <a:p>
            <a:r>
              <a:rPr lang="en-GB" dirty="0"/>
              <a:t>Economic factors</a:t>
            </a:r>
          </a:p>
        </p:txBody>
      </p:sp>
      <p:sp>
        <p:nvSpPr>
          <p:cNvPr id="3" name="Content Placeholder 2">
            <a:extLst>
              <a:ext uri="{FF2B5EF4-FFF2-40B4-BE49-F238E27FC236}">
                <a16:creationId xmlns:a16="http://schemas.microsoft.com/office/drawing/2014/main" id="{2CD8D222-03BB-4425-8131-46C1A78A37F6}"/>
              </a:ext>
            </a:extLst>
          </p:cNvPr>
          <p:cNvSpPr>
            <a:spLocks noGrp="1"/>
          </p:cNvSpPr>
          <p:nvPr>
            <p:ph idx="1"/>
          </p:nvPr>
        </p:nvSpPr>
        <p:spPr/>
        <p:txBody>
          <a:bodyPr/>
          <a:lstStyle/>
          <a:p>
            <a:pPr marL="0" indent="0">
              <a:buNone/>
            </a:pPr>
            <a:r>
              <a:rPr lang="en-GB" dirty="0"/>
              <a:t>Three dimensions:</a:t>
            </a:r>
          </a:p>
          <a:p>
            <a:pPr marL="514350" indent="-514350">
              <a:buFont typeface="+mj-lt"/>
              <a:buAutoNum type="arabicPeriod"/>
            </a:pPr>
            <a:r>
              <a:rPr lang="en-GB" b="1" dirty="0">
                <a:solidFill>
                  <a:srgbClr val="00B050"/>
                </a:solidFill>
              </a:rPr>
              <a:t>Family/household circumstances:</a:t>
            </a:r>
            <a:br>
              <a:rPr lang="en-GB" dirty="0"/>
            </a:br>
            <a:r>
              <a:rPr lang="en-GB" dirty="0"/>
              <a:t>Two alternative sets of items</a:t>
            </a:r>
            <a:br>
              <a:rPr lang="en-GB" dirty="0"/>
            </a:br>
            <a:r>
              <a:rPr lang="en-GB" dirty="0"/>
              <a:t>e.g. </a:t>
            </a:r>
            <a:r>
              <a:rPr lang="en-GB" dirty="0">
                <a:solidFill>
                  <a:srgbClr val="0070C0"/>
                </a:solidFill>
              </a:rPr>
              <a:t>Does your family have a car (or other means of transportation)?</a:t>
            </a:r>
          </a:p>
          <a:p>
            <a:pPr marL="514350" indent="-514350">
              <a:buFont typeface="+mj-lt"/>
              <a:buAutoNum type="arabicPeriod"/>
            </a:pPr>
            <a:r>
              <a:rPr lang="en-GB" b="1" dirty="0">
                <a:solidFill>
                  <a:srgbClr val="00B050"/>
                </a:solidFill>
              </a:rPr>
              <a:t>Personal deprivation:</a:t>
            </a:r>
            <a:br>
              <a:rPr lang="en-GB" dirty="0"/>
            </a:br>
            <a:r>
              <a:rPr lang="en-GB" dirty="0"/>
              <a:t>List of 8 items</a:t>
            </a:r>
            <a:br>
              <a:rPr lang="en-GB" dirty="0"/>
            </a:br>
            <a:r>
              <a:rPr lang="en-GB" dirty="0"/>
              <a:t>e.g. </a:t>
            </a:r>
            <a:r>
              <a:rPr lang="en-GB" dirty="0">
                <a:solidFill>
                  <a:srgbClr val="0070C0"/>
                </a:solidFill>
              </a:rPr>
              <a:t>Do you have clothes in good condition to go </a:t>
            </a:r>
            <a:r>
              <a:rPr lang="en-GB">
                <a:solidFill>
                  <a:srgbClr val="0070C0"/>
                </a:solidFill>
              </a:rPr>
              <a:t>to school?</a:t>
            </a:r>
            <a:endParaRPr lang="en-GB" dirty="0">
              <a:solidFill>
                <a:srgbClr val="0070C0"/>
              </a:solidFill>
            </a:endParaRPr>
          </a:p>
          <a:p>
            <a:pPr marL="514350" indent="-514350">
              <a:buFont typeface="+mj-lt"/>
              <a:buAutoNum type="arabicPeriod"/>
            </a:pPr>
            <a:r>
              <a:rPr lang="en-GB" b="1" dirty="0">
                <a:solidFill>
                  <a:srgbClr val="00B050"/>
                </a:solidFill>
              </a:rPr>
              <a:t>Subjective experience:</a:t>
            </a:r>
            <a:br>
              <a:rPr lang="en-GB" b="1" dirty="0">
                <a:solidFill>
                  <a:srgbClr val="00B050"/>
                </a:solidFill>
              </a:rPr>
            </a:br>
            <a:r>
              <a:rPr lang="en-GB" dirty="0"/>
              <a:t>3 items</a:t>
            </a:r>
            <a:br>
              <a:rPr lang="en-GB" dirty="0"/>
            </a:br>
            <a:r>
              <a:rPr lang="en-GB" dirty="0"/>
              <a:t>e.g. </a:t>
            </a:r>
            <a:r>
              <a:rPr lang="en-GB" dirty="0">
                <a:solidFill>
                  <a:srgbClr val="0070C0"/>
                </a:solidFill>
              </a:rPr>
              <a:t>How often do you worry about family money?</a:t>
            </a:r>
          </a:p>
        </p:txBody>
      </p:sp>
    </p:spTree>
    <p:extLst>
      <p:ext uri="{BB962C8B-B14F-4D97-AF65-F5344CB8AC3E}">
        <p14:creationId xmlns:p14="http://schemas.microsoft.com/office/powerpoint/2010/main" val="894879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E61C4-8F22-470B-B47F-7E636D2C3FA3}"/>
              </a:ext>
            </a:extLst>
          </p:cNvPr>
          <p:cNvSpPr>
            <a:spLocks noGrp="1"/>
          </p:cNvSpPr>
          <p:nvPr>
            <p:ph type="title"/>
          </p:nvPr>
        </p:nvSpPr>
        <p:spPr/>
        <p:txBody>
          <a:bodyPr/>
          <a:lstStyle/>
          <a:p>
            <a:r>
              <a:rPr lang="en-GB" dirty="0"/>
              <a:t>Multi-dimensional poverty</a:t>
            </a:r>
          </a:p>
        </p:txBody>
      </p:sp>
      <p:graphicFrame>
        <p:nvGraphicFramePr>
          <p:cNvPr id="4" name="Content Placeholder 3">
            <a:extLst>
              <a:ext uri="{FF2B5EF4-FFF2-40B4-BE49-F238E27FC236}">
                <a16:creationId xmlns:a16="http://schemas.microsoft.com/office/drawing/2014/main" id="{3180B2C3-910E-4A64-82FA-F13562D13706}"/>
              </a:ext>
            </a:extLst>
          </p:cNvPr>
          <p:cNvGraphicFramePr>
            <a:graphicFrameLocks noGrp="1"/>
          </p:cNvGraphicFramePr>
          <p:nvPr>
            <p:ph idx="1"/>
            <p:extLst>
              <p:ext uri="{D42A27DB-BD31-4B8C-83A1-F6EECF244321}">
                <p14:modId xmlns:p14="http://schemas.microsoft.com/office/powerpoint/2010/main" val="983943281"/>
              </p:ext>
            </p:extLst>
          </p:nvPr>
        </p:nvGraphicFramePr>
        <p:xfrm>
          <a:off x="952500" y="1301606"/>
          <a:ext cx="10515600" cy="4860295"/>
        </p:xfrm>
        <a:graphic>
          <a:graphicData uri="http://schemas.openxmlformats.org/drawingml/2006/table">
            <a:tbl>
              <a:tblPr firstRow="1" bandRow="1">
                <a:tableStyleId>{5C22544A-7EE6-4342-B048-85BDC9FD1C3A}</a:tableStyleId>
              </a:tblPr>
              <a:tblGrid>
                <a:gridCol w="1769918">
                  <a:extLst>
                    <a:ext uri="{9D8B030D-6E8A-4147-A177-3AD203B41FA5}">
                      <a16:colId xmlns:a16="http://schemas.microsoft.com/office/drawing/2014/main" val="2204283697"/>
                    </a:ext>
                  </a:extLst>
                </a:gridCol>
                <a:gridCol w="8745682">
                  <a:extLst>
                    <a:ext uri="{9D8B030D-6E8A-4147-A177-3AD203B41FA5}">
                      <a16:colId xmlns:a16="http://schemas.microsoft.com/office/drawing/2014/main" val="447477480"/>
                    </a:ext>
                  </a:extLst>
                </a:gridCol>
              </a:tblGrid>
              <a:tr h="370840">
                <a:tc>
                  <a:txBody>
                    <a:bodyPr/>
                    <a:lstStyle/>
                    <a:p>
                      <a:pPr algn="r"/>
                      <a:r>
                        <a:rPr lang="en-GB" dirty="0"/>
                        <a:t>Domain</a:t>
                      </a:r>
                    </a:p>
                  </a:txBody>
                  <a:tcPr/>
                </a:tc>
                <a:tc>
                  <a:txBody>
                    <a:bodyPr/>
                    <a:lstStyle/>
                    <a:p>
                      <a:r>
                        <a:rPr lang="en-GB" dirty="0"/>
                        <a:t>Measures</a:t>
                      </a:r>
                    </a:p>
                  </a:txBody>
                  <a:tcPr/>
                </a:tc>
                <a:extLst>
                  <a:ext uri="{0D108BD9-81ED-4DB2-BD59-A6C34878D82A}">
                    <a16:rowId xmlns:a16="http://schemas.microsoft.com/office/drawing/2014/main" val="817999081"/>
                  </a:ext>
                </a:extLst>
              </a:tr>
              <a:tr h="468000">
                <a:tc>
                  <a:txBody>
                    <a:bodyPr/>
                    <a:lstStyle/>
                    <a:p>
                      <a:pPr algn="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Nutrition</a:t>
                      </a:r>
                    </a:p>
                  </a:txBody>
                  <a:tcPr marL="68580" marR="68580" marT="0" marB="0" anchor="ctr"/>
                </a:tc>
                <a:tc>
                  <a:txBody>
                    <a:bodyPr/>
                    <a:lstStyle/>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Enough food each day</a:t>
                      </a:r>
                    </a:p>
                  </a:txBody>
                  <a:tcPr marL="68580" marR="68580" marT="0" marB="0" anchor="ctr"/>
                </a:tc>
                <a:extLst>
                  <a:ext uri="{0D108BD9-81ED-4DB2-BD59-A6C34878D82A}">
                    <a16:rowId xmlns:a16="http://schemas.microsoft.com/office/drawing/2014/main" val="3660768610"/>
                  </a:ext>
                </a:extLst>
              </a:tr>
              <a:tr h="370840">
                <a:tc>
                  <a:txBody>
                    <a:bodyPr/>
                    <a:lstStyle/>
                    <a:p>
                      <a:pPr algn="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Clothing</a:t>
                      </a:r>
                    </a:p>
                  </a:txBody>
                  <a:tcPr marL="68580" marR="68580" marT="0" marB="0" anchor="ctr"/>
                </a:tc>
                <a:tc>
                  <a:txBody>
                    <a:bodyPr/>
                    <a:lstStyle/>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Clothes in good condition</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Two pairs of shoes in good condition</a:t>
                      </a:r>
                    </a:p>
                  </a:txBody>
                  <a:tcPr marL="68580" marR="68580" marT="0" marB="0" anchor="ctr"/>
                </a:tc>
                <a:extLst>
                  <a:ext uri="{0D108BD9-81ED-4DB2-BD59-A6C34878D82A}">
                    <a16:rowId xmlns:a16="http://schemas.microsoft.com/office/drawing/2014/main" val="3184370416"/>
                  </a:ext>
                </a:extLst>
              </a:tr>
              <a:tr h="370840">
                <a:tc>
                  <a:txBody>
                    <a:bodyPr/>
                    <a:lstStyle/>
                    <a:p>
                      <a:pPr algn="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Education</a:t>
                      </a:r>
                    </a:p>
                  </a:txBody>
                  <a:tcPr marL="68580" marR="68580" marT="0" marB="0" anchor="ctr"/>
                </a:tc>
                <a:tc>
                  <a:txBody>
                    <a:bodyPr/>
                    <a:lstStyle/>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Enough money for school trips and activities</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The equipment/things you need for school</a:t>
                      </a:r>
                    </a:p>
                  </a:txBody>
                  <a:tcPr marL="68580" marR="68580" marT="0" marB="0" anchor="ctr"/>
                </a:tc>
                <a:extLst>
                  <a:ext uri="{0D108BD9-81ED-4DB2-BD59-A6C34878D82A}">
                    <a16:rowId xmlns:a16="http://schemas.microsoft.com/office/drawing/2014/main" val="3620726955"/>
                  </a:ext>
                </a:extLst>
              </a:tr>
              <a:tr h="370840">
                <a:tc>
                  <a:txBody>
                    <a:bodyPr/>
                    <a:lstStyle/>
                    <a:p>
                      <a:pPr algn="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Information</a:t>
                      </a:r>
                    </a:p>
                  </a:txBody>
                  <a:tcPr marL="68580" marR="68580" marT="0" marB="0" anchor="ctr"/>
                </a:tc>
                <a:tc>
                  <a:txBody>
                    <a:bodyPr/>
                    <a:lstStyle/>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Access to the internet at home</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A mobile phone</a:t>
                      </a:r>
                    </a:p>
                  </a:txBody>
                  <a:tcPr marL="68580" marR="68580" marT="0" marB="0" anchor="ctr"/>
                </a:tc>
                <a:extLst>
                  <a:ext uri="{0D108BD9-81ED-4DB2-BD59-A6C34878D82A}">
                    <a16:rowId xmlns:a16="http://schemas.microsoft.com/office/drawing/2014/main" val="554635057"/>
                  </a:ext>
                </a:extLst>
              </a:tr>
              <a:tr h="370840">
                <a:tc>
                  <a:txBody>
                    <a:bodyPr/>
                    <a:lstStyle/>
                    <a:p>
                      <a:pPr algn="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Services</a:t>
                      </a:r>
                    </a:p>
                  </a:txBody>
                  <a:tcPr marL="68580" marR="68580" marT="0" marB="0" anchor="ctr"/>
                </a:tc>
                <a:tc>
                  <a:txBody>
                    <a:bodyPr/>
                    <a:lstStyle/>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Running water</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Toilet that flushes</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Electricity</a:t>
                      </a:r>
                    </a:p>
                  </a:txBody>
                  <a:tcPr marL="68580" marR="68580" marT="0" marB="0" anchor="ctr"/>
                </a:tc>
                <a:extLst>
                  <a:ext uri="{0D108BD9-81ED-4DB2-BD59-A6C34878D82A}">
                    <a16:rowId xmlns:a16="http://schemas.microsoft.com/office/drawing/2014/main" val="3264967639"/>
                  </a:ext>
                </a:extLst>
              </a:tr>
              <a:tr h="370840">
                <a:tc>
                  <a:txBody>
                    <a:bodyPr/>
                    <a:lstStyle/>
                    <a:p>
                      <a:pPr algn="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Housing</a:t>
                      </a:r>
                    </a:p>
                  </a:txBody>
                  <a:tcPr marL="68580" marR="68580" marT="0" marB="0" anchor="ctr"/>
                </a:tc>
                <a:tc>
                  <a:txBody>
                    <a:bodyPr/>
                    <a:lstStyle/>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Own room </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Own bed </a:t>
                      </a:r>
                    </a:p>
                    <a:p>
                      <a:pPr>
                        <a:lnSpc>
                          <a:spcPts val="2700"/>
                        </a:lnSpc>
                        <a:spcAft>
                          <a:spcPts val="0"/>
                        </a:spcAft>
                      </a:pPr>
                      <a:r>
                        <a:rPr lang="en-GB" sz="2000" dirty="0">
                          <a:effectLst/>
                          <a:latin typeface="Calibri" panose="020F0502020204030204" pitchFamily="34" charset="0"/>
                          <a:ea typeface="Calibri" panose="020F0502020204030204" pitchFamily="34" charset="0"/>
                          <a:cs typeface="Times New Roman" panose="02020603050405020304" pitchFamily="18" charset="0"/>
                        </a:rPr>
                        <a:t>Place to study</a:t>
                      </a:r>
                    </a:p>
                  </a:txBody>
                  <a:tcPr marL="68580" marR="68580" marT="0" marB="0" anchor="ctr"/>
                </a:tc>
                <a:extLst>
                  <a:ext uri="{0D108BD9-81ED-4DB2-BD59-A6C34878D82A}">
                    <a16:rowId xmlns:a16="http://schemas.microsoft.com/office/drawing/2014/main" val="1504538090"/>
                  </a:ext>
                </a:extLst>
              </a:tr>
            </a:tbl>
          </a:graphicData>
        </a:graphic>
      </p:graphicFrame>
    </p:spTree>
    <p:extLst>
      <p:ext uri="{BB962C8B-B14F-4D97-AF65-F5344CB8AC3E}">
        <p14:creationId xmlns:p14="http://schemas.microsoft.com/office/powerpoint/2010/main" val="3562619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D997F-844D-4781-96FA-9539F0D3763A}"/>
              </a:ext>
            </a:extLst>
          </p:cNvPr>
          <p:cNvSpPr>
            <a:spLocks noGrp="1"/>
          </p:cNvSpPr>
          <p:nvPr>
            <p:ph type="title"/>
          </p:nvPr>
        </p:nvSpPr>
        <p:spPr/>
        <p:txBody>
          <a:bodyPr/>
          <a:lstStyle/>
          <a:p>
            <a:r>
              <a:rPr lang="en-GB" dirty="0"/>
              <a:t>Data time scales</a:t>
            </a:r>
          </a:p>
        </p:txBody>
      </p:sp>
      <p:graphicFrame>
        <p:nvGraphicFramePr>
          <p:cNvPr id="4" name="Content Placeholder 3">
            <a:extLst>
              <a:ext uri="{FF2B5EF4-FFF2-40B4-BE49-F238E27FC236}">
                <a16:creationId xmlns:a16="http://schemas.microsoft.com/office/drawing/2014/main" id="{BB2CF160-B5E6-47C9-9A21-413F5E20F43D}"/>
              </a:ext>
            </a:extLst>
          </p:cNvPr>
          <p:cNvGraphicFramePr>
            <a:graphicFrameLocks noGrp="1"/>
          </p:cNvGraphicFramePr>
          <p:nvPr>
            <p:ph idx="1"/>
            <p:extLst>
              <p:ext uri="{D42A27DB-BD31-4B8C-83A1-F6EECF244321}">
                <p14:modId xmlns:p14="http://schemas.microsoft.com/office/powerpoint/2010/main" val="4222064929"/>
              </p:ext>
            </p:extLst>
          </p:nvPr>
        </p:nvGraphicFramePr>
        <p:xfrm>
          <a:off x="838200" y="1637211"/>
          <a:ext cx="10515600" cy="3697200"/>
        </p:xfrm>
        <a:graphic>
          <a:graphicData uri="http://schemas.openxmlformats.org/drawingml/2006/table">
            <a:tbl>
              <a:tblPr bandRow="1">
                <a:tableStyleId>{5C22544A-7EE6-4342-B048-85BDC9FD1C3A}</a:tableStyleId>
              </a:tblPr>
              <a:tblGrid>
                <a:gridCol w="2632364">
                  <a:extLst>
                    <a:ext uri="{9D8B030D-6E8A-4147-A177-3AD203B41FA5}">
                      <a16:colId xmlns:a16="http://schemas.microsoft.com/office/drawing/2014/main" val="3227313076"/>
                    </a:ext>
                  </a:extLst>
                </a:gridCol>
                <a:gridCol w="7883236">
                  <a:extLst>
                    <a:ext uri="{9D8B030D-6E8A-4147-A177-3AD203B41FA5}">
                      <a16:colId xmlns:a16="http://schemas.microsoft.com/office/drawing/2014/main" val="1334493127"/>
                    </a:ext>
                  </a:extLst>
                </a:gridCol>
              </a:tblGrid>
              <a:tr h="333177">
                <a:tc>
                  <a:txBody>
                    <a:bodyPr/>
                    <a:lstStyle/>
                    <a:p>
                      <a:pPr>
                        <a:spcBef>
                          <a:spcPts val="1200"/>
                        </a:spcBef>
                        <a:spcAft>
                          <a:spcPts val="1200"/>
                        </a:spcAft>
                      </a:pPr>
                      <a:r>
                        <a:rPr lang="en-GB" sz="2400" dirty="0"/>
                        <a:t>July</a:t>
                      </a:r>
                    </a:p>
                  </a:txBody>
                  <a:tcPr anchor="ctr"/>
                </a:tc>
                <a:tc>
                  <a:txBody>
                    <a:bodyPr/>
                    <a:lstStyle/>
                    <a:p>
                      <a:pPr>
                        <a:spcBef>
                          <a:spcPts val="1200"/>
                        </a:spcBef>
                        <a:spcAft>
                          <a:spcPts val="1200"/>
                        </a:spcAft>
                      </a:pPr>
                      <a:r>
                        <a:rPr lang="en-GB" sz="2400" dirty="0"/>
                        <a:t>Deadline for sending data to be included </a:t>
                      </a:r>
                      <a:r>
                        <a:rPr lang="en-GB" sz="2400"/>
                        <a:t>in first report</a:t>
                      </a:r>
                      <a:endParaRPr lang="en-GB" sz="2400" dirty="0"/>
                    </a:p>
                  </a:txBody>
                  <a:tcPr anchor="ctr"/>
                </a:tc>
                <a:extLst>
                  <a:ext uri="{0D108BD9-81ED-4DB2-BD59-A6C34878D82A}">
                    <a16:rowId xmlns:a16="http://schemas.microsoft.com/office/drawing/2014/main" val="2831577640"/>
                  </a:ext>
                </a:extLst>
              </a:tr>
              <a:tr h="648000">
                <a:tc>
                  <a:txBody>
                    <a:bodyPr/>
                    <a:lstStyle/>
                    <a:p>
                      <a:pPr>
                        <a:spcBef>
                          <a:spcPts val="1200"/>
                        </a:spcBef>
                        <a:spcAft>
                          <a:spcPts val="1200"/>
                        </a:spcAft>
                      </a:pPr>
                      <a:r>
                        <a:rPr lang="en-GB" sz="2400" dirty="0"/>
                        <a:t>September</a:t>
                      </a:r>
                    </a:p>
                  </a:txBody>
                  <a:tcPr anchor="ctr"/>
                </a:tc>
                <a:tc>
                  <a:txBody>
                    <a:bodyPr/>
                    <a:lstStyle/>
                    <a:p>
                      <a:pPr>
                        <a:spcBef>
                          <a:spcPts val="1200"/>
                        </a:spcBef>
                        <a:spcAft>
                          <a:spcPts val="1200"/>
                        </a:spcAft>
                      </a:pPr>
                      <a:r>
                        <a:rPr lang="en-GB" sz="2400" dirty="0"/>
                        <a:t>Data cleaning and weighting will be finished</a:t>
                      </a:r>
                    </a:p>
                  </a:txBody>
                  <a:tcPr anchor="ctr"/>
                </a:tc>
                <a:extLst>
                  <a:ext uri="{0D108BD9-81ED-4DB2-BD59-A6C34878D82A}">
                    <a16:rowId xmlns:a16="http://schemas.microsoft.com/office/drawing/2014/main" val="476407122"/>
                  </a:ext>
                </a:extLst>
              </a:tr>
              <a:tr h="648000">
                <a:tc>
                  <a:txBody>
                    <a:bodyPr/>
                    <a:lstStyle/>
                    <a:p>
                      <a:pPr>
                        <a:spcBef>
                          <a:spcPts val="1200"/>
                        </a:spcBef>
                        <a:spcAft>
                          <a:spcPts val="1200"/>
                        </a:spcAft>
                      </a:pPr>
                      <a:r>
                        <a:rPr lang="en-GB" sz="2400" dirty="0"/>
                        <a:t>October-November</a:t>
                      </a:r>
                    </a:p>
                  </a:txBody>
                  <a:tcPr anchor="ctr"/>
                </a:tc>
                <a:tc>
                  <a:txBody>
                    <a:bodyPr/>
                    <a:lstStyle/>
                    <a:p>
                      <a:pPr>
                        <a:spcBef>
                          <a:spcPts val="1200"/>
                        </a:spcBef>
                        <a:spcAft>
                          <a:spcPts val="1200"/>
                        </a:spcAft>
                      </a:pPr>
                      <a:r>
                        <a:rPr lang="en-GB" sz="2400" dirty="0"/>
                        <a:t>Initial analysis for comparative report</a:t>
                      </a:r>
                    </a:p>
                  </a:txBody>
                  <a:tcPr anchor="ctr"/>
                </a:tc>
                <a:extLst>
                  <a:ext uri="{0D108BD9-81ED-4DB2-BD59-A6C34878D82A}">
                    <a16:rowId xmlns:a16="http://schemas.microsoft.com/office/drawing/2014/main" val="1243260243"/>
                  </a:ext>
                </a:extLst>
              </a:tr>
              <a:tr h="648000">
                <a:tc>
                  <a:txBody>
                    <a:bodyPr/>
                    <a:lstStyle/>
                    <a:p>
                      <a:pPr>
                        <a:spcBef>
                          <a:spcPts val="1200"/>
                        </a:spcBef>
                        <a:spcAft>
                          <a:spcPts val="1200"/>
                        </a:spcAft>
                      </a:pPr>
                      <a:r>
                        <a:rPr lang="en-GB" sz="2400" dirty="0"/>
                        <a:t>December</a:t>
                      </a:r>
                    </a:p>
                  </a:txBody>
                  <a:tcPr anchor="ctr"/>
                </a:tc>
                <a:tc>
                  <a:txBody>
                    <a:bodyPr/>
                    <a:lstStyle/>
                    <a:p>
                      <a:pPr>
                        <a:spcBef>
                          <a:spcPts val="1200"/>
                        </a:spcBef>
                        <a:spcAft>
                          <a:spcPts val="1200"/>
                        </a:spcAft>
                      </a:pPr>
                      <a:r>
                        <a:rPr lang="en-GB" sz="2400" dirty="0"/>
                        <a:t>Full international data set will be circulated</a:t>
                      </a:r>
                    </a:p>
                  </a:txBody>
                  <a:tcPr anchor="ctr"/>
                </a:tc>
                <a:extLst>
                  <a:ext uri="{0D108BD9-81ED-4DB2-BD59-A6C34878D82A}">
                    <a16:rowId xmlns:a16="http://schemas.microsoft.com/office/drawing/2014/main" val="390982114"/>
                  </a:ext>
                </a:extLst>
              </a:tr>
              <a:tr h="648000">
                <a:tc>
                  <a:txBody>
                    <a:bodyPr/>
                    <a:lstStyle/>
                    <a:p>
                      <a:pPr>
                        <a:spcBef>
                          <a:spcPts val="1200"/>
                        </a:spcBef>
                        <a:spcAft>
                          <a:spcPts val="1200"/>
                        </a:spcAft>
                      </a:pPr>
                      <a:r>
                        <a:rPr lang="en-GB" sz="2400" dirty="0"/>
                        <a:t>January 2020</a:t>
                      </a:r>
                    </a:p>
                  </a:txBody>
                  <a:tcPr anchor="ctr"/>
                </a:tc>
                <a:tc>
                  <a:txBody>
                    <a:bodyPr/>
                    <a:lstStyle/>
                    <a:p>
                      <a:pPr>
                        <a:spcBef>
                          <a:spcPts val="1200"/>
                        </a:spcBef>
                        <a:spcAft>
                          <a:spcPts val="1200"/>
                        </a:spcAft>
                      </a:pPr>
                      <a:r>
                        <a:rPr lang="en-GB" sz="2400" dirty="0"/>
                        <a:t>International comparative report published</a:t>
                      </a:r>
                    </a:p>
                  </a:txBody>
                  <a:tcPr anchor="ctr"/>
                </a:tc>
                <a:extLst>
                  <a:ext uri="{0D108BD9-81ED-4DB2-BD59-A6C34878D82A}">
                    <a16:rowId xmlns:a16="http://schemas.microsoft.com/office/drawing/2014/main" val="3672390287"/>
                  </a:ext>
                </a:extLst>
              </a:tr>
              <a:tr h="648000">
                <a:tc>
                  <a:txBody>
                    <a:bodyPr/>
                    <a:lstStyle/>
                    <a:p>
                      <a:pPr>
                        <a:spcBef>
                          <a:spcPts val="1200"/>
                        </a:spcBef>
                        <a:spcAft>
                          <a:spcPts val="1200"/>
                        </a:spcAft>
                      </a:pPr>
                      <a:r>
                        <a:rPr lang="en-GB" sz="2400" dirty="0"/>
                        <a:t>January 2021</a:t>
                      </a:r>
                    </a:p>
                  </a:txBody>
                  <a:tcPr anchor="ctr"/>
                </a:tc>
                <a:tc>
                  <a:txBody>
                    <a:bodyPr/>
                    <a:lstStyle/>
                    <a:p>
                      <a:pPr>
                        <a:spcBef>
                          <a:spcPts val="1200"/>
                        </a:spcBef>
                        <a:spcAft>
                          <a:spcPts val="1200"/>
                        </a:spcAft>
                      </a:pPr>
                      <a:r>
                        <a:rPr lang="en-GB" sz="2400" dirty="0"/>
                        <a:t>Data will be publicly available</a:t>
                      </a:r>
                    </a:p>
                  </a:txBody>
                  <a:tcPr anchor="ctr"/>
                </a:tc>
                <a:extLst>
                  <a:ext uri="{0D108BD9-81ED-4DB2-BD59-A6C34878D82A}">
                    <a16:rowId xmlns:a16="http://schemas.microsoft.com/office/drawing/2014/main" val="2013744005"/>
                  </a:ext>
                </a:extLst>
              </a:tr>
            </a:tbl>
          </a:graphicData>
        </a:graphic>
      </p:graphicFrame>
    </p:spTree>
    <p:extLst>
      <p:ext uri="{BB962C8B-B14F-4D97-AF65-F5344CB8AC3E}">
        <p14:creationId xmlns:p14="http://schemas.microsoft.com/office/powerpoint/2010/main" val="540793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22C9C-DC69-4E4C-B3AB-7D304500056E}"/>
              </a:ext>
            </a:extLst>
          </p:cNvPr>
          <p:cNvSpPr>
            <a:spLocks noGrp="1"/>
          </p:cNvSpPr>
          <p:nvPr>
            <p:ph type="title"/>
          </p:nvPr>
        </p:nvSpPr>
        <p:spPr/>
        <p:txBody>
          <a:bodyPr/>
          <a:lstStyle/>
          <a:p>
            <a:r>
              <a:rPr lang="en-GB" dirty="0"/>
              <a:t>Publication and dissemination</a:t>
            </a:r>
          </a:p>
        </p:txBody>
      </p:sp>
      <p:sp>
        <p:nvSpPr>
          <p:cNvPr id="3" name="Content Placeholder 2">
            <a:extLst>
              <a:ext uri="{FF2B5EF4-FFF2-40B4-BE49-F238E27FC236}">
                <a16:creationId xmlns:a16="http://schemas.microsoft.com/office/drawing/2014/main" id="{812F0A82-8C95-4C31-A295-47B68E53C3D4}"/>
              </a:ext>
            </a:extLst>
          </p:cNvPr>
          <p:cNvSpPr>
            <a:spLocks noGrp="1"/>
          </p:cNvSpPr>
          <p:nvPr>
            <p:ph idx="1"/>
          </p:nvPr>
        </p:nvSpPr>
        <p:spPr/>
        <p:txBody>
          <a:bodyPr/>
          <a:lstStyle/>
          <a:p>
            <a:r>
              <a:rPr lang="en-GB" dirty="0"/>
              <a:t>Everyone is free to publish their own country results in any way they choose, and also international comparative analysis in academic journals at any time</a:t>
            </a:r>
          </a:p>
          <a:p>
            <a:r>
              <a:rPr lang="en-GB" dirty="0"/>
              <a:t>We ask you not to publish simple country comparisons for a wider audience until after the initial report is launched</a:t>
            </a:r>
          </a:p>
          <a:p>
            <a:r>
              <a:rPr lang="en-GB" dirty="0"/>
              <a:t>You can collaborate with others outside the project on the condition that the external person confirms in writing that they will not use the data for any other purpose or distribute it to others.</a:t>
            </a:r>
          </a:p>
          <a:p>
            <a:pPr>
              <a:spcBef>
                <a:spcPts val="1800"/>
              </a:spcBef>
            </a:pPr>
            <a:r>
              <a:rPr lang="en-GB" dirty="0">
                <a:solidFill>
                  <a:srgbClr val="0070C0"/>
                </a:solidFill>
              </a:rPr>
              <a:t>How can we all work together on journal articles and other publications?</a:t>
            </a:r>
          </a:p>
        </p:txBody>
      </p:sp>
    </p:spTree>
    <p:extLst>
      <p:ext uri="{BB962C8B-B14F-4D97-AF65-F5344CB8AC3E}">
        <p14:creationId xmlns:p14="http://schemas.microsoft.com/office/powerpoint/2010/main" val="383126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A7983-73AF-4DE5-9170-3A2A42862F7B}"/>
              </a:ext>
            </a:extLst>
          </p:cNvPr>
          <p:cNvSpPr>
            <a:spLocks noGrp="1"/>
          </p:cNvSpPr>
          <p:nvPr>
            <p:ph type="title"/>
          </p:nvPr>
        </p:nvSpPr>
        <p:spPr/>
        <p:txBody>
          <a:bodyPr/>
          <a:lstStyle/>
          <a:p>
            <a:r>
              <a:rPr lang="en-GB" dirty="0"/>
              <a:t>Data cleaning</a:t>
            </a:r>
          </a:p>
        </p:txBody>
      </p:sp>
      <p:sp>
        <p:nvSpPr>
          <p:cNvPr id="3" name="Content Placeholder 2">
            <a:extLst>
              <a:ext uri="{FF2B5EF4-FFF2-40B4-BE49-F238E27FC236}">
                <a16:creationId xmlns:a16="http://schemas.microsoft.com/office/drawing/2014/main" id="{8FCBCA6A-1E4D-4CEE-B138-2FE2A0738ACE}"/>
              </a:ext>
            </a:extLst>
          </p:cNvPr>
          <p:cNvSpPr>
            <a:spLocks noGrp="1"/>
          </p:cNvSpPr>
          <p:nvPr>
            <p:ph idx="1"/>
          </p:nvPr>
        </p:nvSpPr>
        <p:spPr>
          <a:xfrm>
            <a:off x="838200" y="1321723"/>
            <a:ext cx="10515600" cy="5171152"/>
          </a:xfrm>
        </p:spPr>
        <p:txBody>
          <a:bodyPr>
            <a:normAutofit/>
          </a:bodyPr>
          <a:lstStyle/>
          <a:p>
            <a:pPr marL="514350" indent="-514350">
              <a:buFont typeface="+mj-lt"/>
              <a:buAutoNum type="arabicPeriod"/>
            </a:pPr>
            <a:r>
              <a:rPr lang="en-GB" dirty="0"/>
              <a:t>Checks on all coding and labelling</a:t>
            </a:r>
          </a:p>
          <a:p>
            <a:pPr marL="514350" indent="-514350">
              <a:buFont typeface="+mj-lt"/>
              <a:buAutoNum type="arabicPeriod"/>
            </a:pPr>
            <a:r>
              <a:rPr lang="en-GB" dirty="0"/>
              <a:t>Adding some variables in preparation for international data set</a:t>
            </a:r>
          </a:p>
          <a:p>
            <a:pPr marL="514350" indent="-514350">
              <a:buFont typeface="+mj-lt"/>
              <a:buAutoNum type="arabicPeriod"/>
            </a:pPr>
            <a:r>
              <a:rPr lang="en-GB" dirty="0"/>
              <a:t>Checking variables with high levels of missing (&gt;10%)</a:t>
            </a:r>
          </a:p>
          <a:p>
            <a:pPr marL="514350" indent="-514350">
              <a:buFont typeface="+mj-lt"/>
              <a:buAutoNum type="arabicPeriod"/>
            </a:pPr>
            <a:r>
              <a:rPr lang="en-GB" dirty="0"/>
              <a:t>Identifying cases for exclusion</a:t>
            </a:r>
          </a:p>
          <a:p>
            <a:pPr lvl="1"/>
            <a:r>
              <a:rPr lang="en-GB" dirty="0"/>
              <a:t>More than two years outside target age</a:t>
            </a:r>
          </a:p>
          <a:p>
            <a:pPr lvl="1"/>
            <a:r>
              <a:rPr lang="en-GB" dirty="0"/>
              <a:t>More than 50% missing values</a:t>
            </a:r>
          </a:p>
          <a:p>
            <a:pPr lvl="1"/>
            <a:r>
              <a:rPr lang="en-GB" dirty="0"/>
              <a:t>Consistent responding to questions about frequency of activities</a:t>
            </a:r>
          </a:p>
          <a:p>
            <a:pPr marL="514350" indent="-514350">
              <a:buFont typeface="+mj-lt"/>
              <a:buAutoNum type="arabicPeriod"/>
            </a:pPr>
            <a:r>
              <a:rPr lang="en-GB" dirty="0"/>
              <a:t>Variables also added to indicate systematic responding:</a:t>
            </a:r>
          </a:p>
          <a:p>
            <a:pPr lvl="1"/>
            <a:r>
              <a:rPr lang="en-GB" dirty="0"/>
              <a:t>Agreement questions</a:t>
            </a:r>
          </a:p>
          <a:p>
            <a:pPr lvl="1"/>
            <a:r>
              <a:rPr lang="en-GB" dirty="0"/>
              <a:t>Satisfaction with different aspects of </a:t>
            </a:r>
            <a:r>
              <a:rPr lang="en-GB" dirty="0" err="1"/>
              <a:t>ife</a:t>
            </a:r>
            <a:endParaRPr lang="en-GB" dirty="0"/>
          </a:p>
          <a:p>
            <a:pPr lvl="1"/>
            <a:r>
              <a:rPr lang="en-GB" dirty="0"/>
              <a:t>Overall SWB questions</a:t>
            </a:r>
          </a:p>
        </p:txBody>
      </p:sp>
    </p:spTree>
    <p:extLst>
      <p:ext uri="{BB962C8B-B14F-4D97-AF65-F5344CB8AC3E}">
        <p14:creationId xmlns:p14="http://schemas.microsoft.com/office/powerpoint/2010/main" val="1358219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65830D-F54A-4F00-A018-9124E92EF1A0}"/>
              </a:ext>
            </a:extLst>
          </p:cNvPr>
          <p:cNvSpPr>
            <a:spLocks noGrp="1"/>
          </p:cNvSpPr>
          <p:nvPr>
            <p:ph type="title"/>
          </p:nvPr>
        </p:nvSpPr>
        <p:spPr/>
        <p:txBody>
          <a:bodyPr/>
          <a:lstStyle/>
          <a:p>
            <a:r>
              <a:rPr lang="en-GB" dirty="0"/>
              <a:t>Taking account of survey design</a:t>
            </a:r>
          </a:p>
        </p:txBody>
      </p:sp>
      <p:sp>
        <p:nvSpPr>
          <p:cNvPr id="5" name="Content Placeholder 4">
            <a:extLst>
              <a:ext uri="{FF2B5EF4-FFF2-40B4-BE49-F238E27FC236}">
                <a16:creationId xmlns:a16="http://schemas.microsoft.com/office/drawing/2014/main" id="{530A48FF-FE26-4848-8982-E79B3AF11000}"/>
              </a:ext>
            </a:extLst>
          </p:cNvPr>
          <p:cNvSpPr>
            <a:spLocks noGrp="1"/>
          </p:cNvSpPr>
          <p:nvPr>
            <p:ph idx="1"/>
          </p:nvPr>
        </p:nvSpPr>
        <p:spPr/>
        <p:txBody>
          <a:bodyPr/>
          <a:lstStyle/>
          <a:p>
            <a:r>
              <a:rPr lang="en-GB" dirty="0"/>
              <a:t>Weighting, to take account of:</a:t>
            </a:r>
          </a:p>
          <a:p>
            <a:pPr lvl="1"/>
            <a:r>
              <a:rPr lang="en-GB" dirty="0"/>
              <a:t>Unequal probabilities of selection</a:t>
            </a:r>
          </a:p>
          <a:p>
            <a:pPr lvl="1"/>
            <a:r>
              <a:rPr lang="en-GB" dirty="0"/>
              <a:t>Non-participation</a:t>
            </a:r>
          </a:p>
          <a:p>
            <a:pPr lvl="1"/>
            <a:r>
              <a:rPr lang="en-GB" dirty="0"/>
              <a:t>Differences between sample plan and outcomes</a:t>
            </a:r>
          </a:p>
          <a:p>
            <a:pPr lvl="1"/>
            <a:r>
              <a:rPr lang="en-GB" dirty="0"/>
              <a:t>Combining age groups </a:t>
            </a:r>
          </a:p>
          <a:p>
            <a:r>
              <a:rPr lang="en-GB" dirty="0"/>
              <a:t>Stratification</a:t>
            </a:r>
          </a:p>
          <a:p>
            <a:pPr lvl="1"/>
            <a:r>
              <a:rPr lang="en-GB" dirty="0"/>
              <a:t>e.g. Region, School type</a:t>
            </a:r>
          </a:p>
          <a:p>
            <a:r>
              <a:rPr lang="en-GB" dirty="0"/>
              <a:t>Clustering</a:t>
            </a:r>
          </a:p>
          <a:p>
            <a:pPr lvl="1"/>
            <a:r>
              <a:rPr lang="en-GB" dirty="0"/>
              <a:t>Children are clustered in schools</a:t>
            </a:r>
          </a:p>
          <a:p>
            <a:pPr lvl="1"/>
            <a:r>
              <a:rPr lang="en-GB" dirty="0"/>
              <a:t>Children within schools are more similar than average</a:t>
            </a:r>
          </a:p>
          <a:p>
            <a:pPr lvl="1"/>
            <a:r>
              <a:rPr lang="en-GB" dirty="0"/>
              <a:t>We don’t have a simple random sample of children</a:t>
            </a:r>
          </a:p>
        </p:txBody>
      </p:sp>
    </p:spTree>
    <p:extLst>
      <p:ext uri="{BB962C8B-B14F-4D97-AF65-F5344CB8AC3E}">
        <p14:creationId xmlns:p14="http://schemas.microsoft.com/office/powerpoint/2010/main" val="230070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4AB32A6-1475-48F6-B2C2-1E9C66A96BE9}"/>
              </a:ext>
            </a:extLst>
          </p:cNvPr>
          <p:cNvPicPr>
            <a:picLocks noChangeAspect="1"/>
          </p:cNvPicPr>
          <p:nvPr/>
        </p:nvPicPr>
        <p:blipFill>
          <a:blip r:embed="rId2"/>
          <a:stretch>
            <a:fillRect/>
          </a:stretch>
        </p:blipFill>
        <p:spPr>
          <a:xfrm>
            <a:off x="964483" y="1093469"/>
            <a:ext cx="10263034" cy="1703547"/>
          </a:xfrm>
          <a:prstGeom prst="rect">
            <a:avLst/>
          </a:prstGeom>
        </p:spPr>
      </p:pic>
      <p:pic>
        <p:nvPicPr>
          <p:cNvPr id="5" name="Picture 4">
            <a:extLst>
              <a:ext uri="{FF2B5EF4-FFF2-40B4-BE49-F238E27FC236}">
                <a16:creationId xmlns:a16="http://schemas.microsoft.com/office/drawing/2014/main" id="{050AE5E6-27EF-47E4-BAE0-38A6613981AE}"/>
              </a:ext>
            </a:extLst>
          </p:cNvPr>
          <p:cNvPicPr>
            <a:picLocks noChangeAspect="1"/>
          </p:cNvPicPr>
          <p:nvPr/>
        </p:nvPicPr>
        <p:blipFill>
          <a:blip r:embed="rId3"/>
          <a:stretch>
            <a:fillRect/>
          </a:stretch>
        </p:blipFill>
        <p:spPr>
          <a:xfrm>
            <a:off x="981665" y="3109816"/>
            <a:ext cx="10263034" cy="1703547"/>
          </a:xfrm>
          <a:prstGeom prst="rect">
            <a:avLst/>
          </a:prstGeom>
        </p:spPr>
      </p:pic>
      <p:pic>
        <p:nvPicPr>
          <p:cNvPr id="6" name="Picture 5">
            <a:extLst>
              <a:ext uri="{FF2B5EF4-FFF2-40B4-BE49-F238E27FC236}">
                <a16:creationId xmlns:a16="http://schemas.microsoft.com/office/drawing/2014/main" id="{2C348CAD-61B5-41A9-9A12-1667A7B7DC82}"/>
              </a:ext>
            </a:extLst>
          </p:cNvPr>
          <p:cNvPicPr>
            <a:picLocks noChangeAspect="1"/>
          </p:cNvPicPr>
          <p:nvPr/>
        </p:nvPicPr>
        <p:blipFill>
          <a:blip r:embed="rId4"/>
          <a:stretch>
            <a:fillRect/>
          </a:stretch>
        </p:blipFill>
        <p:spPr>
          <a:xfrm>
            <a:off x="981665" y="5001589"/>
            <a:ext cx="10263034" cy="1703547"/>
          </a:xfrm>
          <a:prstGeom prst="rect">
            <a:avLst/>
          </a:prstGeom>
        </p:spPr>
      </p:pic>
      <p:sp>
        <p:nvSpPr>
          <p:cNvPr id="7" name="TextBox 6">
            <a:extLst>
              <a:ext uri="{FF2B5EF4-FFF2-40B4-BE49-F238E27FC236}">
                <a16:creationId xmlns:a16="http://schemas.microsoft.com/office/drawing/2014/main" id="{5769D299-33C4-4E25-9322-DD116E8536D2}"/>
              </a:ext>
            </a:extLst>
          </p:cNvPr>
          <p:cNvSpPr txBox="1"/>
          <p:nvPr/>
        </p:nvSpPr>
        <p:spPr>
          <a:xfrm>
            <a:off x="981665" y="979733"/>
            <a:ext cx="1737655" cy="461665"/>
          </a:xfrm>
          <a:prstGeom prst="rect">
            <a:avLst/>
          </a:prstGeom>
          <a:noFill/>
        </p:spPr>
        <p:txBody>
          <a:bodyPr wrap="none" rtlCol="0">
            <a:spAutoFit/>
          </a:bodyPr>
          <a:lstStyle/>
          <a:p>
            <a:r>
              <a:rPr lang="en-GB" sz="2400" b="1" dirty="0">
                <a:solidFill>
                  <a:srgbClr val="0070C0"/>
                </a:solidFill>
              </a:rPr>
              <a:t>Unweighted</a:t>
            </a:r>
          </a:p>
        </p:txBody>
      </p:sp>
      <p:sp>
        <p:nvSpPr>
          <p:cNvPr id="8" name="TextBox 7">
            <a:extLst>
              <a:ext uri="{FF2B5EF4-FFF2-40B4-BE49-F238E27FC236}">
                <a16:creationId xmlns:a16="http://schemas.microsoft.com/office/drawing/2014/main" id="{34CF9DE2-C4C7-4DC0-8F8D-EE76A0B72F62}"/>
              </a:ext>
            </a:extLst>
          </p:cNvPr>
          <p:cNvSpPr txBox="1"/>
          <p:nvPr/>
        </p:nvSpPr>
        <p:spPr>
          <a:xfrm>
            <a:off x="981665" y="2786945"/>
            <a:ext cx="1415772" cy="461665"/>
          </a:xfrm>
          <a:prstGeom prst="rect">
            <a:avLst/>
          </a:prstGeom>
          <a:noFill/>
        </p:spPr>
        <p:txBody>
          <a:bodyPr wrap="none" rtlCol="0">
            <a:spAutoFit/>
          </a:bodyPr>
          <a:lstStyle/>
          <a:p>
            <a:r>
              <a:rPr lang="en-GB" sz="2400" b="1" dirty="0">
                <a:solidFill>
                  <a:srgbClr val="0070C0"/>
                </a:solidFill>
              </a:rPr>
              <a:t>Weighted</a:t>
            </a:r>
          </a:p>
        </p:txBody>
      </p:sp>
      <p:sp>
        <p:nvSpPr>
          <p:cNvPr id="9" name="TextBox 8">
            <a:extLst>
              <a:ext uri="{FF2B5EF4-FFF2-40B4-BE49-F238E27FC236}">
                <a16:creationId xmlns:a16="http://schemas.microsoft.com/office/drawing/2014/main" id="{D6AF9D83-AD19-4D1D-BEEE-852F192A3B15}"/>
              </a:ext>
            </a:extLst>
          </p:cNvPr>
          <p:cNvSpPr txBox="1"/>
          <p:nvPr/>
        </p:nvSpPr>
        <p:spPr>
          <a:xfrm>
            <a:off x="981665" y="4698529"/>
            <a:ext cx="4114844" cy="461665"/>
          </a:xfrm>
          <a:prstGeom prst="rect">
            <a:avLst/>
          </a:prstGeom>
          <a:noFill/>
        </p:spPr>
        <p:txBody>
          <a:bodyPr wrap="none" rtlCol="0">
            <a:spAutoFit/>
          </a:bodyPr>
          <a:lstStyle/>
          <a:p>
            <a:r>
              <a:rPr lang="en-GB" sz="2400" b="1" dirty="0">
                <a:solidFill>
                  <a:srgbClr val="0070C0"/>
                </a:solidFill>
              </a:rPr>
              <a:t>Survey design (with weighting)</a:t>
            </a:r>
          </a:p>
        </p:txBody>
      </p:sp>
      <p:sp>
        <p:nvSpPr>
          <p:cNvPr id="20" name="Title 19">
            <a:extLst>
              <a:ext uri="{FF2B5EF4-FFF2-40B4-BE49-F238E27FC236}">
                <a16:creationId xmlns:a16="http://schemas.microsoft.com/office/drawing/2014/main" id="{972F5AF7-4302-4BD1-AA72-01EC444D153C}"/>
              </a:ext>
            </a:extLst>
          </p:cNvPr>
          <p:cNvSpPr>
            <a:spLocks noGrp="1"/>
          </p:cNvSpPr>
          <p:nvPr>
            <p:ph type="title"/>
          </p:nvPr>
        </p:nvSpPr>
        <p:spPr>
          <a:xfrm>
            <a:off x="990598" y="142388"/>
            <a:ext cx="7860323" cy="854075"/>
          </a:xfrm>
        </p:spPr>
        <p:txBody>
          <a:bodyPr>
            <a:noAutofit/>
          </a:bodyPr>
          <a:lstStyle/>
          <a:p>
            <a:r>
              <a:rPr lang="en-GB" sz="3200" dirty="0"/>
              <a:t>Gender differences in life satisfaction</a:t>
            </a:r>
            <a:br>
              <a:rPr lang="en-GB" sz="3200" dirty="0"/>
            </a:br>
            <a:r>
              <a:rPr lang="en-GB" sz="3200" dirty="0"/>
              <a:t>South Africa, Wave 2</a:t>
            </a:r>
          </a:p>
        </p:txBody>
      </p:sp>
    </p:spTree>
    <p:extLst>
      <p:ext uri="{BB962C8B-B14F-4D97-AF65-F5344CB8AC3E}">
        <p14:creationId xmlns:p14="http://schemas.microsoft.com/office/powerpoint/2010/main" val="4130987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FCC76CC7-7463-4BB4-B597-23FE80025C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4719" y="1477107"/>
            <a:ext cx="3219941" cy="4829912"/>
          </a:xfrm>
          <a:prstGeom prst="rect">
            <a:avLst/>
          </a:prstGeom>
        </p:spPr>
      </p:pic>
      <p:pic>
        <p:nvPicPr>
          <p:cNvPr id="13" name="Picture 12" descr="A picture containing object&#10;&#10;Description automatically generated">
            <a:extLst>
              <a:ext uri="{FF2B5EF4-FFF2-40B4-BE49-F238E27FC236}">
                <a16:creationId xmlns:a16="http://schemas.microsoft.com/office/drawing/2014/main" id="{9CD098B1-75CE-4320-B267-AACCAF2F2D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6629" y="1477107"/>
            <a:ext cx="3219941" cy="4829912"/>
          </a:xfrm>
          <a:prstGeom prst="rect">
            <a:avLst/>
          </a:prstGeom>
        </p:spPr>
      </p:pic>
      <p:pic>
        <p:nvPicPr>
          <p:cNvPr id="15" name="Picture 14" descr="A picture containing object, clock&#10;&#10;Description automatically generated">
            <a:extLst>
              <a:ext uri="{FF2B5EF4-FFF2-40B4-BE49-F238E27FC236}">
                <a16:creationId xmlns:a16="http://schemas.microsoft.com/office/drawing/2014/main" id="{0AB5933F-32EB-41A9-B7B2-7F04BEC8CF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8538" y="1477107"/>
            <a:ext cx="3219941" cy="4829912"/>
          </a:xfrm>
          <a:prstGeom prst="rect">
            <a:avLst/>
          </a:prstGeom>
        </p:spPr>
      </p:pic>
      <p:sp>
        <p:nvSpPr>
          <p:cNvPr id="16" name="TextBox 15">
            <a:extLst>
              <a:ext uri="{FF2B5EF4-FFF2-40B4-BE49-F238E27FC236}">
                <a16:creationId xmlns:a16="http://schemas.microsoft.com/office/drawing/2014/main" id="{D775DEF7-E216-40F1-9163-0C16B57CB7F2}"/>
              </a:ext>
            </a:extLst>
          </p:cNvPr>
          <p:cNvSpPr txBox="1"/>
          <p:nvPr/>
        </p:nvSpPr>
        <p:spPr>
          <a:xfrm>
            <a:off x="1856435" y="1201559"/>
            <a:ext cx="1737655" cy="461665"/>
          </a:xfrm>
          <a:prstGeom prst="rect">
            <a:avLst/>
          </a:prstGeom>
          <a:noFill/>
        </p:spPr>
        <p:txBody>
          <a:bodyPr wrap="none" rtlCol="0">
            <a:spAutoFit/>
          </a:bodyPr>
          <a:lstStyle/>
          <a:p>
            <a:r>
              <a:rPr lang="en-GB" sz="2400" b="1" dirty="0">
                <a:solidFill>
                  <a:srgbClr val="0070C0"/>
                </a:solidFill>
              </a:rPr>
              <a:t>Unweighted</a:t>
            </a:r>
          </a:p>
        </p:txBody>
      </p:sp>
      <p:sp>
        <p:nvSpPr>
          <p:cNvPr id="17" name="TextBox 16">
            <a:extLst>
              <a:ext uri="{FF2B5EF4-FFF2-40B4-BE49-F238E27FC236}">
                <a16:creationId xmlns:a16="http://schemas.microsoft.com/office/drawing/2014/main" id="{73D2B2CE-4AF0-4871-9C11-2FEC97B13C27}"/>
              </a:ext>
            </a:extLst>
          </p:cNvPr>
          <p:cNvSpPr txBox="1"/>
          <p:nvPr/>
        </p:nvSpPr>
        <p:spPr>
          <a:xfrm>
            <a:off x="5471212" y="1185371"/>
            <a:ext cx="1415772" cy="461665"/>
          </a:xfrm>
          <a:prstGeom prst="rect">
            <a:avLst/>
          </a:prstGeom>
          <a:noFill/>
        </p:spPr>
        <p:txBody>
          <a:bodyPr wrap="none" rtlCol="0">
            <a:spAutoFit/>
          </a:bodyPr>
          <a:lstStyle/>
          <a:p>
            <a:r>
              <a:rPr lang="en-GB" sz="2400" b="1" dirty="0">
                <a:solidFill>
                  <a:srgbClr val="0070C0"/>
                </a:solidFill>
              </a:rPr>
              <a:t>Weighted</a:t>
            </a:r>
          </a:p>
        </p:txBody>
      </p:sp>
      <p:sp>
        <p:nvSpPr>
          <p:cNvPr id="18" name="TextBox 17">
            <a:extLst>
              <a:ext uri="{FF2B5EF4-FFF2-40B4-BE49-F238E27FC236}">
                <a16:creationId xmlns:a16="http://schemas.microsoft.com/office/drawing/2014/main" id="{7F33C5B7-575A-436B-8F75-2A18D06A8908}"/>
              </a:ext>
            </a:extLst>
          </p:cNvPr>
          <p:cNvSpPr txBox="1"/>
          <p:nvPr/>
        </p:nvSpPr>
        <p:spPr>
          <a:xfrm>
            <a:off x="8691153" y="1179454"/>
            <a:ext cx="1948097" cy="461665"/>
          </a:xfrm>
          <a:prstGeom prst="rect">
            <a:avLst/>
          </a:prstGeom>
          <a:noFill/>
        </p:spPr>
        <p:txBody>
          <a:bodyPr wrap="none" rtlCol="0">
            <a:spAutoFit/>
          </a:bodyPr>
          <a:lstStyle/>
          <a:p>
            <a:r>
              <a:rPr lang="en-GB" sz="2400" b="1" dirty="0">
                <a:solidFill>
                  <a:srgbClr val="0070C0"/>
                </a:solidFill>
              </a:rPr>
              <a:t>Survey design</a:t>
            </a:r>
          </a:p>
        </p:txBody>
      </p:sp>
      <p:cxnSp>
        <p:nvCxnSpPr>
          <p:cNvPr id="20" name="Straight Arrow Connector 19">
            <a:extLst>
              <a:ext uri="{FF2B5EF4-FFF2-40B4-BE49-F238E27FC236}">
                <a16:creationId xmlns:a16="http://schemas.microsoft.com/office/drawing/2014/main" id="{B4DC42CE-7394-48FC-80BB-046065A7F10F}"/>
              </a:ext>
            </a:extLst>
          </p:cNvPr>
          <p:cNvCxnSpPr/>
          <p:nvPr/>
        </p:nvCxnSpPr>
        <p:spPr>
          <a:xfrm>
            <a:off x="2617991" y="3017911"/>
            <a:ext cx="0" cy="1430215"/>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3D378A3-80A3-48F3-A705-94D7B07248ED}"/>
              </a:ext>
            </a:extLst>
          </p:cNvPr>
          <p:cNvSpPr txBox="1"/>
          <p:nvPr/>
        </p:nvSpPr>
        <p:spPr>
          <a:xfrm>
            <a:off x="2379785" y="3545451"/>
            <a:ext cx="476412" cy="369332"/>
          </a:xfrm>
          <a:prstGeom prst="rect">
            <a:avLst/>
          </a:prstGeom>
          <a:solidFill>
            <a:schemeClr val="bg1"/>
          </a:solidFill>
        </p:spPr>
        <p:txBody>
          <a:bodyPr wrap="none" rtlCol="0">
            <a:spAutoFit/>
          </a:bodyPr>
          <a:lstStyle/>
          <a:p>
            <a:r>
              <a:rPr lang="en-GB" dirty="0">
                <a:solidFill>
                  <a:srgbClr val="FF0000"/>
                </a:solidFill>
              </a:rPr>
              <a:t>2.8</a:t>
            </a:r>
          </a:p>
        </p:txBody>
      </p:sp>
      <p:grpSp>
        <p:nvGrpSpPr>
          <p:cNvPr id="25" name="Group 24">
            <a:extLst>
              <a:ext uri="{FF2B5EF4-FFF2-40B4-BE49-F238E27FC236}">
                <a16:creationId xmlns:a16="http://schemas.microsoft.com/office/drawing/2014/main" id="{48E0579F-077E-4AB6-82C3-4722269F9AE8}"/>
              </a:ext>
            </a:extLst>
          </p:cNvPr>
          <p:cNvGrpSpPr/>
          <p:nvPr/>
        </p:nvGrpSpPr>
        <p:grpSpPr>
          <a:xfrm>
            <a:off x="5990492" y="3120516"/>
            <a:ext cx="476412" cy="1228746"/>
            <a:chOff x="5990492" y="3120516"/>
            <a:chExt cx="476412" cy="1228746"/>
          </a:xfrm>
        </p:grpSpPr>
        <p:cxnSp>
          <p:nvCxnSpPr>
            <p:cNvPr id="22" name="Straight Arrow Connector 21">
              <a:extLst>
                <a:ext uri="{FF2B5EF4-FFF2-40B4-BE49-F238E27FC236}">
                  <a16:creationId xmlns:a16="http://schemas.microsoft.com/office/drawing/2014/main" id="{6C3DC4D5-A921-4E45-8AEB-828D5F648307}"/>
                </a:ext>
              </a:extLst>
            </p:cNvPr>
            <p:cNvCxnSpPr>
              <a:cxnSpLocks/>
            </p:cNvCxnSpPr>
            <p:nvPr/>
          </p:nvCxnSpPr>
          <p:spPr>
            <a:xfrm>
              <a:off x="6228698" y="3120516"/>
              <a:ext cx="0" cy="1228746"/>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8D2C46BA-825B-4D22-9B2D-39DD51753DE4}"/>
                </a:ext>
              </a:extLst>
            </p:cNvPr>
            <p:cNvSpPr txBox="1"/>
            <p:nvPr/>
          </p:nvSpPr>
          <p:spPr>
            <a:xfrm>
              <a:off x="5990492" y="3565995"/>
              <a:ext cx="476412" cy="369332"/>
            </a:xfrm>
            <a:prstGeom prst="rect">
              <a:avLst/>
            </a:prstGeom>
            <a:solidFill>
              <a:schemeClr val="bg1"/>
            </a:solidFill>
          </p:spPr>
          <p:txBody>
            <a:bodyPr wrap="square" rtlCol="0">
              <a:spAutoFit/>
            </a:bodyPr>
            <a:lstStyle/>
            <a:p>
              <a:r>
                <a:rPr lang="en-GB" dirty="0">
                  <a:solidFill>
                    <a:srgbClr val="FF0000"/>
                  </a:solidFill>
                </a:rPr>
                <a:t>2.4</a:t>
              </a:r>
            </a:p>
          </p:txBody>
        </p:sp>
      </p:grpSp>
      <p:grpSp>
        <p:nvGrpSpPr>
          <p:cNvPr id="26" name="Group 25">
            <a:extLst>
              <a:ext uri="{FF2B5EF4-FFF2-40B4-BE49-F238E27FC236}">
                <a16:creationId xmlns:a16="http://schemas.microsoft.com/office/drawing/2014/main" id="{2DE3FD47-B612-4E8E-B627-52B2C8FB7759}"/>
              </a:ext>
            </a:extLst>
          </p:cNvPr>
          <p:cNvGrpSpPr/>
          <p:nvPr/>
        </p:nvGrpSpPr>
        <p:grpSpPr>
          <a:xfrm>
            <a:off x="9474689" y="3120516"/>
            <a:ext cx="476412" cy="1228746"/>
            <a:chOff x="5990492" y="3120516"/>
            <a:chExt cx="476412" cy="1228746"/>
          </a:xfrm>
        </p:grpSpPr>
        <p:cxnSp>
          <p:nvCxnSpPr>
            <p:cNvPr id="27" name="Straight Arrow Connector 26">
              <a:extLst>
                <a:ext uri="{FF2B5EF4-FFF2-40B4-BE49-F238E27FC236}">
                  <a16:creationId xmlns:a16="http://schemas.microsoft.com/office/drawing/2014/main" id="{9DAD3732-78E0-4511-BE93-DE4A0F480787}"/>
                </a:ext>
              </a:extLst>
            </p:cNvPr>
            <p:cNvCxnSpPr>
              <a:cxnSpLocks/>
            </p:cNvCxnSpPr>
            <p:nvPr/>
          </p:nvCxnSpPr>
          <p:spPr>
            <a:xfrm>
              <a:off x="6228698" y="3120516"/>
              <a:ext cx="0" cy="1228746"/>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AE2A5AB7-46A7-47A5-8EB0-B002A7C69C50}"/>
                </a:ext>
              </a:extLst>
            </p:cNvPr>
            <p:cNvSpPr txBox="1"/>
            <p:nvPr/>
          </p:nvSpPr>
          <p:spPr>
            <a:xfrm>
              <a:off x="5990492" y="3565995"/>
              <a:ext cx="476412" cy="369332"/>
            </a:xfrm>
            <a:prstGeom prst="rect">
              <a:avLst/>
            </a:prstGeom>
            <a:solidFill>
              <a:schemeClr val="bg1"/>
            </a:solidFill>
          </p:spPr>
          <p:txBody>
            <a:bodyPr wrap="square" rtlCol="0">
              <a:spAutoFit/>
            </a:bodyPr>
            <a:lstStyle/>
            <a:p>
              <a:r>
                <a:rPr lang="en-GB" dirty="0">
                  <a:solidFill>
                    <a:srgbClr val="FF0000"/>
                  </a:solidFill>
                </a:rPr>
                <a:t>2.4</a:t>
              </a:r>
            </a:p>
          </p:txBody>
        </p:sp>
      </p:grpSp>
    </p:spTree>
    <p:extLst>
      <p:ext uri="{BB962C8B-B14F-4D97-AF65-F5344CB8AC3E}">
        <p14:creationId xmlns:p14="http://schemas.microsoft.com/office/powerpoint/2010/main" val="1491278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938FA-3AE6-4BE1-9683-0CA8C5AAAF3C}"/>
              </a:ext>
            </a:extLst>
          </p:cNvPr>
          <p:cNvSpPr>
            <a:spLocks noGrp="1"/>
          </p:cNvSpPr>
          <p:nvPr>
            <p:ph type="title"/>
          </p:nvPr>
        </p:nvSpPr>
        <p:spPr/>
        <p:txBody>
          <a:bodyPr>
            <a:normAutofit fontScale="90000"/>
          </a:bodyPr>
          <a:lstStyle/>
          <a:p>
            <a:r>
              <a:rPr lang="en-GB" dirty="0"/>
              <a:t>Complex survey analysis: Options</a:t>
            </a:r>
          </a:p>
        </p:txBody>
      </p:sp>
      <p:sp>
        <p:nvSpPr>
          <p:cNvPr id="3" name="Content Placeholder 2">
            <a:extLst>
              <a:ext uri="{FF2B5EF4-FFF2-40B4-BE49-F238E27FC236}">
                <a16:creationId xmlns:a16="http://schemas.microsoft.com/office/drawing/2014/main" id="{745BD4E8-52C5-4766-A0F2-9502A2916EDB}"/>
              </a:ext>
            </a:extLst>
          </p:cNvPr>
          <p:cNvSpPr>
            <a:spLocks noGrp="1"/>
          </p:cNvSpPr>
          <p:nvPr>
            <p:ph idx="1"/>
          </p:nvPr>
        </p:nvSpPr>
        <p:spPr/>
        <p:txBody>
          <a:bodyPr>
            <a:normAutofit fontScale="92500"/>
          </a:bodyPr>
          <a:lstStyle/>
          <a:p>
            <a:pPr marL="0" indent="0">
              <a:buNone/>
            </a:pPr>
            <a:r>
              <a:rPr lang="en-GB" b="1" dirty="0"/>
              <a:t>SPSS</a:t>
            </a:r>
          </a:p>
          <a:p>
            <a:r>
              <a:rPr lang="en-GB" dirty="0"/>
              <a:t>Define a </a:t>
            </a:r>
            <a:r>
              <a:rPr lang="en-GB" dirty="0" err="1"/>
              <a:t>CSPLAN</a:t>
            </a:r>
            <a:endParaRPr lang="en-GB" dirty="0"/>
          </a:p>
          <a:p>
            <a:r>
              <a:rPr lang="en-GB" dirty="0"/>
              <a:t>Then use various options such as </a:t>
            </a:r>
            <a:r>
              <a:rPr lang="en-GB" dirty="0" err="1"/>
              <a:t>CSDESCRIPTIVE</a:t>
            </a:r>
            <a:r>
              <a:rPr lang="en-GB" dirty="0"/>
              <a:t>, </a:t>
            </a:r>
            <a:r>
              <a:rPr lang="en-GB" dirty="0" err="1"/>
              <a:t>CSTABULATE</a:t>
            </a:r>
            <a:r>
              <a:rPr lang="en-GB" dirty="0"/>
              <a:t>, </a:t>
            </a:r>
            <a:r>
              <a:rPr lang="en-GB" dirty="0" err="1"/>
              <a:t>CSLOGISTIC</a:t>
            </a:r>
            <a:endParaRPr lang="en-GB" dirty="0"/>
          </a:p>
          <a:p>
            <a:r>
              <a:rPr lang="en-GB" dirty="0"/>
              <a:t>Or can be done through menu commands, but time-consuming</a:t>
            </a:r>
          </a:p>
          <a:p>
            <a:pPr marL="0" indent="0">
              <a:buNone/>
            </a:pPr>
            <a:r>
              <a:rPr lang="en-GB" b="1" dirty="0"/>
              <a:t>Stata</a:t>
            </a:r>
          </a:p>
          <a:p>
            <a:r>
              <a:rPr lang="en-GB" dirty="0"/>
              <a:t>Define </a:t>
            </a:r>
            <a:r>
              <a:rPr lang="en-GB" dirty="0" err="1"/>
              <a:t>svyset</a:t>
            </a:r>
            <a:endParaRPr lang="en-GB" dirty="0"/>
          </a:p>
          <a:p>
            <a:r>
              <a:rPr lang="en-GB" dirty="0"/>
              <a:t>Use ‘</a:t>
            </a:r>
            <a:r>
              <a:rPr lang="en-GB" dirty="0" err="1"/>
              <a:t>svy</a:t>
            </a:r>
            <a:r>
              <a:rPr lang="en-GB" dirty="0"/>
              <a:t>:’ prefix for commands</a:t>
            </a:r>
          </a:p>
          <a:p>
            <a:pPr marL="0" indent="0">
              <a:buNone/>
            </a:pPr>
            <a:r>
              <a:rPr lang="en-GB" b="1" dirty="0"/>
              <a:t>R </a:t>
            </a:r>
            <a:r>
              <a:rPr lang="en-GB" dirty="0"/>
              <a:t>(completely free!)</a:t>
            </a:r>
          </a:p>
          <a:p>
            <a:r>
              <a:rPr lang="en-GB" dirty="0"/>
              <a:t>Use the ‘survey’ package, which includes defining a complex design and various commands such as </a:t>
            </a:r>
            <a:r>
              <a:rPr lang="en-GB" dirty="0" err="1"/>
              <a:t>svymean</a:t>
            </a:r>
            <a:r>
              <a:rPr lang="en-GB" dirty="0"/>
              <a:t>, </a:t>
            </a:r>
            <a:r>
              <a:rPr lang="en-GB" dirty="0" err="1"/>
              <a:t>svytotal</a:t>
            </a:r>
            <a:r>
              <a:rPr lang="en-GB" dirty="0"/>
              <a:t>, </a:t>
            </a:r>
            <a:r>
              <a:rPr lang="en-GB" dirty="0" err="1"/>
              <a:t>svyglm</a:t>
            </a:r>
            <a:endParaRPr lang="en-GB" dirty="0"/>
          </a:p>
          <a:p>
            <a:endParaRPr lang="en-GB" dirty="0"/>
          </a:p>
        </p:txBody>
      </p:sp>
    </p:spTree>
    <p:extLst>
      <p:ext uri="{BB962C8B-B14F-4D97-AF65-F5344CB8AC3E}">
        <p14:creationId xmlns:p14="http://schemas.microsoft.com/office/powerpoint/2010/main" val="2796233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098DA-7F3E-40FB-8F30-AAB07C836083}"/>
              </a:ext>
            </a:extLst>
          </p:cNvPr>
          <p:cNvSpPr>
            <a:spLocks noGrp="1"/>
          </p:cNvSpPr>
          <p:nvPr>
            <p:ph type="title"/>
          </p:nvPr>
        </p:nvSpPr>
        <p:spPr>
          <a:xfrm>
            <a:off x="838199" y="224449"/>
            <a:ext cx="7860323" cy="854075"/>
          </a:xfrm>
        </p:spPr>
        <p:txBody>
          <a:bodyPr>
            <a:normAutofit/>
          </a:bodyPr>
          <a:lstStyle/>
          <a:p>
            <a:r>
              <a:rPr lang="en-GB" dirty="0"/>
              <a:t>Differences in 8-years-old survey</a:t>
            </a:r>
          </a:p>
        </p:txBody>
      </p:sp>
      <p:graphicFrame>
        <p:nvGraphicFramePr>
          <p:cNvPr id="4" name="Content Placeholder 3">
            <a:extLst>
              <a:ext uri="{FF2B5EF4-FFF2-40B4-BE49-F238E27FC236}">
                <a16:creationId xmlns:a16="http://schemas.microsoft.com/office/drawing/2014/main" id="{4CDA242D-22AF-45FE-AEB0-2302D7E50744}"/>
              </a:ext>
            </a:extLst>
          </p:cNvPr>
          <p:cNvGraphicFramePr>
            <a:graphicFrameLocks noGrp="1"/>
          </p:cNvGraphicFramePr>
          <p:nvPr>
            <p:ph idx="1"/>
            <p:extLst>
              <p:ext uri="{D42A27DB-BD31-4B8C-83A1-F6EECF244321}">
                <p14:modId xmlns:p14="http://schemas.microsoft.com/office/powerpoint/2010/main" val="700673045"/>
              </p:ext>
            </p:extLst>
          </p:nvPr>
        </p:nvGraphicFramePr>
        <p:xfrm>
          <a:off x="971550" y="2074703"/>
          <a:ext cx="9944100" cy="4457700"/>
        </p:xfrm>
        <a:graphic>
          <a:graphicData uri="http://schemas.openxmlformats.org/drawingml/2006/table">
            <a:tbl>
              <a:tblPr firstRow="1" firstCol="1" bandCol="1">
                <a:tableStyleId>{5C22544A-7EE6-4342-B048-85BDC9FD1C3A}</a:tableStyleId>
              </a:tblPr>
              <a:tblGrid>
                <a:gridCol w="1657350">
                  <a:extLst>
                    <a:ext uri="{9D8B030D-6E8A-4147-A177-3AD203B41FA5}">
                      <a16:colId xmlns:a16="http://schemas.microsoft.com/office/drawing/2014/main" val="2284556232"/>
                    </a:ext>
                  </a:extLst>
                </a:gridCol>
                <a:gridCol w="1657350">
                  <a:extLst>
                    <a:ext uri="{9D8B030D-6E8A-4147-A177-3AD203B41FA5}">
                      <a16:colId xmlns:a16="http://schemas.microsoft.com/office/drawing/2014/main" val="4213936413"/>
                    </a:ext>
                  </a:extLst>
                </a:gridCol>
                <a:gridCol w="1657350">
                  <a:extLst>
                    <a:ext uri="{9D8B030D-6E8A-4147-A177-3AD203B41FA5}">
                      <a16:colId xmlns:a16="http://schemas.microsoft.com/office/drawing/2014/main" val="1470799136"/>
                    </a:ext>
                  </a:extLst>
                </a:gridCol>
                <a:gridCol w="1657350">
                  <a:extLst>
                    <a:ext uri="{9D8B030D-6E8A-4147-A177-3AD203B41FA5}">
                      <a16:colId xmlns:a16="http://schemas.microsoft.com/office/drawing/2014/main" val="2339749250"/>
                    </a:ext>
                  </a:extLst>
                </a:gridCol>
                <a:gridCol w="1657350">
                  <a:extLst>
                    <a:ext uri="{9D8B030D-6E8A-4147-A177-3AD203B41FA5}">
                      <a16:colId xmlns:a16="http://schemas.microsoft.com/office/drawing/2014/main" val="3897550889"/>
                    </a:ext>
                  </a:extLst>
                </a:gridCol>
                <a:gridCol w="1657350">
                  <a:extLst>
                    <a:ext uri="{9D8B030D-6E8A-4147-A177-3AD203B41FA5}">
                      <a16:colId xmlns:a16="http://schemas.microsoft.com/office/drawing/2014/main" val="2026674997"/>
                    </a:ext>
                  </a:extLst>
                </a:gridCol>
              </a:tblGrid>
              <a:tr h="216000">
                <a:tc>
                  <a:txBody>
                    <a:bodyPr/>
                    <a:lstStyle/>
                    <a:p>
                      <a:pPr algn="r" fontAlgn="b"/>
                      <a:endParaRPr lang="en-GB" sz="1400" b="0" i="0" u="none" strike="noStrike" dirty="0">
                        <a:solidFill>
                          <a:srgbClr val="000000"/>
                        </a:solidFill>
                        <a:effectLst/>
                        <a:latin typeface="+mn-lt"/>
                      </a:endParaRPr>
                    </a:p>
                  </a:txBody>
                  <a:tcPr marL="9525" marR="9525" marT="9525" marB="0" anchor="ctr">
                    <a:solidFill>
                      <a:schemeClr val="bg1"/>
                    </a:solidFill>
                  </a:tcPr>
                </a:tc>
                <a:tc gridSpan="5">
                  <a:txBody>
                    <a:bodyPr/>
                    <a:lstStyle/>
                    <a:p>
                      <a:pPr algn="ctr" fontAlgn="b"/>
                      <a:r>
                        <a:rPr lang="en-GB" sz="1400" b="1" i="0" u="none" strike="noStrike" dirty="0">
                          <a:solidFill>
                            <a:schemeClr val="bg1"/>
                          </a:solidFill>
                          <a:effectLst/>
                          <a:latin typeface="+mn-lt"/>
                        </a:rPr>
                        <a:t>Score on the five-point scale</a:t>
                      </a:r>
                    </a:p>
                  </a:txBody>
                  <a:tcPr marL="9525" marR="9525" marT="9525" marB="0" anchor="ctr"/>
                </a:tc>
                <a:tc hMerge="1">
                  <a:txBody>
                    <a:bodyPr/>
                    <a:lstStyle/>
                    <a:p>
                      <a:pPr algn="ctr" fontAlgn="b"/>
                      <a:endParaRPr lang="en-GB" sz="1400" b="0" i="0" u="none" strike="noStrike" dirty="0">
                        <a:solidFill>
                          <a:srgbClr val="000000"/>
                        </a:solidFill>
                        <a:effectLst/>
                        <a:latin typeface="+mn-lt"/>
                      </a:endParaRPr>
                    </a:p>
                  </a:txBody>
                  <a:tcPr marL="9525" marR="9525" marT="9525" marB="0" anchor="ctr"/>
                </a:tc>
                <a:tc hMerge="1">
                  <a:txBody>
                    <a:bodyPr/>
                    <a:lstStyle/>
                    <a:p>
                      <a:pPr algn="ctr" fontAlgn="b"/>
                      <a:endParaRPr lang="en-GB" sz="1400" b="0" i="0" u="none" strike="noStrike" dirty="0">
                        <a:solidFill>
                          <a:srgbClr val="000000"/>
                        </a:solidFill>
                        <a:effectLst/>
                        <a:latin typeface="+mn-lt"/>
                      </a:endParaRPr>
                    </a:p>
                  </a:txBody>
                  <a:tcPr marL="9525" marR="9525" marT="9525" marB="0" anchor="ctr"/>
                </a:tc>
                <a:tc hMerge="1">
                  <a:txBody>
                    <a:bodyPr/>
                    <a:lstStyle/>
                    <a:p>
                      <a:pPr algn="ctr" fontAlgn="b"/>
                      <a:endParaRPr lang="en-GB" sz="1400" b="0" i="0" u="none" strike="noStrike" dirty="0">
                        <a:solidFill>
                          <a:srgbClr val="000000"/>
                        </a:solidFill>
                        <a:effectLst/>
                        <a:latin typeface="+mn-lt"/>
                      </a:endParaRPr>
                    </a:p>
                  </a:txBody>
                  <a:tcPr marL="9525" marR="9525" marT="9525" marB="0" anchor="ctr"/>
                </a:tc>
                <a:tc hMerge="1">
                  <a:txBody>
                    <a:bodyPr/>
                    <a:lstStyle/>
                    <a:p>
                      <a:pPr algn="ctr" fontAlgn="b"/>
                      <a:endParaRPr lang="en-GB" sz="1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447717238"/>
                  </a:ext>
                </a:extLst>
              </a:tr>
              <a:tr h="216000">
                <a:tc>
                  <a:txBody>
                    <a:bodyPr/>
                    <a:lstStyle/>
                    <a:p>
                      <a:pPr algn="r" fontAlgn="b"/>
                      <a:endParaRPr lang="en-GB" sz="1400" b="0" i="0" u="none" strike="noStrike" dirty="0">
                        <a:solidFill>
                          <a:srgbClr val="000000"/>
                        </a:solidFill>
                        <a:effectLst/>
                        <a:latin typeface="+mn-lt"/>
                      </a:endParaRPr>
                    </a:p>
                  </a:txBody>
                  <a:tcPr marL="9525" marR="9525" marT="9525" marB="0" anchor="ctr">
                    <a:solidFill>
                      <a:schemeClr val="bg1"/>
                    </a:solidFill>
                  </a:tcPr>
                </a:tc>
                <a:tc>
                  <a:txBody>
                    <a:bodyPr/>
                    <a:lstStyle/>
                    <a:p>
                      <a:pPr marL="0" algn="ctr" defTabSz="914400" rtl="0" eaLnBrk="1" fontAlgn="b" latinLnBrk="0" hangingPunct="1"/>
                      <a:r>
                        <a:rPr lang="en-GB" sz="1400" u="none" strike="noStrike" kern="1200" dirty="0">
                          <a:solidFill>
                            <a:schemeClr val="dk1"/>
                          </a:solidFill>
                          <a:effectLst/>
                          <a:latin typeface="+mn-lt"/>
                          <a:ea typeface="+mn-ea"/>
                          <a:cs typeface="+mn-cs"/>
                        </a:rPr>
                        <a:t>0</a:t>
                      </a:r>
                    </a:p>
                  </a:txBody>
                  <a:tcPr marL="9525" marR="9525" marT="9525" marB="0" anchor="ctr"/>
                </a:tc>
                <a:tc>
                  <a:txBody>
                    <a:bodyPr/>
                    <a:lstStyle/>
                    <a:p>
                      <a:pPr algn="ctr" fontAlgn="b"/>
                      <a:r>
                        <a:rPr lang="en-GB" sz="1400" u="none" strike="noStrike" dirty="0">
                          <a:effectLst/>
                          <a:latin typeface="+mn-lt"/>
                        </a:rPr>
                        <a:t>1</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u="none" strike="noStrike" dirty="0">
                          <a:effectLst/>
                          <a:latin typeface="+mn-lt"/>
                        </a:rPr>
                        <a:t>2</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u="none" strike="noStrike" dirty="0">
                          <a:effectLst/>
                          <a:latin typeface="+mn-lt"/>
                        </a:rPr>
                        <a:t>3</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u="none" strike="noStrike" dirty="0">
                          <a:effectLst/>
                          <a:latin typeface="+mn-lt"/>
                        </a:rPr>
                        <a:t>4</a:t>
                      </a:r>
                      <a:endParaRPr lang="en-GB" sz="1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892134766"/>
                  </a:ext>
                </a:extLst>
              </a:tr>
              <a:tr h="216000">
                <a:tc>
                  <a:txBody>
                    <a:bodyPr/>
                    <a:lstStyle/>
                    <a:p>
                      <a:pPr algn="r" fontAlgn="b"/>
                      <a:endParaRPr lang="en-GB" sz="1400" b="0" i="0" u="none" strike="noStrike" dirty="0">
                        <a:solidFill>
                          <a:srgbClr val="000000"/>
                        </a:solidFill>
                        <a:effectLst/>
                        <a:latin typeface="+mn-lt"/>
                      </a:endParaRPr>
                    </a:p>
                  </a:txBody>
                  <a:tcPr marL="9525" marR="9525" marT="9525" marB="0" anchor="ctr">
                    <a:solidFill>
                      <a:schemeClr val="bg1"/>
                    </a:solidFill>
                  </a:tcPr>
                </a:tc>
                <a:tc gridSpan="5">
                  <a:txBody>
                    <a:bodyPr/>
                    <a:lstStyle/>
                    <a:p>
                      <a:pPr algn="ctr" fontAlgn="b"/>
                      <a:r>
                        <a:rPr lang="en-GB" sz="1400" b="1" i="0" u="none" strike="noStrike" dirty="0">
                          <a:solidFill>
                            <a:schemeClr val="bg1"/>
                          </a:solidFill>
                          <a:effectLst/>
                          <a:latin typeface="Calibri" panose="020F0502020204030204" pitchFamily="34" charset="0"/>
                        </a:rPr>
                        <a:t>Mean score on the 11-point scale</a:t>
                      </a:r>
                    </a:p>
                  </a:txBody>
                  <a:tcPr marL="9525" marR="9525" marT="9525" marB="0" anchor="ctr">
                    <a:solidFill>
                      <a:srgbClr val="00B050"/>
                    </a:solidFill>
                  </a:tcPr>
                </a:tc>
                <a:tc hMerge="1">
                  <a:txBody>
                    <a:bodyPr/>
                    <a:lstStyle/>
                    <a:p>
                      <a:pPr algn="ctr" fontAlgn="b"/>
                      <a:endParaRPr lang="en-GB" sz="1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b"/>
                      <a:endParaRPr lang="en-GB" sz="1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b"/>
                      <a:endParaRPr lang="en-GB" sz="1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b"/>
                      <a:endParaRPr lang="en-GB"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1571199"/>
                  </a:ext>
                </a:extLst>
              </a:tr>
              <a:tr h="216000">
                <a:tc>
                  <a:txBody>
                    <a:bodyPr/>
                    <a:lstStyle/>
                    <a:p>
                      <a:pPr algn="r" fontAlgn="b"/>
                      <a:r>
                        <a:rPr lang="en-GB" sz="1400" u="none" strike="noStrike" dirty="0">
                          <a:effectLst/>
                          <a:latin typeface="+mn-lt"/>
                        </a:rPr>
                        <a:t>Algeria*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7.7</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8.4</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8.1</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8.8</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9.4</a:t>
                      </a:r>
                    </a:p>
                  </a:txBody>
                  <a:tcPr marL="9525" marR="9525" marT="9525" marB="0" anchor="ctr"/>
                </a:tc>
                <a:extLst>
                  <a:ext uri="{0D108BD9-81ED-4DB2-BD59-A6C34878D82A}">
                    <a16:rowId xmlns:a16="http://schemas.microsoft.com/office/drawing/2014/main" val="2513760651"/>
                  </a:ext>
                </a:extLst>
              </a:tr>
              <a:tr h="216000">
                <a:tc>
                  <a:txBody>
                    <a:bodyPr/>
                    <a:lstStyle/>
                    <a:p>
                      <a:pPr algn="r" fontAlgn="b"/>
                      <a:r>
                        <a:rPr lang="en-GB" sz="1400" u="none" strike="noStrike">
                          <a:effectLst/>
                          <a:latin typeface="+mn-lt"/>
                        </a:rPr>
                        <a:t>Nepal</a:t>
                      </a:r>
                      <a:endParaRPr lang="en-GB" sz="1400" b="0" i="0" u="none" strike="noStrike">
                        <a:solidFill>
                          <a:srgbClr val="000000"/>
                        </a:solidFill>
                        <a:effectLst/>
                        <a:latin typeface="+mn-lt"/>
                      </a:endParaRP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7.4</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7.9</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8.1</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8.2</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8.9</a:t>
                      </a:r>
                    </a:p>
                  </a:txBody>
                  <a:tcPr marL="9525" marR="9525" marT="9525" marB="0" anchor="ctr"/>
                </a:tc>
                <a:extLst>
                  <a:ext uri="{0D108BD9-81ED-4DB2-BD59-A6C34878D82A}">
                    <a16:rowId xmlns:a16="http://schemas.microsoft.com/office/drawing/2014/main" val="874358961"/>
                  </a:ext>
                </a:extLst>
              </a:tr>
              <a:tr h="216000">
                <a:tc>
                  <a:txBody>
                    <a:bodyPr/>
                    <a:lstStyle/>
                    <a:p>
                      <a:pPr algn="r" fontAlgn="b"/>
                      <a:r>
                        <a:rPr lang="en-GB" sz="1400" u="none" strike="noStrike">
                          <a:effectLst/>
                          <a:latin typeface="+mn-lt"/>
                        </a:rPr>
                        <a:t>Estonia</a:t>
                      </a:r>
                      <a:endParaRPr lang="en-GB" sz="1400" b="0" i="0" u="none" strike="noStrike">
                        <a:solidFill>
                          <a:srgbClr val="000000"/>
                        </a:solidFill>
                        <a:effectLst/>
                        <a:latin typeface="+mn-lt"/>
                      </a:endParaRP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2.5</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3.1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6.8</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9.3</a:t>
                      </a:r>
                    </a:p>
                  </a:txBody>
                  <a:tcPr marL="9525" marR="9525" marT="9525" marB="0" anchor="ctr"/>
                </a:tc>
                <a:extLst>
                  <a:ext uri="{0D108BD9-81ED-4DB2-BD59-A6C34878D82A}">
                    <a16:rowId xmlns:a16="http://schemas.microsoft.com/office/drawing/2014/main" val="3120876439"/>
                  </a:ext>
                </a:extLst>
              </a:tr>
              <a:tr h="216000">
                <a:tc>
                  <a:txBody>
                    <a:bodyPr/>
                    <a:lstStyle/>
                    <a:p>
                      <a:pPr algn="r" fontAlgn="b"/>
                      <a:r>
                        <a:rPr lang="en-GB" sz="1400" u="none" strike="noStrike" dirty="0">
                          <a:effectLst/>
                          <a:latin typeface="+mn-lt"/>
                        </a:rPr>
                        <a:t>Spain*</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6.9</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5.3</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8.8</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9.5</a:t>
                      </a:r>
                    </a:p>
                  </a:txBody>
                  <a:tcPr marL="9525" marR="9525" marT="9525" marB="0" anchor="ctr"/>
                </a:tc>
                <a:extLst>
                  <a:ext uri="{0D108BD9-81ED-4DB2-BD59-A6C34878D82A}">
                    <a16:rowId xmlns:a16="http://schemas.microsoft.com/office/drawing/2014/main" val="4210276075"/>
                  </a:ext>
                </a:extLst>
              </a:tr>
              <a:tr h="216000">
                <a:tc>
                  <a:txBody>
                    <a:bodyPr/>
                    <a:lstStyle/>
                    <a:p>
                      <a:pPr algn="r" fontAlgn="b"/>
                      <a:r>
                        <a:rPr lang="en-GB" sz="1400" u="none" strike="noStrike" dirty="0">
                          <a:effectLst/>
                          <a:latin typeface="+mn-lt"/>
                        </a:rPr>
                        <a:t>Colombia*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7.3</a:t>
                      </a: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6.4</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8.6</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9.0</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9.7</a:t>
                      </a:r>
                    </a:p>
                  </a:txBody>
                  <a:tcPr marL="9525" marR="9525" marT="9525" marB="0" anchor="ctr"/>
                </a:tc>
                <a:extLst>
                  <a:ext uri="{0D108BD9-81ED-4DB2-BD59-A6C34878D82A}">
                    <a16:rowId xmlns:a16="http://schemas.microsoft.com/office/drawing/2014/main" val="3219852562"/>
                  </a:ext>
                </a:extLst>
              </a:tr>
              <a:tr h="216000">
                <a:tc>
                  <a:txBody>
                    <a:bodyPr/>
                    <a:lstStyle/>
                    <a:p>
                      <a:pPr algn="r" fontAlgn="b"/>
                      <a:r>
                        <a:rPr lang="en-GB" sz="1400" u="none" strike="noStrike" dirty="0">
                          <a:effectLst/>
                          <a:latin typeface="+mn-lt"/>
                        </a:rPr>
                        <a:t>Turkey</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6.6</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9.3</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9.0</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9.5</a:t>
                      </a:r>
                    </a:p>
                  </a:txBody>
                  <a:tcPr marL="9525" marR="9525" marT="9525" marB="0" anchor="ctr"/>
                </a:tc>
                <a:extLst>
                  <a:ext uri="{0D108BD9-81ED-4DB2-BD59-A6C34878D82A}">
                    <a16:rowId xmlns:a16="http://schemas.microsoft.com/office/drawing/2014/main" val="2742798331"/>
                  </a:ext>
                </a:extLst>
              </a:tr>
              <a:tr h="216000">
                <a:tc>
                  <a:txBody>
                    <a:bodyPr/>
                    <a:lstStyle/>
                    <a:p>
                      <a:pPr algn="r" fontAlgn="b"/>
                      <a:r>
                        <a:rPr lang="en-GB" sz="1400" u="none" strike="noStrike" dirty="0">
                          <a:effectLst/>
                          <a:latin typeface="+mn-lt"/>
                        </a:rPr>
                        <a:t>Ethiopia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7.2</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6.9</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8.9</a:t>
                      </a:r>
                    </a:p>
                  </a:txBody>
                  <a:tcPr marL="9525" marR="9525" marT="9525" marB="0" anchor="ctr"/>
                </a:tc>
                <a:extLst>
                  <a:ext uri="{0D108BD9-81ED-4DB2-BD59-A6C34878D82A}">
                    <a16:rowId xmlns:a16="http://schemas.microsoft.com/office/drawing/2014/main" val="2725270372"/>
                  </a:ext>
                </a:extLst>
              </a:tr>
              <a:tr h="216000">
                <a:tc>
                  <a:txBody>
                    <a:bodyPr/>
                    <a:lstStyle/>
                    <a:p>
                      <a:pPr algn="r" fontAlgn="b"/>
                      <a:r>
                        <a:rPr lang="en-GB" sz="1400" u="none" strike="noStrike" dirty="0">
                          <a:effectLst/>
                          <a:latin typeface="+mn-lt"/>
                        </a:rPr>
                        <a:t>S Korea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4.6</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4.7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6.4</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9.1</a:t>
                      </a:r>
                    </a:p>
                  </a:txBody>
                  <a:tcPr marL="9525" marR="9525" marT="9525" marB="0" anchor="ctr"/>
                </a:tc>
                <a:extLst>
                  <a:ext uri="{0D108BD9-81ED-4DB2-BD59-A6C34878D82A}">
                    <a16:rowId xmlns:a16="http://schemas.microsoft.com/office/drawing/2014/main" val="2991837381"/>
                  </a:ext>
                </a:extLst>
              </a:tr>
              <a:tr h="216000">
                <a:tc>
                  <a:txBody>
                    <a:bodyPr/>
                    <a:lstStyle/>
                    <a:p>
                      <a:pPr algn="r" fontAlgn="b"/>
                      <a:r>
                        <a:rPr lang="en-GB" sz="1400" u="none" strike="noStrike" dirty="0">
                          <a:effectLst/>
                          <a:latin typeface="+mn-lt"/>
                        </a:rPr>
                        <a:t>Germany</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2.8</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3.6</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5.5</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9.3</a:t>
                      </a:r>
                    </a:p>
                  </a:txBody>
                  <a:tcPr marL="9525" marR="9525" marT="9525" marB="0" anchor="ctr"/>
                </a:tc>
                <a:extLst>
                  <a:ext uri="{0D108BD9-81ED-4DB2-BD59-A6C34878D82A}">
                    <a16:rowId xmlns:a16="http://schemas.microsoft.com/office/drawing/2014/main" val="1720931544"/>
                  </a:ext>
                </a:extLst>
              </a:tr>
              <a:tr h="216000">
                <a:tc>
                  <a:txBody>
                    <a:bodyPr/>
                    <a:lstStyle/>
                    <a:p>
                      <a:pPr algn="r" fontAlgn="b"/>
                      <a:r>
                        <a:rPr lang="en-GB" sz="1400" u="none" strike="noStrike" dirty="0">
                          <a:effectLst/>
                          <a:latin typeface="+mn-lt"/>
                        </a:rPr>
                        <a:t>UK*</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3.2</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6.2</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9.3</a:t>
                      </a:r>
                    </a:p>
                  </a:txBody>
                  <a:tcPr marL="9525" marR="9525" marT="9525" marB="0" anchor="ctr"/>
                </a:tc>
                <a:extLst>
                  <a:ext uri="{0D108BD9-81ED-4DB2-BD59-A6C34878D82A}">
                    <a16:rowId xmlns:a16="http://schemas.microsoft.com/office/drawing/2014/main" val="2491889437"/>
                  </a:ext>
                </a:extLst>
              </a:tr>
              <a:tr h="216000">
                <a:tc>
                  <a:txBody>
                    <a:bodyPr/>
                    <a:lstStyle/>
                    <a:p>
                      <a:pPr algn="r" fontAlgn="b"/>
                      <a:r>
                        <a:rPr lang="en-GB" sz="1400" u="none" strike="noStrike" dirty="0">
                          <a:effectLst/>
                          <a:latin typeface="+mn-lt"/>
                        </a:rPr>
                        <a:t>Israel</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8.3</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9.5</a:t>
                      </a:r>
                    </a:p>
                  </a:txBody>
                  <a:tcPr marL="9525" marR="9525" marT="9525" marB="0" anchor="ctr"/>
                </a:tc>
                <a:extLst>
                  <a:ext uri="{0D108BD9-81ED-4DB2-BD59-A6C34878D82A}">
                    <a16:rowId xmlns:a16="http://schemas.microsoft.com/office/drawing/2014/main" val="1813065474"/>
                  </a:ext>
                </a:extLst>
              </a:tr>
              <a:tr h="216000">
                <a:tc>
                  <a:txBody>
                    <a:bodyPr/>
                    <a:lstStyle/>
                    <a:p>
                      <a:pPr algn="r" fontAlgn="b"/>
                      <a:r>
                        <a:rPr lang="en-GB" sz="1400" u="none" strike="noStrike" dirty="0">
                          <a:effectLst/>
                          <a:latin typeface="+mn-lt"/>
                        </a:rPr>
                        <a:t>Romania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5.6</a:t>
                      </a: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9.2</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9.7</a:t>
                      </a:r>
                    </a:p>
                  </a:txBody>
                  <a:tcPr marL="9525" marR="9525" marT="9525" marB="0" anchor="ctr"/>
                </a:tc>
                <a:extLst>
                  <a:ext uri="{0D108BD9-81ED-4DB2-BD59-A6C34878D82A}">
                    <a16:rowId xmlns:a16="http://schemas.microsoft.com/office/drawing/2014/main" val="4007196146"/>
                  </a:ext>
                </a:extLst>
              </a:tr>
              <a:tr h="216000">
                <a:tc>
                  <a:txBody>
                    <a:bodyPr/>
                    <a:lstStyle/>
                    <a:p>
                      <a:pPr algn="r" fontAlgn="b"/>
                      <a:r>
                        <a:rPr lang="en-GB" sz="1400" u="none" strike="noStrike" dirty="0">
                          <a:effectLst/>
                          <a:latin typeface="+mn-lt"/>
                        </a:rPr>
                        <a:t>Norway</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4.4</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5.3</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8.2</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9.4</a:t>
                      </a:r>
                    </a:p>
                  </a:txBody>
                  <a:tcPr marL="9525" marR="9525" marT="9525" marB="0" anchor="ctr"/>
                </a:tc>
                <a:extLst>
                  <a:ext uri="{0D108BD9-81ED-4DB2-BD59-A6C34878D82A}">
                    <a16:rowId xmlns:a16="http://schemas.microsoft.com/office/drawing/2014/main" val="892922132"/>
                  </a:ext>
                </a:extLst>
              </a:tr>
              <a:tr h="216000">
                <a:tc>
                  <a:txBody>
                    <a:bodyPr/>
                    <a:lstStyle/>
                    <a:p>
                      <a:pPr algn="r" fontAlgn="b"/>
                      <a:r>
                        <a:rPr lang="en-GB" sz="1400" u="none" strike="noStrike" dirty="0">
                          <a:effectLst/>
                          <a:latin typeface="+mn-lt"/>
                        </a:rPr>
                        <a:t>S Africa*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7.5</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8.9</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9.1</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9.4</a:t>
                      </a:r>
                    </a:p>
                  </a:txBody>
                  <a:tcPr marL="9525" marR="9525" marT="9525" marB="0" anchor="ctr"/>
                </a:tc>
                <a:extLst>
                  <a:ext uri="{0D108BD9-81ED-4DB2-BD59-A6C34878D82A}">
                    <a16:rowId xmlns:a16="http://schemas.microsoft.com/office/drawing/2014/main" val="3408013416"/>
                  </a:ext>
                </a:extLst>
              </a:tr>
              <a:tr h="216000">
                <a:tc>
                  <a:txBody>
                    <a:bodyPr/>
                    <a:lstStyle/>
                    <a:p>
                      <a:pPr algn="r" fontAlgn="b"/>
                      <a:r>
                        <a:rPr lang="en-GB" sz="1400" u="none" strike="noStrike" dirty="0">
                          <a:effectLst/>
                          <a:latin typeface="+mn-lt"/>
                        </a:rPr>
                        <a:t>Malta</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7.9</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6.5</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7.0</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8.6</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9.5</a:t>
                      </a:r>
                    </a:p>
                  </a:txBody>
                  <a:tcPr marL="9525" marR="9525" marT="9525" marB="0" anchor="ctr"/>
                </a:tc>
                <a:extLst>
                  <a:ext uri="{0D108BD9-81ED-4DB2-BD59-A6C34878D82A}">
                    <a16:rowId xmlns:a16="http://schemas.microsoft.com/office/drawing/2014/main" val="1789636069"/>
                  </a:ext>
                </a:extLst>
              </a:tr>
              <a:tr h="216000">
                <a:tc>
                  <a:txBody>
                    <a:bodyPr/>
                    <a:lstStyle/>
                    <a:p>
                      <a:pPr algn="r" fontAlgn="b"/>
                      <a:r>
                        <a:rPr lang="en-GB" sz="1400" u="none" strike="noStrike" dirty="0">
                          <a:effectLst/>
                          <a:latin typeface="+mn-lt"/>
                        </a:rPr>
                        <a:t>Finland</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4.7</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5.8</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7.1</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8.3</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9.6</a:t>
                      </a:r>
                    </a:p>
                  </a:txBody>
                  <a:tcPr marL="9525" marR="9525" marT="9525" marB="0" anchor="ctr"/>
                </a:tc>
                <a:extLst>
                  <a:ext uri="{0D108BD9-81ED-4DB2-BD59-A6C34878D82A}">
                    <a16:rowId xmlns:a16="http://schemas.microsoft.com/office/drawing/2014/main" val="2250554093"/>
                  </a:ext>
                </a:extLst>
              </a:tr>
              <a:tr h="216000">
                <a:tc>
                  <a:txBody>
                    <a:bodyPr/>
                    <a:lstStyle/>
                    <a:p>
                      <a:pPr algn="r" fontAlgn="b"/>
                      <a:r>
                        <a:rPr lang="en-GB" sz="1400" u="none" strike="noStrike" dirty="0">
                          <a:effectLst/>
                          <a:latin typeface="+mn-lt"/>
                        </a:rPr>
                        <a:t>Italy</a:t>
                      </a:r>
                      <a:endParaRPr lang="en-GB" sz="1400" b="0" i="0" u="none" strike="noStrike" dirty="0">
                        <a:solidFill>
                          <a:srgbClr val="000000"/>
                        </a:solidFill>
                        <a:effectLst/>
                        <a:latin typeface="+mn-lt"/>
                      </a:endParaRP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5.0</a:t>
                      </a:r>
                    </a:p>
                  </a:txBody>
                  <a:tcPr marL="9525" marR="9525" marT="9525" marB="0" anchor="ctr"/>
                </a:tc>
                <a:tc>
                  <a:txBody>
                    <a:bodyPr/>
                    <a:lstStyle/>
                    <a:p>
                      <a:pPr algn="ctr" fontAlgn="b"/>
                      <a:r>
                        <a:rPr lang="en-GB" sz="1400" b="0" i="0" u="none" strike="noStrike" dirty="0">
                          <a:solidFill>
                            <a:schemeClr val="bg1">
                              <a:lumMod val="50000"/>
                            </a:schemeClr>
                          </a:solidFill>
                          <a:effectLst/>
                          <a:latin typeface="Calibri" panose="020F0502020204030204" pitchFamily="34" charset="0"/>
                        </a:rPr>
                        <a:t>7.8</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7.3</a:t>
                      </a:r>
                    </a:p>
                  </a:txBody>
                  <a:tcPr marL="9525" marR="9525" marT="9525" marB="0" anchor="ctr"/>
                </a:tc>
                <a:tc>
                  <a:txBody>
                    <a:bodyPr/>
                    <a:lstStyle/>
                    <a:p>
                      <a:pPr algn="ctr" fontAlgn="b"/>
                      <a:r>
                        <a:rPr lang="en-GB" sz="1400" b="0" i="0" u="none" strike="noStrike">
                          <a:solidFill>
                            <a:srgbClr val="000000"/>
                          </a:solidFill>
                          <a:effectLst/>
                          <a:latin typeface="Calibri" panose="020F0502020204030204" pitchFamily="34" charset="0"/>
                        </a:rPr>
                        <a:t>8.6</a:t>
                      </a:r>
                    </a:p>
                  </a:txBody>
                  <a:tcPr marL="9525" marR="9525" marT="9525" marB="0" anchor="ctr"/>
                </a:tc>
                <a:tc>
                  <a:txBody>
                    <a:bodyPr/>
                    <a:lstStyle/>
                    <a:p>
                      <a:pPr algn="ctr" fontAlgn="b"/>
                      <a:r>
                        <a:rPr lang="en-GB" sz="1400" b="0" i="0" u="none" strike="noStrike" dirty="0">
                          <a:solidFill>
                            <a:srgbClr val="000000"/>
                          </a:solidFill>
                          <a:effectLst/>
                          <a:latin typeface="Calibri" panose="020F0502020204030204" pitchFamily="34" charset="0"/>
                        </a:rPr>
                        <a:t>9.5</a:t>
                      </a:r>
                    </a:p>
                  </a:txBody>
                  <a:tcPr marL="9525" marR="9525" marT="9525" marB="0" anchor="ctr"/>
                </a:tc>
                <a:extLst>
                  <a:ext uri="{0D108BD9-81ED-4DB2-BD59-A6C34878D82A}">
                    <a16:rowId xmlns:a16="http://schemas.microsoft.com/office/drawing/2014/main" val="3362165181"/>
                  </a:ext>
                </a:extLst>
              </a:tr>
            </a:tbl>
          </a:graphicData>
        </a:graphic>
      </p:graphicFrame>
      <p:sp>
        <p:nvSpPr>
          <p:cNvPr id="5" name="TextBox 4">
            <a:extLst>
              <a:ext uri="{FF2B5EF4-FFF2-40B4-BE49-F238E27FC236}">
                <a16:creationId xmlns:a16="http://schemas.microsoft.com/office/drawing/2014/main" id="{513008AD-9192-4A06-8C0D-9FDBC8A81178}"/>
              </a:ext>
            </a:extLst>
          </p:cNvPr>
          <p:cNvSpPr txBox="1"/>
          <p:nvPr/>
        </p:nvSpPr>
        <p:spPr>
          <a:xfrm>
            <a:off x="838199" y="935649"/>
            <a:ext cx="7272184" cy="923330"/>
          </a:xfrm>
          <a:prstGeom prst="rect">
            <a:avLst/>
          </a:prstGeom>
          <a:noFill/>
        </p:spPr>
        <p:txBody>
          <a:bodyPr wrap="none" rtlCol="0">
            <a:spAutoFit/>
          </a:bodyPr>
          <a:lstStyle/>
          <a:p>
            <a:r>
              <a:rPr lang="en-GB" dirty="0"/>
              <a:t>Wave 2, two questions</a:t>
            </a:r>
          </a:p>
          <a:p>
            <a:pPr marL="285750" indent="-285750">
              <a:buFont typeface="Arial" panose="020B0604020202020204" pitchFamily="34" charset="0"/>
              <a:buChar char="•"/>
            </a:pPr>
            <a:r>
              <a:rPr lang="en-GB" dirty="0"/>
              <a:t>How happy are you with your life as a whole (5-point smiley faces scale)</a:t>
            </a:r>
          </a:p>
          <a:p>
            <a:pPr marL="285750" indent="-285750">
              <a:buFont typeface="Arial" panose="020B0604020202020204" pitchFamily="34" charset="0"/>
              <a:buChar char="•"/>
            </a:pPr>
            <a:r>
              <a:rPr lang="en-GB" dirty="0"/>
              <a:t>Up to now how happy are you with your overall life (11-point 0-10 scale)</a:t>
            </a:r>
          </a:p>
        </p:txBody>
      </p:sp>
      <p:sp>
        <p:nvSpPr>
          <p:cNvPr id="6" name="Oval 5">
            <a:extLst>
              <a:ext uri="{FF2B5EF4-FFF2-40B4-BE49-F238E27FC236}">
                <a16:creationId xmlns:a16="http://schemas.microsoft.com/office/drawing/2014/main" id="{1C4FA8F4-00EF-48B1-935D-F4F556597F2B}"/>
              </a:ext>
            </a:extLst>
          </p:cNvPr>
          <p:cNvSpPr/>
          <p:nvPr/>
        </p:nvSpPr>
        <p:spPr>
          <a:xfrm>
            <a:off x="6318738" y="4518250"/>
            <a:ext cx="879231" cy="2530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a:extLst>
              <a:ext uri="{FF2B5EF4-FFF2-40B4-BE49-F238E27FC236}">
                <a16:creationId xmlns:a16="http://schemas.microsoft.com/office/drawing/2014/main" id="{892EAC4C-FE46-49C0-9F3D-842C11B9062E}"/>
              </a:ext>
            </a:extLst>
          </p:cNvPr>
          <p:cNvSpPr/>
          <p:nvPr/>
        </p:nvSpPr>
        <p:spPr>
          <a:xfrm>
            <a:off x="6318737" y="5186466"/>
            <a:ext cx="879231" cy="2530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3242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3D864-FCBD-42DE-8ABC-C85C55C8C2F0}"/>
              </a:ext>
            </a:extLst>
          </p:cNvPr>
          <p:cNvSpPr>
            <a:spLocks noGrp="1"/>
          </p:cNvSpPr>
          <p:nvPr>
            <p:ph type="title"/>
          </p:nvPr>
        </p:nvSpPr>
        <p:spPr/>
        <p:txBody>
          <a:bodyPr/>
          <a:lstStyle/>
          <a:p>
            <a:r>
              <a:rPr lang="en-GB" dirty="0"/>
              <a:t>Overall well-being - scales</a:t>
            </a:r>
          </a:p>
        </p:txBody>
      </p:sp>
      <p:sp>
        <p:nvSpPr>
          <p:cNvPr id="9" name="Oval 8">
            <a:extLst>
              <a:ext uri="{FF2B5EF4-FFF2-40B4-BE49-F238E27FC236}">
                <a16:creationId xmlns:a16="http://schemas.microsoft.com/office/drawing/2014/main" id="{01041912-BD14-4315-8A72-D90B523A2E14}"/>
              </a:ext>
            </a:extLst>
          </p:cNvPr>
          <p:cNvSpPr/>
          <p:nvPr/>
        </p:nvSpPr>
        <p:spPr>
          <a:xfrm>
            <a:off x="1888435" y="4025348"/>
            <a:ext cx="2077278" cy="655982"/>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187972EF-CAFA-499A-8085-67F32645410E}"/>
              </a:ext>
            </a:extLst>
          </p:cNvPr>
          <p:cNvSpPr/>
          <p:nvPr/>
        </p:nvSpPr>
        <p:spPr>
          <a:xfrm>
            <a:off x="4075043" y="4035287"/>
            <a:ext cx="1123122" cy="103035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4D8615DB-4FB2-4651-84D4-A6F7B8E3EF71}"/>
              </a:ext>
            </a:extLst>
          </p:cNvPr>
          <p:cNvSpPr/>
          <p:nvPr/>
        </p:nvSpPr>
        <p:spPr>
          <a:xfrm>
            <a:off x="5116406" y="4025348"/>
            <a:ext cx="1123122" cy="103035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4EBF4D3D-5B59-4D47-A13D-EC91113F526E}"/>
              </a:ext>
            </a:extLst>
          </p:cNvPr>
          <p:cNvSpPr/>
          <p:nvPr/>
        </p:nvSpPr>
        <p:spPr>
          <a:xfrm>
            <a:off x="5754756" y="2357230"/>
            <a:ext cx="2683565" cy="704021"/>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13" name="Object 2">
            <a:extLst>
              <a:ext uri="{FF2B5EF4-FFF2-40B4-BE49-F238E27FC236}">
                <a16:creationId xmlns:a16="http://schemas.microsoft.com/office/drawing/2014/main" id="{523D378D-F4D2-40A1-A324-74D2A9FCD346}"/>
              </a:ext>
            </a:extLst>
          </p:cNvPr>
          <p:cNvGraphicFramePr>
            <a:graphicFrameLocks noChangeAspect="1"/>
          </p:cNvGraphicFramePr>
          <p:nvPr>
            <p:extLst>
              <p:ext uri="{D42A27DB-BD31-4B8C-83A1-F6EECF244321}">
                <p14:modId xmlns:p14="http://schemas.microsoft.com/office/powerpoint/2010/main" val="1347272947"/>
              </p:ext>
            </p:extLst>
          </p:nvPr>
        </p:nvGraphicFramePr>
        <p:xfrm>
          <a:off x="1262063" y="1371600"/>
          <a:ext cx="8832850" cy="4805363"/>
        </p:xfrm>
        <a:graphic>
          <a:graphicData uri="http://schemas.openxmlformats.org/presentationml/2006/ole">
            <mc:AlternateContent xmlns:mc="http://schemas.openxmlformats.org/markup-compatibility/2006">
              <mc:Choice xmlns:v="urn:schemas-microsoft-com:vml" Requires="v">
                <p:oleObj spid="_x0000_s1037" r:id="rId3" imgW="4452120" imgH="2253960" progId="">
                  <p:embed/>
                </p:oleObj>
              </mc:Choice>
              <mc:Fallback>
                <p:oleObj r:id="rId3" imgW="4452120" imgH="2253960" progId="">
                  <p:embed/>
                  <p:pic>
                    <p:nvPicPr>
                      <p:cNvPr id="4" name="Object 2">
                        <a:extLst>
                          <a:ext uri="{FF2B5EF4-FFF2-40B4-BE49-F238E27FC236}">
                            <a16:creationId xmlns:a16="http://schemas.microsoft.com/office/drawing/2014/main" id="{893976A1-BFC0-4E40-B6FD-39D9DA33B7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2063" y="1371600"/>
                        <a:ext cx="8832850" cy="4805363"/>
                      </a:xfrm>
                      <a:prstGeom prst="rect">
                        <a:avLst/>
                      </a:prstGeom>
                      <a:noFill/>
                      <a:effectLst/>
                    </p:spPr>
                  </p:pic>
                </p:oleObj>
              </mc:Fallback>
            </mc:AlternateContent>
          </a:graphicData>
        </a:graphic>
      </p:graphicFrame>
    </p:spTree>
    <p:extLst>
      <p:ext uri="{BB962C8B-B14F-4D97-AF65-F5344CB8AC3E}">
        <p14:creationId xmlns:p14="http://schemas.microsoft.com/office/powerpoint/2010/main" val="2081486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FE8E0-9D7F-4229-9F72-EF8175F2B6D7}"/>
              </a:ext>
            </a:extLst>
          </p:cNvPr>
          <p:cNvSpPr>
            <a:spLocks noGrp="1"/>
          </p:cNvSpPr>
          <p:nvPr>
            <p:ph type="title"/>
          </p:nvPr>
        </p:nvSpPr>
        <p:spPr/>
        <p:txBody>
          <a:bodyPr/>
          <a:lstStyle/>
          <a:p>
            <a:r>
              <a:rPr lang="en-GB" dirty="0"/>
              <a:t>Affect</a:t>
            </a:r>
          </a:p>
        </p:txBody>
      </p:sp>
      <p:pic>
        <p:nvPicPr>
          <p:cNvPr id="4" name="Picture 3" descr="A screenshot of a cell phone&#10;&#10;Description automatically generated">
            <a:extLst>
              <a:ext uri="{FF2B5EF4-FFF2-40B4-BE49-F238E27FC236}">
                <a16:creationId xmlns:a16="http://schemas.microsoft.com/office/drawing/2014/main" id="{76DB1A6E-B9FA-490E-A48F-7FD0CB5F80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0843" y="1621120"/>
            <a:ext cx="6159367" cy="4566234"/>
          </a:xfrm>
          <a:prstGeom prst="rect">
            <a:avLst/>
          </a:prstGeom>
        </p:spPr>
      </p:pic>
      <p:sp>
        <p:nvSpPr>
          <p:cNvPr id="5" name="TextBox 4">
            <a:extLst>
              <a:ext uri="{FF2B5EF4-FFF2-40B4-BE49-F238E27FC236}">
                <a16:creationId xmlns:a16="http://schemas.microsoft.com/office/drawing/2014/main" id="{4BBB5FAA-57B7-4C45-863A-24E4D5CB6DB5}"/>
              </a:ext>
            </a:extLst>
          </p:cNvPr>
          <p:cNvSpPr txBox="1"/>
          <p:nvPr/>
        </p:nvSpPr>
        <p:spPr>
          <a:xfrm>
            <a:off x="7069015" y="3429000"/>
            <a:ext cx="786241" cy="369332"/>
          </a:xfrm>
          <a:prstGeom prst="rect">
            <a:avLst/>
          </a:prstGeom>
          <a:solidFill>
            <a:schemeClr val="bg1"/>
          </a:solidFill>
        </p:spPr>
        <p:txBody>
          <a:bodyPr wrap="none" rtlCol="0">
            <a:spAutoFit/>
          </a:bodyPr>
          <a:lstStyle/>
          <a:p>
            <a:r>
              <a:rPr lang="en-GB" dirty="0">
                <a:solidFill>
                  <a:srgbClr val="FF0000"/>
                </a:solidFill>
              </a:rPr>
              <a:t>Happy</a:t>
            </a:r>
          </a:p>
        </p:txBody>
      </p:sp>
      <p:sp>
        <p:nvSpPr>
          <p:cNvPr id="6" name="Rectangle 5">
            <a:extLst>
              <a:ext uri="{FF2B5EF4-FFF2-40B4-BE49-F238E27FC236}">
                <a16:creationId xmlns:a16="http://schemas.microsoft.com/office/drawing/2014/main" id="{B1E59EC1-96E5-43FD-BBDE-5EBBE83AC8E8}"/>
              </a:ext>
            </a:extLst>
          </p:cNvPr>
          <p:cNvSpPr/>
          <p:nvPr/>
        </p:nvSpPr>
        <p:spPr>
          <a:xfrm>
            <a:off x="6366979" y="2338229"/>
            <a:ext cx="1459117" cy="369332"/>
          </a:xfrm>
          <a:prstGeom prst="rect">
            <a:avLst/>
          </a:prstGeom>
        </p:spPr>
        <p:txBody>
          <a:bodyPr wrap="none">
            <a:spAutoFit/>
          </a:bodyPr>
          <a:lstStyle/>
          <a:p>
            <a:r>
              <a:rPr lang="en-GB" dirty="0">
                <a:solidFill>
                  <a:srgbClr val="FF0000"/>
                </a:solidFill>
              </a:rPr>
              <a:t>Full of energy</a:t>
            </a:r>
          </a:p>
        </p:txBody>
      </p:sp>
      <p:sp>
        <p:nvSpPr>
          <p:cNvPr id="7" name="Rectangle 6">
            <a:extLst>
              <a:ext uri="{FF2B5EF4-FFF2-40B4-BE49-F238E27FC236}">
                <a16:creationId xmlns:a16="http://schemas.microsoft.com/office/drawing/2014/main" id="{52F33B2B-87C1-43F3-9ADA-B70EB272B8B4}"/>
              </a:ext>
            </a:extLst>
          </p:cNvPr>
          <p:cNvSpPr/>
          <p:nvPr/>
        </p:nvSpPr>
        <p:spPr>
          <a:xfrm>
            <a:off x="6706226" y="4681330"/>
            <a:ext cx="655949" cy="369332"/>
          </a:xfrm>
          <a:prstGeom prst="rect">
            <a:avLst/>
          </a:prstGeom>
        </p:spPr>
        <p:txBody>
          <a:bodyPr wrap="none">
            <a:spAutoFit/>
          </a:bodyPr>
          <a:lstStyle/>
          <a:p>
            <a:r>
              <a:rPr lang="en-GB" dirty="0">
                <a:solidFill>
                  <a:srgbClr val="FF0000"/>
                </a:solidFill>
              </a:rPr>
              <a:t>Calm</a:t>
            </a:r>
          </a:p>
        </p:txBody>
      </p:sp>
      <p:sp>
        <p:nvSpPr>
          <p:cNvPr id="8" name="Rectangle 7">
            <a:extLst>
              <a:ext uri="{FF2B5EF4-FFF2-40B4-BE49-F238E27FC236}">
                <a16:creationId xmlns:a16="http://schemas.microsoft.com/office/drawing/2014/main" id="{5AABABB3-C261-4865-A44D-97C4DC1D2109}"/>
              </a:ext>
            </a:extLst>
          </p:cNvPr>
          <p:cNvSpPr/>
          <p:nvPr/>
        </p:nvSpPr>
        <p:spPr>
          <a:xfrm>
            <a:off x="4916668" y="2429375"/>
            <a:ext cx="976742" cy="369332"/>
          </a:xfrm>
          <a:prstGeom prst="rect">
            <a:avLst/>
          </a:prstGeom>
        </p:spPr>
        <p:txBody>
          <a:bodyPr wrap="none">
            <a:spAutoFit/>
          </a:bodyPr>
          <a:lstStyle/>
          <a:p>
            <a:r>
              <a:rPr lang="en-GB" dirty="0">
                <a:solidFill>
                  <a:srgbClr val="FF0000"/>
                </a:solidFill>
              </a:rPr>
              <a:t>Stressed</a:t>
            </a:r>
          </a:p>
        </p:txBody>
      </p:sp>
      <p:sp>
        <p:nvSpPr>
          <p:cNvPr id="9" name="TextBox 8">
            <a:extLst>
              <a:ext uri="{FF2B5EF4-FFF2-40B4-BE49-F238E27FC236}">
                <a16:creationId xmlns:a16="http://schemas.microsoft.com/office/drawing/2014/main" id="{567D117C-CF3C-4D09-A374-EC10549B643E}"/>
              </a:ext>
            </a:extLst>
          </p:cNvPr>
          <p:cNvSpPr txBox="1"/>
          <p:nvPr/>
        </p:nvSpPr>
        <p:spPr>
          <a:xfrm>
            <a:off x="4375239" y="3449153"/>
            <a:ext cx="522900" cy="369332"/>
          </a:xfrm>
          <a:prstGeom prst="rect">
            <a:avLst/>
          </a:prstGeom>
          <a:solidFill>
            <a:schemeClr val="bg1"/>
          </a:solidFill>
        </p:spPr>
        <p:txBody>
          <a:bodyPr wrap="none" rtlCol="0">
            <a:spAutoFit/>
          </a:bodyPr>
          <a:lstStyle/>
          <a:p>
            <a:r>
              <a:rPr lang="en-GB" dirty="0">
                <a:solidFill>
                  <a:srgbClr val="FF0000"/>
                </a:solidFill>
              </a:rPr>
              <a:t>Sad</a:t>
            </a:r>
          </a:p>
        </p:txBody>
      </p:sp>
      <p:sp>
        <p:nvSpPr>
          <p:cNvPr id="10" name="Rectangle 9">
            <a:extLst>
              <a:ext uri="{FF2B5EF4-FFF2-40B4-BE49-F238E27FC236}">
                <a16:creationId xmlns:a16="http://schemas.microsoft.com/office/drawing/2014/main" id="{97315703-3582-4AA7-A617-2A667D996CC5}"/>
              </a:ext>
            </a:extLst>
          </p:cNvPr>
          <p:cNvSpPr/>
          <p:nvPr/>
        </p:nvSpPr>
        <p:spPr>
          <a:xfrm>
            <a:off x="4704829" y="4644436"/>
            <a:ext cx="745910" cy="369332"/>
          </a:xfrm>
          <a:prstGeom prst="rect">
            <a:avLst/>
          </a:prstGeom>
        </p:spPr>
        <p:txBody>
          <a:bodyPr wrap="none">
            <a:spAutoFit/>
          </a:bodyPr>
          <a:lstStyle/>
          <a:p>
            <a:r>
              <a:rPr lang="en-GB" dirty="0">
                <a:solidFill>
                  <a:srgbClr val="FF0000"/>
                </a:solidFill>
              </a:rPr>
              <a:t>Bored</a:t>
            </a:r>
          </a:p>
        </p:txBody>
      </p:sp>
    </p:spTree>
    <p:extLst>
      <p:ext uri="{BB962C8B-B14F-4D97-AF65-F5344CB8AC3E}">
        <p14:creationId xmlns:p14="http://schemas.microsoft.com/office/powerpoint/2010/main" val="33714887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903</Words>
  <Application>Microsoft Office PowerPoint</Application>
  <PresentationFormat>Widescreen</PresentationFormat>
  <Paragraphs>253</Paragraphs>
  <Slides>15</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0</vt:i4>
      </vt:variant>
      <vt:variant>
        <vt:lpstr>Slide Titles</vt:lpstr>
      </vt:variant>
      <vt:variant>
        <vt:i4>15</vt:i4>
      </vt:variant>
    </vt:vector>
  </HeadingPairs>
  <TitlesOfParts>
    <vt:vector size="19" baseType="lpstr">
      <vt:lpstr>Arial</vt:lpstr>
      <vt:lpstr>Calibri</vt:lpstr>
      <vt:lpstr>Calibri Light</vt:lpstr>
      <vt:lpstr>Office Theme</vt:lpstr>
      <vt:lpstr>Statistical orientation</vt:lpstr>
      <vt:lpstr>Data cleaning</vt:lpstr>
      <vt:lpstr>Taking account of survey design</vt:lpstr>
      <vt:lpstr>Gender differences in life satisfaction South Africa, Wave 2</vt:lpstr>
      <vt:lpstr>PowerPoint Presentation</vt:lpstr>
      <vt:lpstr>Complex survey analysis: Options</vt:lpstr>
      <vt:lpstr>Differences in 8-years-old survey</vt:lpstr>
      <vt:lpstr>Overall well-being - scales</vt:lpstr>
      <vt:lpstr>Affect</vt:lpstr>
      <vt:lpstr>Psychological well-being Ryff’s six dimensions</vt:lpstr>
      <vt:lpstr>Domains and themes</vt:lpstr>
      <vt:lpstr>Economic factors</vt:lpstr>
      <vt:lpstr>Multi-dimensional poverty</vt:lpstr>
      <vt:lpstr>Data time scales</vt:lpstr>
      <vt:lpstr>Publication and dissemination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Gwyther </dc:creator>
  <cp:lastModifiedBy>Gwyther </cp:lastModifiedBy>
  <cp:revision>26</cp:revision>
  <dcterms:created xsi:type="dcterms:W3CDTF">2019-06-18T07:51:24Z</dcterms:created>
  <dcterms:modified xsi:type="dcterms:W3CDTF">2019-06-20T05:38:40Z</dcterms:modified>
</cp:coreProperties>
</file>