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105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7" r:id="rId4"/>
    <p:sldId id="258" r:id="rId5"/>
    <p:sldId id="266" r:id="rId6"/>
    <p:sldId id="304" r:id="rId7"/>
    <p:sldId id="298" r:id="rId8"/>
    <p:sldId id="277" r:id="rId9"/>
    <p:sldId id="301" r:id="rId10"/>
    <p:sldId id="300" r:id="rId11"/>
    <p:sldId id="294" r:id="rId12"/>
    <p:sldId id="302" r:id="rId13"/>
    <p:sldId id="303" r:id="rId14"/>
    <p:sldId id="306" r:id="rId15"/>
    <p:sldId id="305" r:id="rId16"/>
    <p:sldId id="297" r:id="rId17"/>
    <p:sldId id="295" r:id="rId18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中等深淺樣式 3 - 輔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74"/>
    <p:restoredTop sz="94737"/>
  </p:normalViewPr>
  <p:slideViewPr>
    <p:cSldViewPr snapToGrid="0" snapToObjects="1">
      <p:cViewPr varScale="1">
        <p:scale>
          <a:sx n="77" d="100"/>
          <a:sy n="77" d="100"/>
        </p:scale>
        <p:origin x="216" y="296"/>
      </p:cViewPr>
      <p:guideLst/>
    </p:cSldViewPr>
  </p:slideViewPr>
  <p:outlineViewPr>
    <p:cViewPr>
      <p:scale>
        <a:sx n="33" d="100"/>
        <a:sy n="33" d="100"/>
      </p:scale>
      <p:origin x="0" y="-10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294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astrid1124\Dropbox\all%20the%20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strid1124/Dropbox/all%20the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strid1124/Dropbox/all%20the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strid1124/Dropbox/all%20the%20char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astrid1124/Dropbox/all%20the%20char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8 yrs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Enough friends</c:v>
                </c:pt>
                <c:pt idx="1">
                  <c:v>Friends are nice to me</c:v>
                </c:pt>
                <c:pt idx="2">
                  <c:v>Get along well</c:v>
                </c:pt>
                <c:pt idx="3">
                  <c:v>Friends support me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79.5</c:v>
                </c:pt>
                <c:pt idx="1">
                  <c:v>78.8</c:v>
                </c:pt>
                <c:pt idx="2">
                  <c:v>81.8</c:v>
                </c:pt>
                <c:pt idx="3">
                  <c:v>76.400000000000006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35-A44A-A1E6-739EB4779CF3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10 yrs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工作表1!$A$2:$A$5</c:f>
              <c:strCache>
                <c:ptCount val="4"/>
                <c:pt idx="0">
                  <c:v>Enough friends</c:v>
                </c:pt>
                <c:pt idx="1">
                  <c:v>Friends are nice to me</c:v>
                </c:pt>
                <c:pt idx="2">
                  <c:v>Get along well</c:v>
                </c:pt>
                <c:pt idx="3">
                  <c:v>Friends support me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81.3</c:v>
                </c:pt>
                <c:pt idx="1">
                  <c:v>79.7</c:v>
                </c:pt>
                <c:pt idx="2">
                  <c:v>84.2</c:v>
                </c:pt>
                <c:pt idx="3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35-A44A-A1E6-739EB4779CF3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12rys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工作表1!$A$2:$A$5</c:f>
              <c:strCache>
                <c:ptCount val="4"/>
                <c:pt idx="0">
                  <c:v>Enough friends</c:v>
                </c:pt>
                <c:pt idx="1">
                  <c:v>Friends are nice to me</c:v>
                </c:pt>
                <c:pt idx="2">
                  <c:v>Get along well</c:v>
                </c:pt>
                <c:pt idx="3">
                  <c:v>Friends support me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78.5</c:v>
                </c:pt>
                <c:pt idx="1">
                  <c:v>78.5</c:v>
                </c:pt>
                <c:pt idx="2">
                  <c:v>82.2</c:v>
                </c:pt>
                <c:pt idx="3">
                  <c:v>78.099999999999994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35-A44A-A1E6-739EB4779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2114272"/>
        <c:axId val="312114832"/>
      </c:barChart>
      <c:catAx>
        <c:axId val="31211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ln w="3175">
                  <a:solidFill>
                    <a:srgbClr val="7030A0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12114832"/>
        <c:crosses val="autoZero"/>
        <c:auto val="1"/>
        <c:lblAlgn val="ctr"/>
        <c:lblOffset val="100"/>
        <c:noMultiLvlLbl val="0"/>
      </c:catAx>
      <c:valAx>
        <c:axId val="312114832"/>
        <c:scaling>
          <c:orientation val="minMax"/>
          <c:max val="90"/>
          <c:min val="7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114272"/>
        <c:crosses val="autoZero"/>
        <c:crossBetween val="between"/>
        <c:majorUnit val="2"/>
        <c:min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Sheet5!$A$3</c:f>
              <c:strCache>
                <c:ptCount val="1"/>
                <c:pt idx="0">
                  <c:v>Not at all safe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9783770724597275E-3"/>
                  <c:y val="-4.20196148885751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9276410559566037E-2"/>
                      <c:h val="4.95132231647409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DE48-A042-A44C-7BD97DC8C48B}"/>
                </c:ext>
              </c:extLst>
            </c:dLbl>
            <c:dLbl>
              <c:idx val="1"/>
              <c:layout>
                <c:manualLayout>
                  <c:x val="-3.4193044596255977E-3"/>
                  <c:y val="-9.52444604141039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E48-A042-A44C-7BD97DC8C48B}"/>
                </c:ext>
              </c:extLst>
            </c:dLbl>
            <c:dLbl>
              <c:idx val="2"/>
              <c:layout>
                <c:manualLayout>
                  <c:x val="1.1397681532085116E-3"/>
                  <c:y val="-0.1036483833918189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E48-A042-A44C-7BD97DC8C4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Sheet5!$B$2:$D$2</c:f>
              <c:strCache>
                <c:ptCount val="3"/>
                <c:pt idx="0">
                  <c:v>8 yrs</c:v>
                </c:pt>
                <c:pt idx="1">
                  <c:v>10 yrs</c:v>
                </c:pt>
                <c:pt idx="2">
                  <c:v>12 yrs</c:v>
                </c:pt>
              </c:strCache>
            </c:strRef>
          </c:cat>
          <c:val>
            <c:numRef>
              <c:f>Sheet5!$B$3:$D$3</c:f>
              <c:numCache>
                <c:formatCode>General</c:formatCode>
                <c:ptCount val="3"/>
                <c:pt idx="0">
                  <c:v>3.2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14-2A4C-B268-769868E141F3}"/>
            </c:ext>
          </c:extLst>
        </c:ser>
        <c:ser>
          <c:idx val="1"/>
          <c:order val="1"/>
          <c:tx>
            <c:strRef>
              <c:f>Sheet5!$A$4</c:f>
              <c:strCache>
                <c:ptCount val="1"/>
                <c:pt idx="0">
                  <c:v>Not very safe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Sheet5!$B$2:$D$2</c:f>
              <c:strCache>
                <c:ptCount val="3"/>
                <c:pt idx="0">
                  <c:v>8 yrs</c:v>
                </c:pt>
                <c:pt idx="1">
                  <c:v>10 yrs</c:v>
                </c:pt>
                <c:pt idx="2">
                  <c:v>12 yrs</c:v>
                </c:pt>
              </c:strCache>
            </c:strRef>
          </c:cat>
          <c:val>
            <c:numRef>
              <c:f>Sheet5!$B$4:$D$4</c:f>
              <c:numCache>
                <c:formatCode>General</c:formatCode>
                <c:ptCount val="3"/>
                <c:pt idx="0">
                  <c:v>12.6</c:v>
                </c:pt>
                <c:pt idx="1">
                  <c:v>5.7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14-2A4C-B268-769868E141F3}"/>
            </c:ext>
          </c:extLst>
        </c:ser>
        <c:ser>
          <c:idx val="2"/>
          <c:order val="2"/>
          <c:tx>
            <c:strRef>
              <c:f>Sheet5!$A$5</c:f>
              <c:strCache>
                <c:ptCount val="1"/>
                <c:pt idx="0">
                  <c:v>quite safe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Sheet5!$B$2:$D$2</c:f>
              <c:strCache>
                <c:ptCount val="3"/>
                <c:pt idx="0">
                  <c:v>8 yrs</c:v>
                </c:pt>
                <c:pt idx="1">
                  <c:v>10 yrs</c:v>
                </c:pt>
                <c:pt idx="2">
                  <c:v>12 yrs</c:v>
                </c:pt>
              </c:strCache>
            </c:strRef>
          </c:cat>
          <c:val>
            <c:numRef>
              <c:f>Sheet5!$B$5:$D$5</c:f>
              <c:numCache>
                <c:formatCode>General</c:formatCode>
                <c:ptCount val="3"/>
                <c:pt idx="0">
                  <c:v>33.5</c:v>
                </c:pt>
                <c:pt idx="1">
                  <c:v>43.1</c:v>
                </c:pt>
                <c:pt idx="2">
                  <c:v>52.6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14-2A4C-B268-769868E141F3}"/>
            </c:ext>
          </c:extLst>
        </c:ser>
        <c:ser>
          <c:idx val="3"/>
          <c:order val="3"/>
          <c:tx>
            <c:strRef>
              <c:f>Sheet5!$A$6</c:f>
              <c:strCache>
                <c:ptCount val="1"/>
                <c:pt idx="0">
                  <c:v>Very safe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Sheet5!$B$2:$D$2</c:f>
              <c:strCache>
                <c:ptCount val="3"/>
                <c:pt idx="0">
                  <c:v>8 yrs</c:v>
                </c:pt>
                <c:pt idx="1">
                  <c:v>10 yrs</c:v>
                </c:pt>
                <c:pt idx="2">
                  <c:v>12 yrs</c:v>
                </c:pt>
              </c:strCache>
            </c:strRef>
          </c:cat>
          <c:val>
            <c:numRef>
              <c:f>Sheet5!$B$6:$D$6</c:f>
              <c:numCache>
                <c:formatCode>General</c:formatCode>
                <c:ptCount val="3"/>
                <c:pt idx="0">
                  <c:v>50.7</c:v>
                </c:pt>
                <c:pt idx="1">
                  <c:v>50.2</c:v>
                </c:pt>
                <c:pt idx="2">
                  <c:v>40.9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14-2A4C-B268-769868E141F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60676896"/>
        <c:axId val="60677456"/>
      </c:barChart>
      <c:catAx>
        <c:axId val="60676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77456"/>
        <c:crosses val="autoZero"/>
        <c:auto val="1"/>
        <c:lblAlgn val="ctr"/>
        <c:lblOffset val="100"/>
        <c:noMultiLvlLbl val="0"/>
      </c:catAx>
      <c:valAx>
        <c:axId val="6067745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6067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Sheet6!$G$1</c:f>
              <c:strCache>
                <c:ptCount val="1"/>
                <c:pt idx="0">
                  <c:v>8 yrs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Sheet6!$F$2:$F$7</c:f>
              <c:strCache>
                <c:ptCount val="6"/>
                <c:pt idx="0">
                  <c:v>teachers care</c:v>
                </c:pt>
                <c:pt idx="1">
                  <c:v>teachers help</c:v>
                </c:pt>
                <c:pt idx="2">
                  <c:v>other children help</c:v>
                </c:pt>
                <c:pt idx="3">
                  <c:v>teachers listen and take what I say</c:v>
                </c:pt>
                <c:pt idx="4">
                  <c:v>make decision</c:v>
                </c:pt>
                <c:pt idx="5">
                  <c:v>feel safe</c:v>
                </c:pt>
              </c:strCache>
            </c:strRef>
          </c:cat>
          <c:val>
            <c:numRef>
              <c:f>Sheet6!$G$2:$G$7</c:f>
              <c:numCache>
                <c:formatCode>General</c:formatCode>
                <c:ptCount val="6"/>
                <c:pt idx="0">
                  <c:v>83.5</c:v>
                </c:pt>
                <c:pt idx="1">
                  <c:v>86.6</c:v>
                </c:pt>
                <c:pt idx="2">
                  <c:v>78.8</c:v>
                </c:pt>
                <c:pt idx="3">
                  <c:v>66.5</c:v>
                </c:pt>
                <c:pt idx="4">
                  <c:v>77.3</c:v>
                </c:pt>
                <c:pt idx="5">
                  <c:v>76.699999999999989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88-EA43-81BA-765CE9D7B9D9}"/>
            </c:ext>
          </c:extLst>
        </c:ser>
        <c:ser>
          <c:idx val="1"/>
          <c:order val="1"/>
          <c:tx>
            <c:strRef>
              <c:f>Sheet6!$H$1</c:f>
              <c:strCache>
                <c:ptCount val="1"/>
                <c:pt idx="0">
                  <c:v>10 yrs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Sheet6!$F$2:$F$7</c:f>
              <c:strCache>
                <c:ptCount val="6"/>
                <c:pt idx="0">
                  <c:v>teachers care</c:v>
                </c:pt>
                <c:pt idx="1">
                  <c:v>teachers help</c:v>
                </c:pt>
                <c:pt idx="2">
                  <c:v>other children help</c:v>
                </c:pt>
                <c:pt idx="3">
                  <c:v>teachers listen and take what I say</c:v>
                </c:pt>
                <c:pt idx="4">
                  <c:v>make decision</c:v>
                </c:pt>
                <c:pt idx="5">
                  <c:v>feel safe</c:v>
                </c:pt>
              </c:strCache>
            </c:strRef>
          </c:cat>
          <c:val>
            <c:numRef>
              <c:f>Sheet6!$H$2:$H$7</c:f>
              <c:numCache>
                <c:formatCode>General</c:formatCode>
                <c:ptCount val="6"/>
                <c:pt idx="0">
                  <c:v>84.899999999999991</c:v>
                </c:pt>
                <c:pt idx="1">
                  <c:v>87.600000000000009</c:v>
                </c:pt>
                <c:pt idx="2">
                  <c:v>81.199999999999989</c:v>
                </c:pt>
                <c:pt idx="3">
                  <c:v>72.7</c:v>
                </c:pt>
                <c:pt idx="4">
                  <c:v>77.8</c:v>
                </c:pt>
                <c:pt idx="5">
                  <c:v>81.099999999999994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88-EA43-81BA-765CE9D7B9D9}"/>
            </c:ext>
          </c:extLst>
        </c:ser>
        <c:ser>
          <c:idx val="2"/>
          <c:order val="2"/>
          <c:tx>
            <c:strRef>
              <c:f>Sheet6!$I$1</c:f>
              <c:strCache>
                <c:ptCount val="1"/>
                <c:pt idx="0">
                  <c:v>12 yrs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Sheet6!$F$2:$F$7</c:f>
              <c:strCache>
                <c:ptCount val="6"/>
                <c:pt idx="0">
                  <c:v>teachers care</c:v>
                </c:pt>
                <c:pt idx="1">
                  <c:v>teachers help</c:v>
                </c:pt>
                <c:pt idx="2">
                  <c:v>other children help</c:v>
                </c:pt>
                <c:pt idx="3">
                  <c:v>teachers listen and take what I say</c:v>
                </c:pt>
                <c:pt idx="4">
                  <c:v>make decision</c:v>
                </c:pt>
                <c:pt idx="5">
                  <c:v>feel safe</c:v>
                </c:pt>
              </c:strCache>
            </c:strRef>
          </c:cat>
          <c:val>
            <c:numRef>
              <c:f>Sheet6!$I$2:$I$7</c:f>
              <c:numCache>
                <c:formatCode>General</c:formatCode>
                <c:ptCount val="6"/>
                <c:pt idx="0">
                  <c:v>79.099999999999994</c:v>
                </c:pt>
                <c:pt idx="1">
                  <c:v>83.8</c:v>
                </c:pt>
                <c:pt idx="2">
                  <c:v>79.3</c:v>
                </c:pt>
                <c:pt idx="3">
                  <c:v>68.3</c:v>
                </c:pt>
                <c:pt idx="4">
                  <c:v>71.7</c:v>
                </c:pt>
                <c:pt idx="5">
                  <c:v>76.599999999999994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E88-EA43-81BA-765CE9D7B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6914896"/>
        <c:axId val="736836864"/>
      </c:barChart>
      <c:catAx>
        <c:axId val="84691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ln>
                  <a:solidFill>
                    <a:srgbClr val="0000FF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6836864"/>
        <c:crosses val="autoZero"/>
        <c:auto val="1"/>
        <c:lblAlgn val="ctr"/>
        <c:lblOffset val="100"/>
        <c:noMultiLvlLbl val="0"/>
      </c:catAx>
      <c:valAx>
        <c:axId val="736836864"/>
        <c:scaling>
          <c:orientation val="minMax"/>
          <c:min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6914896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Sheet8!$G$1</c:f>
              <c:strCache>
                <c:ptCount val="1"/>
                <c:pt idx="0">
                  <c:v>8 yrs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4000"/>
                    <a:satMod val="103000"/>
                    <a:lumMod val="102000"/>
                  </a:schemeClr>
                </a:gs>
                <a:gs pos="50000">
                  <a:schemeClr val="accent6">
                    <a:shade val="100000"/>
                    <a:satMod val="110000"/>
                    <a:lumMod val="100000"/>
                  </a:schemeClr>
                </a:gs>
                <a:gs pos="100000">
                  <a:schemeClr val="accent6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Sheet8!$F$2:$F$4</c:f>
              <c:strCache>
                <c:ptCount val="3"/>
                <c:pt idx="0">
                  <c:v>Hit by other children</c:v>
                </c:pt>
                <c:pt idx="1">
                  <c:v>called unkind names</c:v>
                </c:pt>
                <c:pt idx="2">
                  <c:v>Leftout by other children</c:v>
                </c:pt>
              </c:strCache>
            </c:strRef>
          </c:cat>
          <c:val>
            <c:numRef>
              <c:f>Sheet8!$G$2:$G$4</c:f>
              <c:numCache>
                <c:formatCode>General</c:formatCode>
                <c:ptCount val="3"/>
                <c:pt idx="0">
                  <c:v>68.2</c:v>
                </c:pt>
                <c:pt idx="1">
                  <c:v>51.3</c:v>
                </c:pt>
                <c:pt idx="2">
                  <c:v>71.099999999999994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B7-D646-85FF-E40C31BE544B}"/>
            </c:ext>
          </c:extLst>
        </c:ser>
        <c:ser>
          <c:idx val="1"/>
          <c:order val="1"/>
          <c:tx>
            <c:strRef>
              <c:f>Sheet8!$H$1</c:f>
              <c:strCache>
                <c:ptCount val="1"/>
                <c:pt idx="0">
                  <c:v>10 yrs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4000"/>
                    <a:satMod val="103000"/>
                    <a:lumMod val="102000"/>
                  </a:schemeClr>
                </a:gs>
                <a:gs pos="50000">
                  <a:schemeClr val="accent5">
                    <a:shade val="100000"/>
                    <a:satMod val="110000"/>
                    <a:lumMod val="100000"/>
                  </a:schemeClr>
                </a:gs>
                <a:gs pos="100000">
                  <a:schemeClr val="accent5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Sheet8!$F$2:$F$4</c:f>
              <c:strCache>
                <c:ptCount val="3"/>
                <c:pt idx="0">
                  <c:v>Hit by other children</c:v>
                </c:pt>
                <c:pt idx="1">
                  <c:v>called unkind names</c:v>
                </c:pt>
                <c:pt idx="2">
                  <c:v>Leftout by other children</c:v>
                </c:pt>
              </c:strCache>
            </c:strRef>
          </c:cat>
          <c:val>
            <c:numRef>
              <c:f>Sheet8!$H$2:$H$4</c:f>
              <c:numCache>
                <c:formatCode>General</c:formatCode>
                <c:ptCount val="3"/>
                <c:pt idx="0">
                  <c:v>83</c:v>
                </c:pt>
                <c:pt idx="1">
                  <c:v>62.3</c:v>
                </c:pt>
                <c:pt idx="2">
                  <c:v>79.5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B7-D646-85FF-E40C31BE544B}"/>
            </c:ext>
          </c:extLst>
        </c:ser>
        <c:ser>
          <c:idx val="2"/>
          <c:order val="2"/>
          <c:tx>
            <c:strRef>
              <c:f>Sheet8!$I$1</c:f>
              <c:strCache>
                <c:ptCount val="1"/>
                <c:pt idx="0">
                  <c:v>12 yrs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4000"/>
                    <a:satMod val="103000"/>
                    <a:lumMod val="102000"/>
                  </a:schemeClr>
                </a:gs>
                <a:gs pos="50000">
                  <a:schemeClr val="accent4">
                    <a:shade val="100000"/>
                    <a:satMod val="110000"/>
                    <a:lumMod val="100000"/>
                  </a:schemeClr>
                </a:gs>
                <a:gs pos="100000">
                  <a:schemeClr val="accent4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Sheet8!$F$2:$F$4</c:f>
              <c:strCache>
                <c:ptCount val="3"/>
                <c:pt idx="0">
                  <c:v>Hit by other children</c:v>
                </c:pt>
                <c:pt idx="1">
                  <c:v>called unkind names</c:v>
                </c:pt>
                <c:pt idx="2">
                  <c:v>Leftout by other children</c:v>
                </c:pt>
              </c:strCache>
            </c:strRef>
          </c:cat>
          <c:val>
            <c:numRef>
              <c:f>Sheet8!$I$2:$I$4</c:f>
              <c:numCache>
                <c:formatCode>General</c:formatCode>
                <c:ptCount val="3"/>
                <c:pt idx="0">
                  <c:v>92.6</c:v>
                </c:pt>
                <c:pt idx="1">
                  <c:v>74.400000000000006</c:v>
                </c:pt>
                <c:pt idx="2">
                  <c:v>92.4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B7-D646-85FF-E40C31BE5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786717328"/>
        <c:axId val="786454608"/>
      </c:barChart>
      <c:catAx>
        <c:axId val="786717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454608"/>
        <c:crosses val="autoZero"/>
        <c:auto val="1"/>
        <c:lblAlgn val="ctr"/>
        <c:lblOffset val="100"/>
        <c:noMultiLvlLbl val="0"/>
      </c:catAx>
      <c:valAx>
        <c:axId val="786454608"/>
        <c:scaling>
          <c:orientation val="minMax"/>
          <c:min val="50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71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39135034340886E-2"/>
          <c:y val="4.441023070404717E-2"/>
          <c:w val="0.92033273213915756"/>
          <c:h val="0.712718867575826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Sheet8!$G$6</c:f>
              <c:strCache>
                <c:ptCount val="1"/>
                <c:pt idx="0">
                  <c:v>8 yrs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4000"/>
                    <a:satMod val="103000"/>
                    <a:lumMod val="102000"/>
                  </a:schemeClr>
                </a:gs>
                <a:gs pos="50000">
                  <a:schemeClr val="accent6">
                    <a:shade val="100000"/>
                    <a:satMod val="110000"/>
                    <a:lumMod val="100000"/>
                  </a:schemeClr>
                </a:gs>
                <a:gs pos="100000">
                  <a:schemeClr val="accent6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Sheet8!$F$7:$F$9</c:f>
              <c:strCache>
                <c:ptCount val="3"/>
                <c:pt idx="0">
                  <c:v>Hit by other children</c:v>
                </c:pt>
                <c:pt idx="1">
                  <c:v>called unkind names</c:v>
                </c:pt>
                <c:pt idx="2">
                  <c:v>Leftout by other children</c:v>
                </c:pt>
              </c:strCache>
            </c:strRef>
          </c:cat>
          <c:val>
            <c:numRef>
              <c:f>Sheet8!$G$7:$G$9</c:f>
              <c:numCache>
                <c:formatCode>General</c:formatCode>
                <c:ptCount val="3"/>
                <c:pt idx="0">
                  <c:v>13.3</c:v>
                </c:pt>
                <c:pt idx="1">
                  <c:v>23.8</c:v>
                </c:pt>
                <c:pt idx="2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95-7B4A-B49B-57809F28A8A2}"/>
            </c:ext>
          </c:extLst>
        </c:ser>
        <c:ser>
          <c:idx val="1"/>
          <c:order val="1"/>
          <c:tx>
            <c:strRef>
              <c:f>Sheet8!$H$6</c:f>
              <c:strCache>
                <c:ptCount val="1"/>
                <c:pt idx="0">
                  <c:v>10 yrs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94000"/>
                    <a:satMod val="103000"/>
                    <a:lumMod val="102000"/>
                  </a:schemeClr>
                </a:gs>
                <a:gs pos="50000">
                  <a:schemeClr val="accent5">
                    <a:shade val="100000"/>
                    <a:satMod val="110000"/>
                    <a:lumMod val="100000"/>
                  </a:schemeClr>
                </a:gs>
                <a:gs pos="100000">
                  <a:schemeClr val="accent5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Sheet8!$F$7:$F$9</c:f>
              <c:strCache>
                <c:ptCount val="3"/>
                <c:pt idx="0">
                  <c:v>Hit by other children</c:v>
                </c:pt>
                <c:pt idx="1">
                  <c:v>called unkind names</c:v>
                </c:pt>
                <c:pt idx="2">
                  <c:v>Leftout by other children</c:v>
                </c:pt>
              </c:strCache>
            </c:strRef>
          </c:cat>
          <c:val>
            <c:numRef>
              <c:f>Sheet8!$H$7:$H$9</c:f>
              <c:numCache>
                <c:formatCode>General</c:formatCode>
                <c:ptCount val="3"/>
                <c:pt idx="0">
                  <c:v>4.7</c:v>
                </c:pt>
                <c:pt idx="1">
                  <c:v>16.100000000000001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95-7B4A-B49B-57809F28A8A2}"/>
            </c:ext>
          </c:extLst>
        </c:ser>
        <c:ser>
          <c:idx val="2"/>
          <c:order val="2"/>
          <c:tx>
            <c:strRef>
              <c:f>Sheet8!$I$6</c:f>
              <c:strCache>
                <c:ptCount val="1"/>
                <c:pt idx="0">
                  <c:v>12 yrs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4000"/>
                    <a:satMod val="103000"/>
                    <a:lumMod val="102000"/>
                  </a:schemeClr>
                </a:gs>
                <a:gs pos="50000">
                  <a:schemeClr val="accent4">
                    <a:shade val="100000"/>
                    <a:satMod val="110000"/>
                    <a:lumMod val="100000"/>
                  </a:schemeClr>
                </a:gs>
                <a:gs pos="100000">
                  <a:schemeClr val="accent4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Sheet8!$F$7:$F$9</c:f>
              <c:strCache>
                <c:ptCount val="3"/>
                <c:pt idx="0">
                  <c:v>Hit by other children</c:v>
                </c:pt>
                <c:pt idx="1">
                  <c:v>called unkind names</c:v>
                </c:pt>
                <c:pt idx="2">
                  <c:v>Leftout by other children</c:v>
                </c:pt>
              </c:strCache>
            </c:strRef>
          </c:cat>
          <c:val>
            <c:numRef>
              <c:f>Sheet8!$I$7:$I$9</c:f>
              <c:numCache>
                <c:formatCode>General</c:formatCode>
                <c:ptCount val="3"/>
                <c:pt idx="0">
                  <c:v>1.7</c:v>
                </c:pt>
                <c:pt idx="1">
                  <c:v>8.5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95-7B4A-B49B-57809F28A8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axId val="845877008"/>
        <c:axId val="785786656"/>
      </c:barChart>
      <c:catAx>
        <c:axId val="84587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5786656"/>
        <c:crosses val="autoZero"/>
        <c:auto val="1"/>
        <c:lblAlgn val="ctr"/>
        <c:lblOffset val="100"/>
        <c:noMultiLvlLbl val="0"/>
      </c:catAx>
      <c:valAx>
        <c:axId val="7857866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87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Sheet11!$B$1</c:f>
              <c:strCache>
                <c:ptCount val="1"/>
                <c:pt idx="0">
                  <c:v>10 YRS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Sheet11!$A$2:$A$5</c:f>
              <c:strCache>
                <c:ptCount val="4"/>
                <c:pt idx="0">
                  <c:v>with your friends</c:v>
                </c:pt>
                <c:pt idx="1">
                  <c:v>Your life as a student</c:v>
                </c:pt>
                <c:pt idx="2">
                  <c:v>things you have learned at school</c:v>
                </c:pt>
                <c:pt idx="3">
                  <c:v>other children in your class</c:v>
                </c:pt>
              </c:strCache>
            </c:strRef>
          </c:cat>
          <c:val>
            <c:numRef>
              <c:f>Sheet11!$B$2:$B$5</c:f>
              <c:numCache>
                <c:formatCode>General</c:formatCode>
                <c:ptCount val="4"/>
                <c:pt idx="0">
                  <c:v>8.52</c:v>
                </c:pt>
                <c:pt idx="1">
                  <c:v>8.1</c:v>
                </c:pt>
                <c:pt idx="2">
                  <c:v>8.6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FF7-8542-A565-9CB5CCABC56B}"/>
            </c:ext>
          </c:extLst>
        </c:ser>
        <c:ser>
          <c:idx val="1"/>
          <c:order val="1"/>
          <c:tx>
            <c:strRef>
              <c:f>Sheet11!$C$1</c:f>
              <c:strCache>
                <c:ptCount val="1"/>
                <c:pt idx="0">
                  <c:v>12 YRS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Sheet11!$A$2:$A$5</c:f>
              <c:strCache>
                <c:ptCount val="4"/>
                <c:pt idx="0">
                  <c:v>with your friends</c:v>
                </c:pt>
                <c:pt idx="1">
                  <c:v>Your life as a student</c:v>
                </c:pt>
                <c:pt idx="2">
                  <c:v>things you have learned at school</c:v>
                </c:pt>
                <c:pt idx="3">
                  <c:v>other children in your class</c:v>
                </c:pt>
              </c:strCache>
            </c:strRef>
          </c:cat>
          <c:val>
            <c:numRef>
              <c:f>Sheet11!$C$2:$C$5</c:f>
              <c:numCache>
                <c:formatCode>General</c:formatCode>
                <c:ptCount val="4"/>
                <c:pt idx="0">
                  <c:v>8.4</c:v>
                </c:pt>
                <c:pt idx="1">
                  <c:v>7.66</c:v>
                </c:pt>
                <c:pt idx="2">
                  <c:v>7.9</c:v>
                </c:pt>
                <c:pt idx="3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FF7-8542-A565-9CB5CCABC5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7419840"/>
        <c:axId val="786731792"/>
      </c:barChart>
      <c:catAx>
        <c:axId val="78741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6731792"/>
        <c:crosses val="autoZero"/>
        <c:auto val="1"/>
        <c:lblAlgn val="ctr"/>
        <c:lblOffset val="100"/>
        <c:noMultiLvlLbl val="0"/>
      </c:catAx>
      <c:valAx>
        <c:axId val="78673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741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0.60675</cdr:x>
      <cdr:y>0.03585</cdr:y>
    </cdr:from>
    <cdr:to>
      <cdr:x>0.66698</cdr:x>
      <cdr:y>0.15118</cdr:y>
    </cdr:to>
    <cdr:sp macro="" textlink="">
      <cdr:nvSpPr>
        <cdr:cNvPr id="2" name="Smiley Face 1">
          <a:extLst xmlns:a="http://schemas.openxmlformats.org/drawingml/2006/main">
            <a:ext uri="{FF2B5EF4-FFF2-40B4-BE49-F238E27FC236}">
              <a16:creationId xmlns:a16="http://schemas.microsoft.com/office/drawing/2014/main" id="{D1EF7376-31C0-5743-9962-568DB55EFEAD}"/>
            </a:ext>
          </a:extLst>
        </cdr:cNvPr>
        <cdr:cNvSpPr/>
      </cdr:nvSpPr>
      <cdr:spPr>
        <a:xfrm xmlns:a="http://schemas.openxmlformats.org/drawingml/2006/main">
          <a:off x="6713202" y="207115"/>
          <a:ext cx="666427" cy="666427"/>
        </a:xfrm>
        <a:prstGeom xmlns:a="http://schemas.openxmlformats.org/drawingml/2006/main" prst="smileyFace">
          <a:avLst/>
        </a:prstGeom>
        <a:ln xmlns:a="http://schemas.openxmlformats.org/drawingml/2006/main">
          <a:solidFill>
            <a:schemeClr val="accent6">
              <a:lumMod val="75000"/>
            </a:schemeClr>
          </a:solidFill>
        </a:ln>
      </cdr:spPr>
      <cdr:style>
        <a:lnRef xmlns:a="http://schemas.openxmlformats.org/drawingml/2006/main" idx="2">
          <a:schemeClr val="accent2">
            <a:shade val="50000"/>
          </a:schemeClr>
        </a:lnRef>
        <a:fillRef xmlns:a="http://schemas.openxmlformats.org/drawingml/2006/main" idx="1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0.20305</cdr:x>
      <cdr:y>0</cdr:y>
    </cdr:from>
    <cdr:to>
      <cdr:x>0.36644</cdr:x>
      <cdr:y>0.75714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2774FC31-E835-A84D-9475-F3B2A58C8C46}"/>
            </a:ext>
          </a:extLst>
        </cdr:cNvPr>
        <cdr:cNvSpPr/>
      </cdr:nvSpPr>
      <cdr:spPr>
        <a:xfrm xmlns:a="http://schemas.openxmlformats.org/drawingml/2006/main">
          <a:off x="2234191" y="0"/>
          <a:ext cx="1797804" cy="442100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solidFill>
            <a:srgbClr val="7030A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7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836" y="0"/>
            <a:ext cx="2945659" cy="4987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67622-E588-42D3-ACE7-E2B02FCAD53A}" type="datetimeFigureOut">
              <a:rPr lang="zh-TW" altLang="en-US" smtClean="0"/>
              <a:t>2019/6/20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517"/>
            <a:ext cx="2945659" cy="4987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836" y="9429517"/>
            <a:ext cx="2945659" cy="4987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1B43F-B4AF-48D4-A0A7-82278AA61BA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108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B9DCB-28B7-DF4A-B5E4-465D2C06C545}" type="datetimeFigureOut">
              <a:rPr lang="en-US" smtClean="0"/>
              <a:t>6/20/19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1623C-9B80-7A4A-8431-9FB960C5E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5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51623C-9B80-7A4A-8431-9FB960C5E5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43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Net enrollment rate: girls and boys are quite similar</a:t>
            </a:r>
          </a:p>
          <a:p>
            <a:r>
              <a:rPr lang="en-US" dirty="0"/>
              <a:t>Expenditure of Education: lower than the average of OECD countries (3.64%) – file i2018 4-1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51623C-9B80-7A4A-8431-9FB960C5E5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401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51623C-9B80-7A4A-8431-9FB960C5E5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577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Rejection rate in cities is higher than in rural areas.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Older students are more likely to take part in the survey, while the parents of younger student are more hesitant to let the kids take survey.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51623C-9B80-7A4A-8431-9FB960C5E5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92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000" dirty="0"/>
              <a:t>Kids were not born in Taiwan were most likely born in China USA, and Vietnam (5</a:t>
            </a:r>
            <a:r>
              <a:rPr lang="en-US" sz="2000" baseline="30000" dirty="0"/>
              <a:t>th</a:t>
            </a:r>
            <a:r>
              <a:rPr lang="en-US" sz="2000" dirty="0"/>
              <a:t> grade)</a:t>
            </a:r>
          </a:p>
          <a:p>
            <a:pPr marL="457200" indent="-457200">
              <a:buAutoNum type="arabicPeriod"/>
            </a:pPr>
            <a:r>
              <a:rPr lang="en-US" sz="2000" dirty="0"/>
              <a:t>immigrant moms mostly come from Vietnam, China and Indonesia</a:t>
            </a:r>
          </a:p>
          <a:p>
            <a:pPr marL="457200" indent="-457200">
              <a:buAutoNum type="arabicPeriod"/>
            </a:pPr>
            <a:r>
              <a:rPr lang="en-US" sz="2000" dirty="0"/>
              <a:t>immigrant dads mostly come from China (the population is way lower than immigrant mom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51623C-9B80-7A4A-8431-9FB960C5E5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69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3278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95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8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263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544663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2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23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5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82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7245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54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6/20/19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552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  <p:sldLayoutId id="2147484116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tzuhsinhuang@wustl.edu" TargetMode="External"/><Relationship Id="rId2" Type="http://schemas.openxmlformats.org/officeDocument/2006/relationships/hyperlink" Target="mailto:yuchen@ntu.edu.tw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A0DEE-6F86-3C48-BF1C-2ECBC31B2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7519" y="1346003"/>
            <a:ext cx="8836446" cy="2098226"/>
          </a:xfrm>
        </p:spPr>
        <p:txBody>
          <a:bodyPr>
            <a:normAutofit fontScale="90000"/>
          </a:bodyPr>
          <a:lstStyle/>
          <a:p>
            <a:r>
              <a:rPr lang="en-US" dirty="0"/>
              <a:t>Taiwanese Children’s School Experiences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7406D-4FA7-8A4B-9AC8-756E6985EE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5127" y="3853040"/>
            <a:ext cx="8598838" cy="1086237"/>
          </a:xfrm>
        </p:spPr>
        <p:txBody>
          <a:bodyPr>
            <a:noAutofit/>
          </a:bodyPr>
          <a:lstStyle/>
          <a:p>
            <a:r>
              <a:rPr lang="en-US" sz="2400" dirty="0"/>
              <a:t>Department of Social Work, National Taiwan University, </a:t>
            </a:r>
          </a:p>
          <a:p>
            <a:pPr algn="ctr"/>
            <a:r>
              <a:rPr lang="en-US" sz="2400" dirty="0"/>
              <a:t>Prof. </a:t>
            </a:r>
            <a:r>
              <a:rPr lang="en-US" sz="2400" i="1" dirty="0"/>
              <a:t>Yu-Wen Chen</a:t>
            </a:r>
          </a:p>
          <a:p>
            <a:r>
              <a:rPr lang="en-US" sz="2400" dirty="0"/>
              <a:t>Brown School of Social Work , Washington University in St. Louis </a:t>
            </a:r>
          </a:p>
          <a:p>
            <a:pPr algn="ctr"/>
            <a:r>
              <a:rPr lang="en-US" sz="2400" dirty="0"/>
              <a:t>Ph.D. Student </a:t>
            </a:r>
            <a:r>
              <a:rPr lang="en-US" sz="2400" i="1" dirty="0"/>
              <a:t>Tzu-</a:t>
            </a:r>
            <a:r>
              <a:rPr lang="en-US" sz="2400" i="1" dirty="0" err="1"/>
              <a:t>Hsin</a:t>
            </a:r>
            <a:r>
              <a:rPr lang="en-US" sz="2400" i="1" dirty="0"/>
              <a:t> Huang</a:t>
            </a:r>
          </a:p>
        </p:txBody>
      </p:sp>
    </p:spTree>
    <p:extLst>
      <p:ext uri="{BB962C8B-B14F-4D97-AF65-F5344CB8AC3E}">
        <p14:creationId xmlns:p14="http://schemas.microsoft.com/office/powerpoint/2010/main" val="247666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06946-FA98-EB46-B257-1FC6C2848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0852"/>
            <a:ext cx="10293974" cy="1485900"/>
          </a:xfrm>
        </p:spPr>
        <p:txBody>
          <a:bodyPr/>
          <a:lstStyle/>
          <a:p>
            <a:r>
              <a:rPr lang="en-US" b="1" dirty="0"/>
              <a:t>School Satisfaction  (sum of above items)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07EE08-72D6-B746-8062-2D0A191CF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593324"/>
              </p:ext>
            </p:extLst>
          </p:nvPr>
        </p:nvGraphicFramePr>
        <p:xfrm>
          <a:off x="1541417" y="1895322"/>
          <a:ext cx="9157064" cy="35910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89266">
                  <a:extLst>
                    <a:ext uri="{9D8B030D-6E8A-4147-A177-3AD203B41FA5}">
                      <a16:colId xmlns:a16="http://schemas.microsoft.com/office/drawing/2014/main" val="4144587979"/>
                    </a:ext>
                  </a:extLst>
                </a:gridCol>
                <a:gridCol w="2289266">
                  <a:extLst>
                    <a:ext uri="{9D8B030D-6E8A-4147-A177-3AD203B41FA5}">
                      <a16:colId xmlns:a16="http://schemas.microsoft.com/office/drawing/2014/main" val="3626508142"/>
                    </a:ext>
                  </a:extLst>
                </a:gridCol>
                <a:gridCol w="2289266">
                  <a:extLst>
                    <a:ext uri="{9D8B030D-6E8A-4147-A177-3AD203B41FA5}">
                      <a16:colId xmlns:a16="http://schemas.microsoft.com/office/drawing/2014/main" val="2838374063"/>
                    </a:ext>
                  </a:extLst>
                </a:gridCol>
                <a:gridCol w="2289266">
                  <a:extLst>
                    <a:ext uri="{9D8B030D-6E8A-4147-A177-3AD203B41FA5}">
                      <a16:colId xmlns:a16="http://schemas.microsoft.com/office/drawing/2014/main" val="1861927789"/>
                    </a:ext>
                  </a:extLst>
                </a:gridCol>
              </a:tblGrid>
              <a:tr h="897769">
                <a:tc>
                  <a:txBody>
                    <a:bodyPr/>
                    <a:lstStyle/>
                    <a:p>
                      <a:pPr algn="ctr" fontAlgn="b"/>
                      <a:endParaRPr lang="en-US" sz="3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YRS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YRS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YRS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489901"/>
                  </a:ext>
                </a:extLst>
              </a:tr>
              <a:tr h="8977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3104951"/>
                  </a:ext>
                </a:extLst>
              </a:tr>
              <a:tr h="8977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08849474"/>
                  </a:ext>
                </a:extLst>
              </a:tr>
              <a:tr h="897769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4511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2292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0974-B5E5-8B41-965D-62199E29F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697" y="1175658"/>
            <a:ext cx="9612971" cy="368056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Frequency about</a:t>
            </a:r>
            <a:br>
              <a:rPr lang="en-US" dirty="0">
                <a:solidFill>
                  <a:srgbClr val="FF0000"/>
                </a:solidFill>
              </a:rPr>
            </a:b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School bullying</a:t>
            </a:r>
          </a:p>
        </p:txBody>
      </p:sp>
    </p:spTree>
    <p:extLst>
      <p:ext uri="{BB962C8B-B14F-4D97-AF65-F5344CB8AC3E}">
        <p14:creationId xmlns:p14="http://schemas.microsoft.com/office/powerpoint/2010/main" val="1122291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90F78-35BC-2D47-9D70-DB2F1B21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343" y="105229"/>
            <a:ext cx="9601200" cy="1485900"/>
          </a:xfrm>
        </p:spPr>
        <p:txBody>
          <a:bodyPr/>
          <a:lstStyle/>
          <a:p>
            <a:r>
              <a:rPr lang="en-US" dirty="0"/>
              <a:t>Percentage of </a:t>
            </a:r>
            <a:r>
              <a:rPr lang="en-US" b="1" i="1" dirty="0">
                <a:solidFill>
                  <a:srgbClr val="FF0000"/>
                </a:solidFill>
              </a:rPr>
              <a:t>Never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155DDD8-95B9-F34A-8DD6-C82003A70D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0988991"/>
              </p:ext>
            </p:extLst>
          </p:nvPr>
        </p:nvGraphicFramePr>
        <p:xfrm>
          <a:off x="1379349" y="1016000"/>
          <a:ext cx="9869222" cy="584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344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72533-9822-DD4E-ABB6-5E7FF0979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886" y="235857"/>
            <a:ext cx="9601200" cy="1485900"/>
          </a:xfrm>
        </p:spPr>
        <p:txBody>
          <a:bodyPr/>
          <a:lstStyle/>
          <a:p>
            <a:r>
              <a:rPr lang="en-US" dirty="0"/>
              <a:t>Percentage of </a:t>
            </a:r>
            <a:r>
              <a:rPr lang="en-US" b="1" i="1" dirty="0">
                <a:solidFill>
                  <a:srgbClr val="FF0000"/>
                </a:solidFill>
              </a:rPr>
              <a:t>More than three times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7933A50-3D98-9547-9E7A-BCD661E5B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291915"/>
              </p:ext>
            </p:extLst>
          </p:nvPr>
        </p:nvGraphicFramePr>
        <p:xfrm>
          <a:off x="1277007" y="978806"/>
          <a:ext cx="10673254" cy="5721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239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62F74-A300-5A4F-BB9C-312480CB0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228" y="90651"/>
            <a:ext cx="10830910" cy="1485900"/>
          </a:xfrm>
        </p:spPr>
        <p:txBody>
          <a:bodyPr>
            <a:normAutofit/>
          </a:bodyPr>
          <a:lstStyle/>
          <a:p>
            <a:r>
              <a:rPr lang="en-US" dirty="0"/>
              <a:t>Means Comparison - School Satisfaction</a:t>
            </a:r>
            <a:br>
              <a:rPr lang="en-US" dirty="0"/>
            </a:br>
            <a:r>
              <a:rPr lang="en-US" dirty="0"/>
              <a:t> (0-10 scale)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E81235C-001C-1B42-B2D4-4E4CB01B45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61135"/>
              </p:ext>
            </p:extLst>
          </p:nvPr>
        </p:nvGraphicFramePr>
        <p:xfrm>
          <a:off x="993228" y="1413164"/>
          <a:ext cx="10830910" cy="5220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73564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0C4E4-AFD0-294C-82CE-1CA3FAEC9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052" y="157655"/>
            <a:ext cx="10128143" cy="1485900"/>
          </a:xfrm>
        </p:spPr>
        <p:txBody>
          <a:bodyPr/>
          <a:lstStyle/>
          <a:p>
            <a:r>
              <a:rPr lang="en-US" dirty="0"/>
              <a:t>Significant Group Differences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5BF9953-F065-4640-AF2D-F45EA386CE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789888"/>
              </p:ext>
            </p:extLst>
          </p:nvPr>
        </p:nvGraphicFramePr>
        <p:xfrm>
          <a:off x="930167" y="1111863"/>
          <a:ext cx="11051625" cy="56692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12123">
                  <a:extLst>
                    <a:ext uri="{9D8B030D-6E8A-4147-A177-3AD203B41FA5}">
                      <a16:colId xmlns:a16="http://schemas.microsoft.com/office/drawing/2014/main" val="3685640573"/>
                    </a:ext>
                  </a:extLst>
                </a:gridCol>
                <a:gridCol w="2467152">
                  <a:extLst>
                    <a:ext uri="{9D8B030D-6E8A-4147-A177-3AD203B41FA5}">
                      <a16:colId xmlns:a16="http://schemas.microsoft.com/office/drawing/2014/main" val="1553522858"/>
                    </a:ext>
                  </a:extLst>
                </a:gridCol>
                <a:gridCol w="2057450">
                  <a:extLst>
                    <a:ext uri="{9D8B030D-6E8A-4147-A177-3AD203B41FA5}">
                      <a16:colId xmlns:a16="http://schemas.microsoft.com/office/drawing/2014/main" val="3067815302"/>
                    </a:ext>
                  </a:extLst>
                </a:gridCol>
                <a:gridCol w="2057450">
                  <a:extLst>
                    <a:ext uri="{9D8B030D-6E8A-4147-A177-3AD203B41FA5}">
                      <a16:colId xmlns:a16="http://schemas.microsoft.com/office/drawing/2014/main" val="942476337"/>
                    </a:ext>
                  </a:extLst>
                </a:gridCol>
                <a:gridCol w="2057450">
                  <a:extLst>
                    <a:ext uri="{9D8B030D-6E8A-4147-A177-3AD203B41FA5}">
                      <a16:colId xmlns:a16="http://schemas.microsoft.com/office/drawing/2014/main" val="3597557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Mean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Opinions about friends (4 items)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Life as a student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Things I have learned at school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Other children in my class</a:t>
                      </a:r>
                      <a:endParaRPr lang="en-US" sz="2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0232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GENDER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t=3.53***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t=3.01***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70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     girls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13.36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8.00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92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     boys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12.89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7.74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533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AGE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t=5.3***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t=9.50***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t=3.56***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5047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    10 YRS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8.10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8.63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8.01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6600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</a:rPr>
                        <a:t>   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12 YRS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7.66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7.90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7.70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404477"/>
                  </a:ext>
                </a:extLst>
              </a:tr>
              <a:tr h="65726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immigrant Families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t=2.24*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rgbClr val="FF0000"/>
                          </a:solidFill>
                        </a:rPr>
                        <a:t>t=2.66**</a:t>
                      </a:r>
                      <a:endParaRPr lang="en-US" sz="2400" b="1" i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16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     Taiwanese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13.21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8.30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6417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     Foreigner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12.77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7.98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592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2550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56870-19DB-F345-ACE2-38859DC3F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12271"/>
            <a:ext cx="9601200" cy="1485900"/>
          </a:xfrm>
        </p:spPr>
        <p:txBody>
          <a:bodyPr/>
          <a:lstStyle/>
          <a:p>
            <a:r>
              <a:rPr lang="en-US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8D040-3C4E-D249-8B4B-336CCF2D6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8993" y="1113906"/>
            <a:ext cx="10799379" cy="5744094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10-year-old students have the highest satisfaction of life at school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8-year-old students have experienced more bullying at school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Group Differences:</a:t>
            </a:r>
          </a:p>
          <a:p>
            <a:pPr lvl="1"/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Girls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more satisfied about friends and life as a students than boys</a:t>
            </a:r>
          </a:p>
          <a:p>
            <a:pPr lvl="1"/>
            <a:r>
              <a:rPr lang="en-US" sz="2800" b="1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YRS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more satisfied with life as a student, things they learned and other children in their class</a:t>
            </a:r>
          </a:p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Kids from 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Immigrant Families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are less satisfied with friends and things they have learned at school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71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82E90-F75E-5B41-BF08-6315A217F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151640"/>
            <a:ext cx="8361229" cy="2098226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C158D9-7495-404E-A470-C935275FC2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6" y="3429480"/>
            <a:ext cx="6831673" cy="2318177"/>
          </a:xfrm>
        </p:spPr>
        <p:txBody>
          <a:bodyPr>
            <a:normAutofit fontScale="70000" lnSpcReduction="20000"/>
          </a:bodyPr>
          <a:lstStyle/>
          <a:p>
            <a:r>
              <a:rPr lang="en-US" sz="7700" dirty="0"/>
              <a:t>Q &amp; A</a:t>
            </a:r>
          </a:p>
          <a:p>
            <a:endParaRPr lang="en-US" sz="4800" dirty="0">
              <a:hlinkClick r:id="rId2"/>
            </a:endParaRPr>
          </a:p>
          <a:p>
            <a:r>
              <a:rPr lang="en-US" sz="4800" dirty="0">
                <a:hlinkClick r:id="rId2"/>
              </a:rPr>
              <a:t>yuchen@ntu.edu.tw</a:t>
            </a:r>
            <a:endParaRPr lang="en-US" sz="4800" dirty="0"/>
          </a:p>
          <a:p>
            <a:r>
              <a:rPr lang="en-US" sz="4800" dirty="0">
                <a:hlinkClick r:id="rId3"/>
              </a:rPr>
              <a:t>tzuhsinhuang@wustl.edu</a:t>
            </a:r>
            <a:endParaRPr lang="en-US" sz="4800" dirty="0"/>
          </a:p>
          <a:p>
            <a:endParaRPr lang="en-US" sz="48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10170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8FA0E-D210-EB4B-9E92-E5A08AA1E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0373" y="154858"/>
            <a:ext cx="9601200" cy="1485900"/>
          </a:xfrm>
        </p:spPr>
        <p:txBody>
          <a:bodyPr>
            <a:normAutofit/>
          </a:bodyPr>
          <a:lstStyle/>
          <a:p>
            <a:r>
              <a:rPr lang="en-US" b="1" dirty="0"/>
              <a:t>Taiwan in a Nutshell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CAAD135B-D1AC-8246-9CBC-158A910C33B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008993" y="961625"/>
            <a:ext cx="5422803" cy="5422803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62CFC6-A403-664F-A731-56D765E0C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3176" y="961625"/>
            <a:ext cx="5439906" cy="5101317"/>
          </a:xfrm>
        </p:spPr>
        <p:txBody>
          <a:bodyPr>
            <a:normAutofit/>
          </a:bodyPr>
          <a:lstStyle/>
          <a:p>
            <a:r>
              <a:rPr lang="en-US" sz="2800" dirty="0"/>
              <a:t>Total Population (2018): 23,588,932</a:t>
            </a:r>
          </a:p>
          <a:p>
            <a:r>
              <a:rPr lang="en-US" sz="2800" dirty="0"/>
              <a:t>0-12 </a:t>
            </a:r>
            <a:r>
              <a:rPr lang="en-US" sz="2800" dirty="0" err="1"/>
              <a:t>yrs</a:t>
            </a:r>
            <a:r>
              <a:rPr lang="en-US" sz="2800" dirty="0"/>
              <a:t> old: 2,621,537 (11%)</a:t>
            </a:r>
          </a:p>
          <a:p>
            <a:r>
              <a:rPr lang="en-US" sz="2800" dirty="0"/>
              <a:t>13-18 </a:t>
            </a:r>
            <a:r>
              <a:rPr lang="en-US" sz="2800" dirty="0" err="1"/>
              <a:t>yrs</a:t>
            </a:r>
            <a:r>
              <a:rPr lang="en-US" sz="2800" dirty="0"/>
              <a:t> old: 1,462,544(6.2%)</a:t>
            </a:r>
          </a:p>
          <a:p>
            <a:r>
              <a:rPr lang="en-US" sz="2800" dirty="0"/>
              <a:t>Net Enrollment Rate (2016):</a:t>
            </a:r>
          </a:p>
          <a:p>
            <a:pPr lvl="1">
              <a:buFont typeface="Wingdings" panose="05000000000000000000" pitchFamily="2" charset="2"/>
              <a:buChar char="p"/>
            </a:pPr>
            <a:r>
              <a:rPr lang="en-US" sz="2400" dirty="0"/>
              <a:t>Primary</a:t>
            </a:r>
            <a:r>
              <a:rPr lang="en-US" sz="2400" dirty="0">
                <a:sym typeface="Wingdings" pitchFamily="2" charset="2"/>
              </a:rPr>
              <a:t>: 99.54% </a:t>
            </a:r>
          </a:p>
          <a:p>
            <a:pPr lvl="1">
              <a:buFont typeface="Wingdings" panose="05000000000000000000" pitchFamily="2" charset="2"/>
              <a:buChar char="p"/>
            </a:pPr>
            <a:r>
              <a:rPr lang="en-US" sz="2400" dirty="0"/>
              <a:t>Secondary: </a:t>
            </a:r>
            <a:r>
              <a:rPr lang="en-US" sz="2400" dirty="0">
                <a:sym typeface="Wingdings" pitchFamily="2" charset="2"/>
              </a:rPr>
              <a:t>95.94%</a:t>
            </a:r>
          </a:p>
          <a:p>
            <a:r>
              <a:rPr lang="en-US" sz="2800" dirty="0">
                <a:sym typeface="Wingdings" pitchFamily="2" charset="2"/>
              </a:rPr>
              <a:t>Expenditure on Primary &amp; Secondary Education (2016): 2.43% (percentage of GDP) 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49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C2CC0-C0BC-B94D-8061-6BC403D32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5" y="310935"/>
            <a:ext cx="9601200" cy="1485900"/>
          </a:xfrm>
        </p:spPr>
        <p:txBody>
          <a:bodyPr/>
          <a:lstStyle/>
          <a:p>
            <a:r>
              <a:rPr lang="en-US" b="1" dirty="0"/>
              <a:t>Sampling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578FA-537A-F14D-83BC-A6D2687DD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875" y="1254463"/>
            <a:ext cx="10538847" cy="553386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368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towns/cities are categorized as 6 clusters based on: </a:t>
            </a:r>
          </a:p>
          <a:p>
            <a:pPr marL="1044702" lvl="1" indent="-514350">
              <a:buFont typeface="+mj-lt"/>
              <a:buAutoNum type="arabi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Population density </a:t>
            </a:r>
          </a:p>
          <a:p>
            <a:pPr marL="1044702" lvl="1" indent="-514350">
              <a:buFont typeface="+mj-lt"/>
              <a:buAutoNum type="arabi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Ratio of crop growing and fisheries</a:t>
            </a:r>
          </a:p>
          <a:p>
            <a:pPr marL="1044702" lvl="1" indent="-514350">
              <a:buFont typeface="+mj-lt"/>
              <a:buAutoNum type="arabi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Proportion of aging population</a:t>
            </a:r>
          </a:p>
          <a:p>
            <a:pPr marL="1044702" lvl="1" indent="-514350">
              <a:buFont typeface="+mj-lt"/>
              <a:buAutoNum type="arabicParenR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People with education above the high school level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All are divided into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 regions based on geographic location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 each selected town/city, </a:t>
            </a: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school is randomly selected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from a complete school list of that area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When the number of students selected in a school is less than expected, additional one or two schools were selected </a:t>
            </a:r>
          </a:p>
        </p:txBody>
      </p:sp>
    </p:spTree>
    <p:extLst>
      <p:ext uri="{BB962C8B-B14F-4D97-AF65-F5344CB8AC3E}">
        <p14:creationId xmlns:p14="http://schemas.microsoft.com/office/powerpoint/2010/main" val="81777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4DBF12EA-5B16-0D48-9879-EA210E5B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878" y="280661"/>
            <a:ext cx="9601200" cy="1485900"/>
          </a:xfrm>
        </p:spPr>
        <p:txBody>
          <a:bodyPr/>
          <a:lstStyle/>
          <a:p>
            <a:r>
              <a:rPr lang="en-US" b="1" dirty="0"/>
              <a:t>Sampling Result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F581361-306D-4C40-ACA0-779884485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605916"/>
              </p:ext>
            </p:extLst>
          </p:nvPr>
        </p:nvGraphicFramePr>
        <p:xfrm>
          <a:off x="1120878" y="1395570"/>
          <a:ext cx="10616334" cy="5242560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142994">
                  <a:extLst>
                    <a:ext uri="{9D8B030D-6E8A-4147-A177-3AD203B41FA5}">
                      <a16:colId xmlns:a16="http://schemas.microsoft.com/office/drawing/2014/main" val="4234708178"/>
                    </a:ext>
                  </a:extLst>
                </a:gridCol>
                <a:gridCol w="1078890">
                  <a:extLst>
                    <a:ext uri="{9D8B030D-6E8A-4147-A177-3AD203B41FA5}">
                      <a16:colId xmlns:a16="http://schemas.microsoft.com/office/drawing/2014/main" val="2569406557"/>
                    </a:ext>
                  </a:extLst>
                </a:gridCol>
                <a:gridCol w="1078890">
                  <a:extLst>
                    <a:ext uri="{9D8B030D-6E8A-4147-A177-3AD203B41FA5}">
                      <a16:colId xmlns:a16="http://schemas.microsoft.com/office/drawing/2014/main" val="3328962897"/>
                    </a:ext>
                  </a:extLst>
                </a:gridCol>
                <a:gridCol w="1078890">
                  <a:extLst>
                    <a:ext uri="{9D8B030D-6E8A-4147-A177-3AD203B41FA5}">
                      <a16:colId xmlns:a16="http://schemas.microsoft.com/office/drawing/2014/main" val="3738412463"/>
                    </a:ext>
                  </a:extLst>
                </a:gridCol>
                <a:gridCol w="1078890">
                  <a:extLst>
                    <a:ext uri="{9D8B030D-6E8A-4147-A177-3AD203B41FA5}">
                      <a16:colId xmlns:a16="http://schemas.microsoft.com/office/drawing/2014/main" val="1068221643"/>
                    </a:ext>
                  </a:extLst>
                </a:gridCol>
                <a:gridCol w="1078890">
                  <a:extLst>
                    <a:ext uri="{9D8B030D-6E8A-4147-A177-3AD203B41FA5}">
                      <a16:colId xmlns:a16="http://schemas.microsoft.com/office/drawing/2014/main" val="2524412778"/>
                    </a:ext>
                  </a:extLst>
                </a:gridCol>
                <a:gridCol w="1078890">
                  <a:extLst>
                    <a:ext uri="{9D8B030D-6E8A-4147-A177-3AD203B41FA5}">
                      <a16:colId xmlns:a16="http://schemas.microsoft.com/office/drawing/2014/main" val="2792292631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Geo Region</a:t>
                      </a:r>
                      <a:endParaRPr lang="en-US" sz="2800" b="1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 YRS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en-US" sz="2800" kern="0" baseline="30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rd</a:t>
                      </a: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Grade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YRS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n-US" sz="2800" kern="0" baseline="30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Grade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YRS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r>
                        <a:rPr lang="en-US" sz="2800" kern="0" baseline="300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</a:t>
                      </a:r>
                      <a:r>
                        <a:rPr lang="en-US" sz="2800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Grade</a:t>
                      </a:r>
                      <a:endParaRPr lang="en-US" sz="2800" kern="100" dirty="0"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7903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Northern</a:t>
                      </a:r>
                      <a:endParaRPr lang="en-US" sz="2800" b="1" kern="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16  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16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44703342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Central Northern</a:t>
                      </a:r>
                      <a:endParaRPr lang="en-US" sz="2800" b="1" kern="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91451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Central</a:t>
                      </a:r>
                      <a:endParaRPr lang="en-US" sz="2800" b="1" kern="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463208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Central Southern</a:t>
                      </a:r>
                      <a:endParaRPr lang="en-US" sz="2800" b="1" kern="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530226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Southern</a:t>
                      </a:r>
                      <a:endParaRPr lang="en-US" sz="2800" b="1" kern="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17780" marR="177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84005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Eastern</a:t>
                      </a:r>
                      <a:endParaRPr lang="en-US" sz="2800" b="1" kern="1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PMingLiU" panose="02020500000000000000" pitchFamily="18" charset="-120"/>
                        <a:cs typeface="Calibri" panose="020F0502020204030204" pitchFamily="34" charset="0"/>
                      </a:endParaRPr>
                    </a:p>
                  </a:txBody>
                  <a:tcPr marL="17780" marR="177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3779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Total Schools</a:t>
                      </a:r>
                    </a:p>
                  </a:txBody>
                  <a:tcPr marL="17780" marR="177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72</a:t>
                      </a:r>
                    </a:p>
                  </a:txBody>
                  <a:tcPr marL="17780" marR="177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71</a:t>
                      </a:r>
                    </a:p>
                  </a:txBody>
                  <a:tcPr marL="17780" marR="177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60</a:t>
                      </a:r>
                    </a:p>
                  </a:txBody>
                  <a:tcPr marL="17780" marR="177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97654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Total Students</a:t>
                      </a:r>
                    </a:p>
                  </a:txBody>
                  <a:tcPr marL="17780" marR="177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1,341</a:t>
                      </a:r>
                    </a:p>
                  </a:txBody>
                  <a:tcPr marL="17780" marR="177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1,348</a:t>
                      </a:r>
                    </a:p>
                  </a:txBody>
                  <a:tcPr marL="17780" marR="177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kern="1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  <a:cs typeface="Calibri" panose="020F0502020204030204" pitchFamily="34" charset="0"/>
                        </a:rPr>
                        <a:t>1,519</a:t>
                      </a:r>
                    </a:p>
                  </a:txBody>
                  <a:tcPr marL="17780" marR="17780" marT="0" marB="0" anchor="ctr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771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0638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25E9B-14A1-2E42-8617-767E80058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943" y="408214"/>
            <a:ext cx="9601200" cy="1485900"/>
          </a:xfrm>
        </p:spPr>
        <p:txBody>
          <a:bodyPr/>
          <a:lstStyle/>
          <a:p>
            <a:r>
              <a:rPr lang="en-US" b="1" dirty="0"/>
              <a:t>Basics of Sample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446A9F-7778-8445-A9FD-F7518E0A54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687706"/>
              </p:ext>
            </p:extLst>
          </p:nvPr>
        </p:nvGraphicFramePr>
        <p:xfrm>
          <a:off x="1084882" y="1622181"/>
          <a:ext cx="10802322" cy="402336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1800387">
                  <a:extLst>
                    <a:ext uri="{9D8B030D-6E8A-4147-A177-3AD203B41FA5}">
                      <a16:colId xmlns:a16="http://schemas.microsoft.com/office/drawing/2014/main" val="165864312"/>
                    </a:ext>
                  </a:extLst>
                </a:gridCol>
                <a:gridCol w="1800387">
                  <a:extLst>
                    <a:ext uri="{9D8B030D-6E8A-4147-A177-3AD203B41FA5}">
                      <a16:colId xmlns:a16="http://schemas.microsoft.com/office/drawing/2014/main" val="695948495"/>
                    </a:ext>
                  </a:extLst>
                </a:gridCol>
                <a:gridCol w="1800387">
                  <a:extLst>
                    <a:ext uri="{9D8B030D-6E8A-4147-A177-3AD203B41FA5}">
                      <a16:colId xmlns:a16="http://schemas.microsoft.com/office/drawing/2014/main" val="1197546419"/>
                    </a:ext>
                  </a:extLst>
                </a:gridCol>
                <a:gridCol w="1800387">
                  <a:extLst>
                    <a:ext uri="{9D8B030D-6E8A-4147-A177-3AD203B41FA5}">
                      <a16:colId xmlns:a16="http://schemas.microsoft.com/office/drawing/2014/main" val="2528723423"/>
                    </a:ext>
                  </a:extLst>
                </a:gridCol>
                <a:gridCol w="1800387">
                  <a:extLst>
                    <a:ext uri="{9D8B030D-6E8A-4147-A177-3AD203B41FA5}">
                      <a16:colId xmlns:a16="http://schemas.microsoft.com/office/drawing/2014/main" val="1950269193"/>
                    </a:ext>
                  </a:extLst>
                </a:gridCol>
                <a:gridCol w="1800387">
                  <a:extLst>
                    <a:ext uri="{9D8B030D-6E8A-4147-A177-3AD203B41FA5}">
                      <a16:colId xmlns:a16="http://schemas.microsoft.com/office/drawing/2014/main" val="2526251383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Female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Indigenous Identity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Disability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New Immigrant Families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2060"/>
                          </a:solidFill>
                        </a:rPr>
                        <a:t>Not Born in Taiwan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734607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 YRS</a:t>
                      </a:r>
                    </a:p>
                    <a:p>
                      <a:pPr algn="ctr"/>
                      <a:r>
                        <a:rPr lang="en-US" sz="2800" dirty="0"/>
                        <a:t>3</a:t>
                      </a:r>
                      <a:r>
                        <a:rPr lang="en-US" sz="2800" baseline="30000" dirty="0"/>
                        <a:t>rd</a:t>
                      </a:r>
                      <a:r>
                        <a:rPr lang="en-US" sz="2800" dirty="0"/>
                        <a:t>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53.5%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390732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10 YRS</a:t>
                      </a:r>
                    </a:p>
                    <a:p>
                      <a:pPr algn="ctr"/>
                      <a:r>
                        <a:rPr lang="en-US" sz="2800" dirty="0"/>
                        <a:t>5</a:t>
                      </a:r>
                      <a:r>
                        <a:rPr lang="en-US" sz="2800" baseline="30000" dirty="0"/>
                        <a:t>th</a:t>
                      </a:r>
                      <a:r>
                        <a:rPr lang="en-US" sz="2800" dirty="0"/>
                        <a:t>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49.7%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5.5%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5.2%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12%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2.3%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0729997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12 YRS</a:t>
                      </a:r>
                    </a:p>
                    <a:p>
                      <a:pPr algn="ctr"/>
                      <a:r>
                        <a:rPr lang="en-US" sz="2800" dirty="0"/>
                        <a:t>7</a:t>
                      </a:r>
                      <a:r>
                        <a:rPr lang="en-US" sz="2800" baseline="30000" dirty="0"/>
                        <a:t>th</a:t>
                      </a:r>
                      <a:r>
                        <a:rPr lang="en-US" sz="2800" dirty="0"/>
                        <a:t> Grade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50.3%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15.8%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1.3%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20294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43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ACB38-871C-7642-95D0-6F5D8197F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3919" y="1301360"/>
            <a:ext cx="9634078" cy="2852737"/>
          </a:xfrm>
        </p:spPr>
        <p:txBody>
          <a:bodyPr/>
          <a:lstStyle/>
          <a:p>
            <a:r>
              <a:rPr lang="en-US" altLang="zh-TW" b="1" dirty="0">
                <a:solidFill>
                  <a:srgbClr val="FFFF00"/>
                </a:solidFill>
              </a:rPr>
              <a:t>Comparison across age GROUPS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91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75656" y="112301"/>
            <a:ext cx="9980024" cy="1027590"/>
          </a:xfrm>
        </p:spPr>
        <p:txBody>
          <a:bodyPr>
            <a:normAutofit/>
          </a:bodyPr>
          <a:lstStyle/>
          <a:p>
            <a:r>
              <a:rPr lang="en-US" altLang="zh-TW" b="1" dirty="0"/>
              <a:t>Feeling about Friends (%)</a:t>
            </a:r>
            <a:endParaRPr lang="zh-TW" altLang="en-US" b="1" dirty="0"/>
          </a:p>
        </p:txBody>
      </p: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419125124"/>
              </p:ext>
            </p:extLst>
          </p:nvPr>
        </p:nvGraphicFramePr>
        <p:xfrm>
          <a:off x="958460" y="932776"/>
          <a:ext cx="11064240" cy="5777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3824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FC216-D6F7-5B48-B032-FFE181340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4458" y="156920"/>
            <a:ext cx="9601200" cy="1485900"/>
          </a:xfrm>
        </p:spPr>
        <p:txBody>
          <a:bodyPr/>
          <a:lstStyle/>
          <a:p>
            <a:r>
              <a:rPr lang="en-GB" b="1" dirty="0"/>
              <a:t>Safety of traveling to school (%)</a:t>
            </a:r>
            <a:endParaRPr lang="en-US" b="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8769052-6C10-E341-A447-91165ABFC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935250"/>
              </p:ext>
            </p:extLst>
          </p:nvPr>
        </p:nvGraphicFramePr>
        <p:xfrm>
          <a:off x="836023" y="1332854"/>
          <a:ext cx="11142617" cy="5133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0939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252-7C18-3444-952D-B5653AFA3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463" y="202474"/>
            <a:ext cx="9601200" cy="1485900"/>
          </a:xfrm>
        </p:spPr>
        <p:txBody>
          <a:bodyPr/>
          <a:lstStyle/>
          <a:p>
            <a:r>
              <a:rPr lang="en-US" b="1" dirty="0"/>
              <a:t>School Satisfaction 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A62D00-D7E1-B342-9DEF-F3652DE136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669167"/>
              </p:ext>
            </p:extLst>
          </p:nvPr>
        </p:nvGraphicFramePr>
        <p:xfrm>
          <a:off x="927463" y="1018903"/>
          <a:ext cx="11003279" cy="5839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3886A4F-7B9F-D944-A11E-EAB9212D43A2}"/>
              </a:ext>
            </a:extLst>
          </p:cNvPr>
          <p:cNvSpPr/>
          <p:nvPr/>
        </p:nvSpPr>
        <p:spPr>
          <a:xfrm>
            <a:off x="6757261" y="2898183"/>
            <a:ext cx="1410346" cy="25417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4238561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{0F335AB0-A87D-4C4A-A18D-33A64817679C}tf10001072</Template>
  <TotalTime>4213</TotalTime>
  <Words>652</Words>
  <Application>Microsoft Macintosh PowerPoint</Application>
  <PresentationFormat>Widescreen</PresentationFormat>
  <Paragraphs>189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微軟正黑體</vt:lpstr>
      <vt:lpstr>新細明體</vt:lpstr>
      <vt:lpstr>新細明體</vt:lpstr>
      <vt:lpstr>Arial</vt:lpstr>
      <vt:lpstr>Calibri</vt:lpstr>
      <vt:lpstr>Franklin Gothic Book</vt:lpstr>
      <vt:lpstr>Wingdings</vt:lpstr>
      <vt:lpstr>Crop</vt:lpstr>
      <vt:lpstr>Taiwanese Children’s School Experiences</vt:lpstr>
      <vt:lpstr>Taiwan in a Nutshell</vt:lpstr>
      <vt:lpstr>Sampling Strategies</vt:lpstr>
      <vt:lpstr>Sampling Result</vt:lpstr>
      <vt:lpstr>Basics of Sample</vt:lpstr>
      <vt:lpstr>Comparison across age GROUPS</vt:lpstr>
      <vt:lpstr>Feeling about Friends (%)</vt:lpstr>
      <vt:lpstr>Safety of traveling to school (%)</vt:lpstr>
      <vt:lpstr>School Satisfaction </vt:lpstr>
      <vt:lpstr>School Satisfaction  (sum of above items)</vt:lpstr>
      <vt:lpstr>Frequency about  School bullying</vt:lpstr>
      <vt:lpstr>Percentage of Never</vt:lpstr>
      <vt:lpstr>Percentage of More than three times</vt:lpstr>
      <vt:lpstr>Means Comparison - School Satisfaction  (0-10 scale)</vt:lpstr>
      <vt:lpstr>Significant Group Differences</vt:lpstr>
      <vt:lpstr>Conclusion</vt:lpstr>
      <vt:lpstr>THANK YOU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Taiwanese Children’s School Experiences</dc:title>
  <dc:creator>Astrid Huang</dc:creator>
  <cp:lastModifiedBy>Astrid Huang</cp:lastModifiedBy>
  <cp:revision>187</cp:revision>
  <cp:lastPrinted>2019-06-19T22:57:01Z</cp:lastPrinted>
  <dcterms:created xsi:type="dcterms:W3CDTF">2019-05-22T19:25:03Z</dcterms:created>
  <dcterms:modified xsi:type="dcterms:W3CDTF">2019-06-20T06:11:31Z</dcterms:modified>
</cp:coreProperties>
</file>