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63" r:id="rId7"/>
    <p:sldId id="298" r:id="rId8"/>
    <p:sldId id="264" r:id="rId9"/>
    <p:sldId id="267" r:id="rId10"/>
    <p:sldId id="268" r:id="rId11"/>
    <p:sldId id="269" r:id="rId12"/>
    <p:sldId id="270" r:id="rId13"/>
    <p:sldId id="271" r:id="rId14"/>
    <p:sldId id="272" r:id="rId15"/>
    <p:sldId id="273" r:id="rId16"/>
    <p:sldId id="275" r:id="rId17"/>
    <p:sldId id="277" r:id="rId18"/>
    <p:sldId id="278" r:id="rId19"/>
    <p:sldId id="279" r:id="rId20"/>
    <p:sldId id="280" r:id="rId21"/>
    <p:sldId id="282" r:id="rId22"/>
    <p:sldId id="283" r:id="rId23"/>
    <p:sldId id="284" r:id="rId24"/>
    <p:sldId id="285" r:id="rId25"/>
    <p:sldId id="286" r:id="rId26"/>
    <p:sldId id="288" r:id="rId27"/>
    <p:sldId id="289" r:id="rId28"/>
    <p:sldId id="290" r:id="rId29"/>
    <p:sldId id="291" r:id="rId30"/>
    <p:sldId id="292" r:id="rId31"/>
    <p:sldId id="293" r:id="rId32"/>
    <p:sldId id="294" r:id="rId33"/>
    <p:sldId id="295" r:id="rId34"/>
    <p:sldId id="296" r:id="rId35"/>
    <p:sldId id="297" r:id="rId36"/>
    <p:sldId id="299"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2" y="2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D2508-F4BB-42B5-9F35-854E59E178CC}"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n-US"/>
        </a:p>
      </dgm:t>
    </dgm:pt>
    <dgm:pt modelId="{B20815F5-9902-4BAD-8AAC-04799C2C9761}">
      <dgm:prSet phldrT="[Text]"/>
      <dgm:spPr/>
      <dgm:t>
        <a:bodyPr/>
        <a:lstStyle/>
        <a:p>
          <a:r>
            <a:rPr lang="en-US" dirty="0" smtClean="0"/>
            <a:t>Hanoi capital</a:t>
          </a:r>
          <a:endParaRPr lang="en-US" dirty="0"/>
        </a:p>
      </dgm:t>
    </dgm:pt>
    <dgm:pt modelId="{2B02FE37-E8AD-4B84-AF0B-778FC37091B1}" type="parTrans" cxnId="{D5E23EE8-3A86-486B-9045-F77E942C578E}">
      <dgm:prSet/>
      <dgm:spPr/>
      <dgm:t>
        <a:bodyPr/>
        <a:lstStyle/>
        <a:p>
          <a:endParaRPr lang="en-US"/>
        </a:p>
      </dgm:t>
    </dgm:pt>
    <dgm:pt modelId="{222E1BEC-D80A-422B-942C-4814EA5E27DF}" type="sibTrans" cxnId="{D5E23EE8-3A86-486B-9045-F77E942C578E}">
      <dgm:prSet/>
      <dgm:spPr/>
      <dgm:t>
        <a:bodyPr/>
        <a:lstStyle/>
        <a:p>
          <a:endParaRPr lang="en-US"/>
        </a:p>
      </dgm:t>
    </dgm:pt>
    <dgm:pt modelId="{AE61646D-5122-4595-96AB-FD24DFE5E66F}">
      <dgm:prSet phldrT="[Text]"/>
      <dgm:spPr/>
      <dgm:t>
        <a:bodyPr/>
        <a:lstStyle/>
        <a:p>
          <a:r>
            <a:rPr lang="en-US" dirty="0" smtClean="0"/>
            <a:t>Hue</a:t>
          </a:r>
          <a:endParaRPr lang="en-US" dirty="0"/>
        </a:p>
      </dgm:t>
    </dgm:pt>
    <dgm:pt modelId="{4FDEE341-252E-44E3-B9CD-89306BD8CB77}" type="parTrans" cxnId="{B082EEFF-6896-41A9-8CB1-94DB25CF24E1}">
      <dgm:prSet/>
      <dgm:spPr/>
      <dgm:t>
        <a:bodyPr/>
        <a:lstStyle/>
        <a:p>
          <a:endParaRPr lang="en-US"/>
        </a:p>
      </dgm:t>
    </dgm:pt>
    <dgm:pt modelId="{DE9DBEC4-AEDB-4049-B7CE-C8D729C31B60}" type="sibTrans" cxnId="{B082EEFF-6896-41A9-8CB1-94DB25CF24E1}">
      <dgm:prSet/>
      <dgm:spPr/>
      <dgm:t>
        <a:bodyPr/>
        <a:lstStyle/>
        <a:p>
          <a:endParaRPr lang="en-US"/>
        </a:p>
      </dgm:t>
    </dgm:pt>
    <dgm:pt modelId="{6D41CF0C-39E4-4250-B5AB-5FE921242267}">
      <dgm:prSet phldrT="[Text]"/>
      <dgm:spPr/>
      <dgm:t>
        <a:bodyPr/>
        <a:lstStyle/>
        <a:p>
          <a:r>
            <a:rPr lang="en-US" dirty="0" err="1" smtClean="0"/>
            <a:t>Danang</a:t>
          </a:r>
          <a:endParaRPr lang="en-US" dirty="0"/>
        </a:p>
      </dgm:t>
    </dgm:pt>
    <dgm:pt modelId="{FBAD854F-B8D3-453F-BCBD-2B66E53BDA91}" type="parTrans" cxnId="{6B936714-CC5F-4EF0-B4A9-4D0120DCD69E}">
      <dgm:prSet/>
      <dgm:spPr/>
      <dgm:t>
        <a:bodyPr/>
        <a:lstStyle/>
        <a:p>
          <a:endParaRPr lang="en-US"/>
        </a:p>
      </dgm:t>
    </dgm:pt>
    <dgm:pt modelId="{6D1485EA-D513-4A68-8E46-3B79E19DDF98}" type="sibTrans" cxnId="{6B936714-CC5F-4EF0-B4A9-4D0120DCD69E}">
      <dgm:prSet/>
      <dgm:spPr/>
      <dgm:t>
        <a:bodyPr/>
        <a:lstStyle/>
        <a:p>
          <a:endParaRPr lang="en-US"/>
        </a:p>
      </dgm:t>
    </dgm:pt>
    <dgm:pt modelId="{DE477597-FC45-48D9-A066-0BB6F0D2C70B}">
      <dgm:prSet phldrT="[Text]"/>
      <dgm:spPr/>
      <dgm:t>
        <a:bodyPr/>
        <a:lstStyle/>
        <a:p>
          <a:r>
            <a:rPr lang="en-US" dirty="0" smtClean="0"/>
            <a:t>Haiphong</a:t>
          </a:r>
          <a:endParaRPr lang="en-US" dirty="0"/>
        </a:p>
      </dgm:t>
    </dgm:pt>
    <dgm:pt modelId="{9C0FFBAC-DB69-43C9-9688-12154F21545E}" type="parTrans" cxnId="{A5186120-47E8-442A-8E2A-BC01FB0678C0}">
      <dgm:prSet/>
      <dgm:spPr/>
      <dgm:t>
        <a:bodyPr/>
        <a:lstStyle/>
        <a:p>
          <a:endParaRPr lang="en-US"/>
        </a:p>
      </dgm:t>
    </dgm:pt>
    <dgm:pt modelId="{E4BBAAC6-D37F-40C3-A282-1C6B9AA2CC70}" type="sibTrans" cxnId="{A5186120-47E8-442A-8E2A-BC01FB0678C0}">
      <dgm:prSet/>
      <dgm:spPr/>
      <dgm:t>
        <a:bodyPr/>
        <a:lstStyle/>
        <a:p>
          <a:endParaRPr lang="en-US"/>
        </a:p>
      </dgm:t>
    </dgm:pt>
    <dgm:pt modelId="{927A34CD-6E1D-47E9-AC6B-B5B9F2CCA6C0}">
      <dgm:prSet phldrT="[Text]"/>
      <dgm:spPr/>
      <dgm:t>
        <a:bodyPr/>
        <a:lstStyle/>
        <a:p>
          <a:r>
            <a:rPr lang="en-US" dirty="0" err="1" smtClean="0"/>
            <a:t>Nhatrang</a:t>
          </a:r>
          <a:endParaRPr lang="en-US" dirty="0"/>
        </a:p>
      </dgm:t>
    </dgm:pt>
    <dgm:pt modelId="{E9FD417E-5EA1-49A7-9B31-43197BB0F850}" type="parTrans" cxnId="{16215BFA-7D72-4666-9C26-5E2B9FBD14B6}">
      <dgm:prSet/>
      <dgm:spPr/>
      <dgm:t>
        <a:bodyPr/>
        <a:lstStyle/>
        <a:p>
          <a:endParaRPr lang="en-US"/>
        </a:p>
      </dgm:t>
    </dgm:pt>
    <dgm:pt modelId="{42700A8E-8780-43F2-96BB-105A9530DDDA}" type="sibTrans" cxnId="{16215BFA-7D72-4666-9C26-5E2B9FBD14B6}">
      <dgm:prSet/>
      <dgm:spPr/>
      <dgm:t>
        <a:bodyPr/>
        <a:lstStyle/>
        <a:p>
          <a:endParaRPr lang="en-US"/>
        </a:p>
      </dgm:t>
    </dgm:pt>
    <dgm:pt modelId="{CA0F9F0E-EFAE-44D1-BC90-61C9E8A1E2D9}">
      <dgm:prSet phldrT="[Text]"/>
      <dgm:spPr/>
      <dgm:t>
        <a:bodyPr/>
        <a:lstStyle/>
        <a:p>
          <a:r>
            <a:rPr lang="en-US" dirty="0" smtClean="0"/>
            <a:t>HCM city</a:t>
          </a:r>
          <a:endParaRPr lang="en-US" dirty="0"/>
        </a:p>
      </dgm:t>
    </dgm:pt>
    <dgm:pt modelId="{960397E7-C775-4F14-B8D3-57630E9952FE}" type="parTrans" cxnId="{8C20A6A0-DCD2-4400-B689-4755D48D8D7E}">
      <dgm:prSet/>
      <dgm:spPr/>
      <dgm:t>
        <a:bodyPr/>
        <a:lstStyle/>
        <a:p>
          <a:endParaRPr lang="en-US"/>
        </a:p>
      </dgm:t>
    </dgm:pt>
    <dgm:pt modelId="{45C3ED97-41F4-41AC-9574-385851FE1BB9}" type="sibTrans" cxnId="{8C20A6A0-DCD2-4400-B689-4755D48D8D7E}">
      <dgm:prSet/>
      <dgm:spPr/>
      <dgm:t>
        <a:bodyPr/>
        <a:lstStyle/>
        <a:p>
          <a:endParaRPr lang="en-US"/>
        </a:p>
      </dgm:t>
    </dgm:pt>
    <dgm:pt modelId="{1D388C5F-0943-4375-985F-264597ECBB1F}" type="pres">
      <dgm:prSet presAssocID="{60ED2508-F4BB-42B5-9F35-854E59E178CC}" presName="Name0" presStyleCnt="0">
        <dgm:presLayoutVars>
          <dgm:chMax val="6"/>
          <dgm:chPref val="6"/>
          <dgm:dir/>
        </dgm:presLayoutVars>
      </dgm:prSet>
      <dgm:spPr/>
      <dgm:t>
        <a:bodyPr/>
        <a:lstStyle/>
        <a:p>
          <a:endParaRPr lang="vi-VN"/>
        </a:p>
      </dgm:t>
    </dgm:pt>
    <dgm:pt modelId="{17276542-9391-4225-BE4E-3B599D75B843}" type="pres">
      <dgm:prSet presAssocID="{B20815F5-9902-4BAD-8AAC-04799C2C9761}" presName="Image1" presStyleCnt="0"/>
      <dgm:spPr/>
    </dgm:pt>
    <dgm:pt modelId="{9CBA4A5F-F1D2-4614-8A8F-2170DB42E742}" type="pres">
      <dgm:prSet presAssocID="{B20815F5-9902-4BAD-8AAC-04799C2C9761}" presName="Image" presStyleLbl="alignImgPlace1" presStyleIdx="0" presStyleCnt="6" custLinFactNeighborX="227"/>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300B8359-701F-4E82-902C-3C9C09EC42DB}" type="pres">
      <dgm:prSet presAssocID="{B20815F5-9902-4BAD-8AAC-04799C2C9761}" presName="Accent1" presStyleCnt="0"/>
      <dgm:spPr/>
    </dgm:pt>
    <dgm:pt modelId="{37E1A071-67C7-4803-86D1-303B36B55E6E}" type="pres">
      <dgm:prSet presAssocID="{B20815F5-9902-4BAD-8AAC-04799C2C9761}" presName="Accent" presStyleLbl="parChTrans1D1" presStyleIdx="0" presStyleCnt="6"/>
      <dgm:spPr/>
    </dgm:pt>
    <dgm:pt modelId="{C287545A-064A-4726-9573-853FBB7D6BDA}" type="pres">
      <dgm:prSet presAssocID="{B20815F5-9902-4BAD-8AAC-04799C2C9761}" presName="Text1" presStyleLbl="alignImgPlace1" presStyleIdx="0" presStyleCnt="6">
        <dgm:presLayoutVars>
          <dgm:chMax val="0"/>
          <dgm:chPref val="0"/>
          <dgm:bulletEnabled val="1"/>
        </dgm:presLayoutVars>
      </dgm:prSet>
      <dgm:spPr/>
      <dgm:t>
        <a:bodyPr/>
        <a:lstStyle/>
        <a:p>
          <a:endParaRPr lang="en-US"/>
        </a:p>
      </dgm:t>
    </dgm:pt>
    <dgm:pt modelId="{DE5FA6CF-5756-4AA4-8A94-9884D4A41A13}" type="pres">
      <dgm:prSet presAssocID="{AE61646D-5122-4595-96AB-FD24DFE5E66F}" presName="Image2" presStyleCnt="0"/>
      <dgm:spPr/>
    </dgm:pt>
    <dgm:pt modelId="{A633F18A-3F19-4B43-82AB-74107827B7B2}" type="pres">
      <dgm:prSet presAssocID="{AE61646D-5122-4595-96AB-FD24DFE5E66F}" presName="Image" presStyleLbl="alignImgPlace1" presStyleIdx="1" presStyleCnt="6" custLinFactNeighborX="-789" custLinFactNeighborY="-103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pt>
    <dgm:pt modelId="{C52714CD-DAFC-4063-9C68-469FDB027AF7}" type="pres">
      <dgm:prSet presAssocID="{AE61646D-5122-4595-96AB-FD24DFE5E66F}" presName="Accent2" presStyleCnt="0"/>
      <dgm:spPr/>
    </dgm:pt>
    <dgm:pt modelId="{EF90F407-F086-412C-BF5B-B137DCE7460A}" type="pres">
      <dgm:prSet presAssocID="{AE61646D-5122-4595-96AB-FD24DFE5E66F}" presName="Accent" presStyleLbl="parChTrans1D1" presStyleIdx="1" presStyleCnt="6"/>
      <dgm:spPr/>
    </dgm:pt>
    <dgm:pt modelId="{B023402F-B63F-4624-A81E-C52E60940551}" type="pres">
      <dgm:prSet presAssocID="{AE61646D-5122-4595-96AB-FD24DFE5E66F}" presName="Text2" presStyleLbl="alignImgPlace1" presStyleIdx="1" presStyleCnt="6">
        <dgm:presLayoutVars>
          <dgm:chMax val="0"/>
          <dgm:chPref val="0"/>
          <dgm:bulletEnabled val="1"/>
        </dgm:presLayoutVars>
      </dgm:prSet>
      <dgm:spPr/>
      <dgm:t>
        <a:bodyPr/>
        <a:lstStyle/>
        <a:p>
          <a:endParaRPr lang="vi-VN"/>
        </a:p>
      </dgm:t>
    </dgm:pt>
    <dgm:pt modelId="{51C8D53C-D9BA-4EAB-ADE2-8969B8AADB43}" type="pres">
      <dgm:prSet presAssocID="{6D41CF0C-39E4-4250-B5AB-5FE921242267}" presName="Image3" presStyleCnt="0"/>
      <dgm:spPr/>
    </dgm:pt>
    <dgm:pt modelId="{563A03F6-AEE0-4432-8CB9-38A228EE0CA5}" type="pres">
      <dgm:prSet presAssocID="{6D41CF0C-39E4-4250-B5AB-5FE921242267}" presName="Image" presStyleLbl="align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413685C7-E8D4-4CFD-BFDD-AAE8806FDC55}" type="pres">
      <dgm:prSet presAssocID="{6D41CF0C-39E4-4250-B5AB-5FE921242267}" presName="Accent3" presStyleCnt="0"/>
      <dgm:spPr/>
    </dgm:pt>
    <dgm:pt modelId="{3BD1D1DA-2D71-431C-994F-ADFDF2D1791D}" type="pres">
      <dgm:prSet presAssocID="{6D41CF0C-39E4-4250-B5AB-5FE921242267}" presName="Accent" presStyleLbl="parChTrans1D1" presStyleIdx="2" presStyleCnt="6"/>
      <dgm:spPr/>
    </dgm:pt>
    <dgm:pt modelId="{36017BF8-3E3A-4C1B-B609-02156F4B28DE}" type="pres">
      <dgm:prSet presAssocID="{6D41CF0C-39E4-4250-B5AB-5FE921242267}" presName="Text3" presStyleLbl="alignImgPlace1" presStyleIdx="2" presStyleCnt="6">
        <dgm:presLayoutVars>
          <dgm:chMax val="0"/>
          <dgm:chPref val="0"/>
          <dgm:bulletEnabled val="1"/>
        </dgm:presLayoutVars>
      </dgm:prSet>
      <dgm:spPr/>
      <dgm:t>
        <a:bodyPr/>
        <a:lstStyle/>
        <a:p>
          <a:endParaRPr lang="en-US"/>
        </a:p>
      </dgm:t>
    </dgm:pt>
    <dgm:pt modelId="{2F81C2E3-3F53-4195-9302-83E177A7F079}" type="pres">
      <dgm:prSet presAssocID="{DE477597-FC45-48D9-A066-0BB6F0D2C70B}" presName="Image4" presStyleCnt="0"/>
      <dgm:spPr/>
    </dgm:pt>
    <dgm:pt modelId="{E6699F45-EA7A-45C3-9BF5-46195F2EB2B9}" type="pres">
      <dgm:prSet presAssocID="{DE477597-FC45-48D9-A066-0BB6F0D2C70B}" presName="Image" presStyleLbl="align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5000" r="-35000"/>
          </a:stretch>
        </a:blipFill>
      </dgm:spPr>
    </dgm:pt>
    <dgm:pt modelId="{D976801B-CCB8-4AF9-9980-9B003831E412}" type="pres">
      <dgm:prSet presAssocID="{DE477597-FC45-48D9-A066-0BB6F0D2C70B}" presName="Accent4" presStyleCnt="0"/>
      <dgm:spPr/>
    </dgm:pt>
    <dgm:pt modelId="{13CF7A70-6CC5-4AB5-B271-C24BDFFD4A48}" type="pres">
      <dgm:prSet presAssocID="{DE477597-FC45-48D9-A066-0BB6F0D2C70B}" presName="Accent" presStyleLbl="parChTrans1D1" presStyleIdx="3" presStyleCnt="6"/>
      <dgm:spPr/>
    </dgm:pt>
    <dgm:pt modelId="{9BC2078C-0124-41B8-81B4-A53B09CE39DF}" type="pres">
      <dgm:prSet presAssocID="{DE477597-FC45-48D9-A066-0BB6F0D2C70B}" presName="Text4" presStyleLbl="alignImgPlace1" presStyleIdx="3" presStyleCnt="6">
        <dgm:presLayoutVars>
          <dgm:chMax val="0"/>
          <dgm:chPref val="0"/>
          <dgm:bulletEnabled val="1"/>
        </dgm:presLayoutVars>
      </dgm:prSet>
      <dgm:spPr/>
      <dgm:t>
        <a:bodyPr/>
        <a:lstStyle/>
        <a:p>
          <a:endParaRPr lang="vi-VN"/>
        </a:p>
      </dgm:t>
    </dgm:pt>
    <dgm:pt modelId="{AAF5850E-E3A3-4291-8BB7-5AFF007752DA}" type="pres">
      <dgm:prSet presAssocID="{927A34CD-6E1D-47E9-AC6B-B5B9F2CCA6C0}" presName="Image5" presStyleCnt="0"/>
      <dgm:spPr/>
    </dgm:pt>
    <dgm:pt modelId="{63F98301-3785-428F-BDC3-79A35D1B709F}" type="pres">
      <dgm:prSet presAssocID="{927A34CD-6E1D-47E9-AC6B-B5B9F2CCA6C0}" presName="Image" presStyleLbl="align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dgm:spPr>
    </dgm:pt>
    <dgm:pt modelId="{3135601F-B9EB-48CF-AF53-10CD4DDE011E}" type="pres">
      <dgm:prSet presAssocID="{927A34CD-6E1D-47E9-AC6B-B5B9F2CCA6C0}" presName="Accent5" presStyleCnt="0"/>
      <dgm:spPr/>
    </dgm:pt>
    <dgm:pt modelId="{8C012D51-A088-4AE6-98CB-3AF17AC66357}" type="pres">
      <dgm:prSet presAssocID="{927A34CD-6E1D-47E9-AC6B-B5B9F2CCA6C0}" presName="Accent" presStyleLbl="parChTrans1D1" presStyleIdx="4" presStyleCnt="6"/>
      <dgm:spPr/>
    </dgm:pt>
    <dgm:pt modelId="{8CB01607-639F-4696-9046-21C0925BE8F8}" type="pres">
      <dgm:prSet presAssocID="{927A34CD-6E1D-47E9-AC6B-B5B9F2CCA6C0}" presName="Text5" presStyleLbl="alignImgPlace1" presStyleIdx="4" presStyleCnt="6">
        <dgm:presLayoutVars>
          <dgm:chMax val="0"/>
          <dgm:chPref val="0"/>
          <dgm:bulletEnabled val="1"/>
        </dgm:presLayoutVars>
      </dgm:prSet>
      <dgm:spPr/>
      <dgm:t>
        <a:bodyPr/>
        <a:lstStyle/>
        <a:p>
          <a:endParaRPr lang="vi-VN"/>
        </a:p>
      </dgm:t>
    </dgm:pt>
    <dgm:pt modelId="{E6C52C15-29A7-4625-8829-879F2DEECF87}" type="pres">
      <dgm:prSet presAssocID="{CA0F9F0E-EFAE-44D1-BC90-61C9E8A1E2D9}" presName="Image6" presStyleCnt="0"/>
      <dgm:spPr/>
    </dgm:pt>
    <dgm:pt modelId="{24B057E0-92A4-4861-9775-46D401899AB4}" type="pres">
      <dgm:prSet presAssocID="{CA0F9F0E-EFAE-44D1-BC90-61C9E8A1E2D9}" presName="Image"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dgm:spPr>
    </dgm:pt>
    <dgm:pt modelId="{26C68025-74EB-4F1A-8208-6BEB6B85209B}" type="pres">
      <dgm:prSet presAssocID="{CA0F9F0E-EFAE-44D1-BC90-61C9E8A1E2D9}" presName="Accent6" presStyleCnt="0"/>
      <dgm:spPr/>
    </dgm:pt>
    <dgm:pt modelId="{D6332ADB-252B-4C75-A0FF-4E67B26435C8}" type="pres">
      <dgm:prSet presAssocID="{CA0F9F0E-EFAE-44D1-BC90-61C9E8A1E2D9}" presName="Accent" presStyleLbl="parChTrans1D1" presStyleIdx="5" presStyleCnt="6"/>
      <dgm:spPr/>
    </dgm:pt>
    <dgm:pt modelId="{753139D0-40BD-483C-BB58-E3D93170365B}" type="pres">
      <dgm:prSet presAssocID="{CA0F9F0E-EFAE-44D1-BC90-61C9E8A1E2D9}" presName="Text6" presStyleLbl="alignImgPlace1" presStyleIdx="5" presStyleCnt="6">
        <dgm:presLayoutVars>
          <dgm:chMax val="0"/>
          <dgm:chPref val="0"/>
          <dgm:bulletEnabled val="1"/>
        </dgm:presLayoutVars>
      </dgm:prSet>
      <dgm:spPr/>
      <dgm:t>
        <a:bodyPr/>
        <a:lstStyle/>
        <a:p>
          <a:endParaRPr lang="vi-VN"/>
        </a:p>
      </dgm:t>
    </dgm:pt>
  </dgm:ptLst>
  <dgm:cxnLst>
    <dgm:cxn modelId="{C3A969F1-EF15-456C-8561-3E65D6237ECC}" type="presOf" srcId="{AE61646D-5122-4595-96AB-FD24DFE5E66F}" destId="{B023402F-B63F-4624-A81E-C52E60940551}" srcOrd="0" destOrd="0" presId="urn:microsoft.com/office/officeart/2011/layout/ThemePictureAccent"/>
    <dgm:cxn modelId="{A5186120-47E8-442A-8E2A-BC01FB0678C0}" srcId="{60ED2508-F4BB-42B5-9F35-854E59E178CC}" destId="{DE477597-FC45-48D9-A066-0BB6F0D2C70B}" srcOrd="3" destOrd="0" parTransId="{9C0FFBAC-DB69-43C9-9688-12154F21545E}" sibTransId="{E4BBAAC6-D37F-40C3-A282-1C6B9AA2CC70}"/>
    <dgm:cxn modelId="{AAF14837-B0C1-4328-A09B-4114B1A9E052}" type="presOf" srcId="{CA0F9F0E-EFAE-44D1-BC90-61C9E8A1E2D9}" destId="{753139D0-40BD-483C-BB58-E3D93170365B}" srcOrd="0" destOrd="0" presId="urn:microsoft.com/office/officeart/2011/layout/ThemePictureAccent"/>
    <dgm:cxn modelId="{2ECC5E29-2CDB-4C13-85D1-CF1986E90868}" type="presOf" srcId="{6D41CF0C-39E4-4250-B5AB-5FE921242267}" destId="{36017BF8-3E3A-4C1B-B609-02156F4B28DE}" srcOrd="0" destOrd="0" presId="urn:microsoft.com/office/officeart/2011/layout/ThemePictureAccent"/>
    <dgm:cxn modelId="{B082EEFF-6896-41A9-8CB1-94DB25CF24E1}" srcId="{60ED2508-F4BB-42B5-9F35-854E59E178CC}" destId="{AE61646D-5122-4595-96AB-FD24DFE5E66F}" srcOrd="1" destOrd="0" parTransId="{4FDEE341-252E-44E3-B9CD-89306BD8CB77}" sibTransId="{DE9DBEC4-AEDB-4049-B7CE-C8D729C31B60}"/>
    <dgm:cxn modelId="{8C20A6A0-DCD2-4400-B689-4755D48D8D7E}" srcId="{60ED2508-F4BB-42B5-9F35-854E59E178CC}" destId="{CA0F9F0E-EFAE-44D1-BC90-61C9E8A1E2D9}" srcOrd="5" destOrd="0" parTransId="{960397E7-C775-4F14-B8D3-57630E9952FE}" sibTransId="{45C3ED97-41F4-41AC-9574-385851FE1BB9}"/>
    <dgm:cxn modelId="{F769CBD0-E2DF-400A-917B-5A80E1618B89}" type="presOf" srcId="{927A34CD-6E1D-47E9-AC6B-B5B9F2CCA6C0}" destId="{8CB01607-639F-4696-9046-21C0925BE8F8}" srcOrd="0" destOrd="0" presId="urn:microsoft.com/office/officeart/2011/layout/ThemePictureAccent"/>
    <dgm:cxn modelId="{AD3E3CCA-AB65-4D0E-8CC7-78832F4738D7}" type="presOf" srcId="{60ED2508-F4BB-42B5-9F35-854E59E178CC}" destId="{1D388C5F-0943-4375-985F-264597ECBB1F}" srcOrd="0" destOrd="0" presId="urn:microsoft.com/office/officeart/2011/layout/ThemePictureAccent"/>
    <dgm:cxn modelId="{98BDFD0C-F16C-4C48-A723-F69EDE974BA3}" type="presOf" srcId="{DE477597-FC45-48D9-A066-0BB6F0D2C70B}" destId="{9BC2078C-0124-41B8-81B4-A53B09CE39DF}" srcOrd="0" destOrd="0" presId="urn:microsoft.com/office/officeart/2011/layout/ThemePictureAccent"/>
    <dgm:cxn modelId="{6B936714-CC5F-4EF0-B4A9-4D0120DCD69E}" srcId="{60ED2508-F4BB-42B5-9F35-854E59E178CC}" destId="{6D41CF0C-39E4-4250-B5AB-5FE921242267}" srcOrd="2" destOrd="0" parTransId="{FBAD854F-B8D3-453F-BCBD-2B66E53BDA91}" sibTransId="{6D1485EA-D513-4A68-8E46-3B79E19DDF98}"/>
    <dgm:cxn modelId="{D5E23EE8-3A86-486B-9045-F77E942C578E}" srcId="{60ED2508-F4BB-42B5-9F35-854E59E178CC}" destId="{B20815F5-9902-4BAD-8AAC-04799C2C9761}" srcOrd="0" destOrd="0" parTransId="{2B02FE37-E8AD-4B84-AF0B-778FC37091B1}" sibTransId="{222E1BEC-D80A-422B-942C-4814EA5E27DF}"/>
    <dgm:cxn modelId="{531B360F-FBA9-44E7-ADDE-3996684B3092}" type="presOf" srcId="{B20815F5-9902-4BAD-8AAC-04799C2C9761}" destId="{C287545A-064A-4726-9573-853FBB7D6BDA}" srcOrd="0" destOrd="0" presId="urn:microsoft.com/office/officeart/2011/layout/ThemePictureAccent"/>
    <dgm:cxn modelId="{16215BFA-7D72-4666-9C26-5E2B9FBD14B6}" srcId="{60ED2508-F4BB-42B5-9F35-854E59E178CC}" destId="{927A34CD-6E1D-47E9-AC6B-B5B9F2CCA6C0}" srcOrd="4" destOrd="0" parTransId="{E9FD417E-5EA1-49A7-9B31-43197BB0F850}" sibTransId="{42700A8E-8780-43F2-96BB-105A9530DDDA}"/>
    <dgm:cxn modelId="{674B2F63-389D-4666-B76B-8B45DC1734D8}" type="presParOf" srcId="{1D388C5F-0943-4375-985F-264597ECBB1F}" destId="{17276542-9391-4225-BE4E-3B599D75B843}" srcOrd="0" destOrd="0" presId="urn:microsoft.com/office/officeart/2011/layout/ThemePictureAccent"/>
    <dgm:cxn modelId="{2C94B440-152E-4A46-803B-66DDB7E8FB02}" type="presParOf" srcId="{17276542-9391-4225-BE4E-3B599D75B843}" destId="{9CBA4A5F-F1D2-4614-8A8F-2170DB42E742}" srcOrd="0" destOrd="0" presId="urn:microsoft.com/office/officeart/2011/layout/ThemePictureAccent"/>
    <dgm:cxn modelId="{6E8D78C9-3758-4BBF-872D-9AD366CA8C6C}" type="presParOf" srcId="{1D388C5F-0943-4375-985F-264597ECBB1F}" destId="{300B8359-701F-4E82-902C-3C9C09EC42DB}" srcOrd="1" destOrd="0" presId="urn:microsoft.com/office/officeart/2011/layout/ThemePictureAccent"/>
    <dgm:cxn modelId="{AAE173F6-F95E-48FA-80AA-984AF7A71C04}" type="presParOf" srcId="{300B8359-701F-4E82-902C-3C9C09EC42DB}" destId="{37E1A071-67C7-4803-86D1-303B36B55E6E}" srcOrd="0" destOrd="0" presId="urn:microsoft.com/office/officeart/2011/layout/ThemePictureAccent"/>
    <dgm:cxn modelId="{1C573B1F-1BD0-42EF-83CA-3061C58BAD9F}" type="presParOf" srcId="{1D388C5F-0943-4375-985F-264597ECBB1F}" destId="{C287545A-064A-4726-9573-853FBB7D6BDA}" srcOrd="2" destOrd="0" presId="urn:microsoft.com/office/officeart/2011/layout/ThemePictureAccent"/>
    <dgm:cxn modelId="{8F9F67C2-C3BE-41EA-B76F-B22131BE329A}" type="presParOf" srcId="{1D388C5F-0943-4375-985F-264597ECBB1F}" destId="{DE5FA6CF-5756-4AA4-8A94-9884D4A41A13}" srcOrd="3" destOrd="0" presId="urn:microsoft.com/office/officeart/2011/layout/ThemePictureAccent"/>
    <dgm:cxn modelId="{394E5FFE-6686-4C5B-B0C1-1B4E9CDF9DDB}" type="presParOf" srcId="{DE5FA6CF-5756-4AA4-8A94-9884D4A41A13}" destId="{A633F18A-3F19-4B43-82AB-74107827B7B2}" srcOrd="0" destOrd="0" presId="urn:microsoft.com/office/officeart/2011/layout/ThemePictureAccent"/>
    <dgm:cxn modelId="{10506182-41C7-41BE-A037-6164705E08B7}" type="presParOf" srcId="{1D388C5F-0943-4375-985F-264597ECBB1F}" destId="{C52714CD-DAFC-4063-9C68-469FDB027AF7}" srcOrd="4" destOrd="0" presId="urn:microsoft.com/office/officeart/2011/layout/ThemePictureAccent"/>
    <dgm:cxn modelId="{62C03322-BEC2-462F-A7AC-B00CD96D1FA1}" type="presParOf" srcId="{C52714CD-DAFC-4063-9C68-469FDB027AF7}" destId="{EF90F407-F086-412C-BF5B-B137DCE7460A}" srcOrd="0" destOrd="0" presId="urn:microsoft.com/office/officeart/2011/layout/ThemePictureAccent"/>
    <dgm:cxn modelId="{2D740560-0BED-409E-9C65-BC158DFD2E65}" type="presParOf" srcId="{1D388C5F-0943-4375-985F-264597ECBB1F}" destId="{B023402F-B63F-4624-A81E-C52E60940551}" srcOrd="5" destOrd="0" presId="urn:microsoft.com/office/officeart/2011/layout/ThemePictureAccent"/>
    <dgm:cxn modelId="{7AB0B642-6086-436E-9FB7-A7D276AF7BA4}" type="presParOf" srcId="{1D388C5F-0943-4375-985F-264597ECBB1F}" destId="{51C8D53C-D9BA-4EAB-ADE2-8969B8AADB43}" srcOrd="6" destOrd="0" presId="urn:microsoft.com/office/officeart/2011/layout/ThemePictureAccent"/>
    <dgm:cxn modelId="{E0B47C64-CF77-43C3-8DD3-BB1A9255F9E6}" type="presParOf" srcId="{51C8D53C-D9BA-4EAB-ADE2-8969B8AADB43}" destId="{563A03F6-AEE0-4432-8CB9-38A228EE0CA5}" srcOrd="0" destOrd="0" presId="urn:microsoft.com/office/officeart/2011/layout/ThemePictureAccent"/>
    <dgm:cxn modelId="{6DE5AD59-36ED-46D8-8D06-17DE99D7B83F}" type="presParOf" srcId="{1D388C5F-0943-4375-985F-264597ECBB1F}" destId="{413685C7-E8D4-4CFD-BFDD-AAE8806FDC55}" srcOrd="7" destOrd="0" presId="urn:microsoft.com/office/officeart/2011/layout/ThemePictureAccent"/>
    <dgm:cxn modelId="{C1B20F6B-D8CE-47D8-AA22-D9824D2DDF97}" type="presParOf" srcId="{413685C7-E8D4-4CFD-BFDD-AAE8806FDC55}" destId="{3BD1D1DA-2D71-431C-994F-ADFDF2D1791D}" srcOrd="0" destOrd="0" presId="urn:microsoft.com/office/officeart/2011/layout/ThemePictureAccent"/>
    <dgm:cxn modelId="{EA0DD90E-6E7D-4F0D-87FB-2F5CB8CFED9E}" type="presParOf" srcId="{1D388C5F-0943-4375-985F-264597ECBB1F}" destId="{36017BF8-3E3A-4C1B-B609-02156F4B28DE}" srcOrd="8" destOrd="0" presId="urn:microsoft.com/office/officeart/2011/layout/ThemePictureAccent"/>
    <dgm:cxn modelId="{B1E61A9A-8AA4-4FB6-8814-37C468B52353}" type="presParOf" srcId="{1D388C5F-0943-4375-985F-264597ECBB1F}" destId="{2F81C2E3-3F53-4195-9302-83E177A7F079}" srcOrd="9" destOrd="0" presId="urn:microsoft.com/office/officeart/2011/layout/ThemePictureAccent"/>
    <dgm:cxn modelId="{5583E45D-9092-4F67-9EC1-5C7E12C11869}" type="presParOf" srcId="{2F81C2E3-3F53-4195-9302-83E177A7F079}" destId="{E6699F45-EA7A-45C3-9BF5-46195F2EB2B9}" srcOrd="0" destOrd="0" presId="urn:microsoft.com/office/officeart/2011/layout/ThemePictureAccent"/>
    <dgm:cxn modelId="{3DD9B986-45FE-45EE-900F-2672291A0E91}" type="presParOf" srcId="{1D388C5F-0943-4375-985F-264597ECBB1F}" destId="{D976801B-CCB8-4AF9-9980-9B003831E412}" srcOrd="10" destOrd="0" presId="urn:microsoft.com/office/officeart/2011/layout/ThemePictureAccent"/>
    <dgm:cxn modelId="{616F7265-0C7D-41E9-B9F0-A717EA10B8FD}" type="presParOf" srcId="{D976801B-CCB8-4AF9-9980-9B003831E412}" destId="{13CF7A70-6CC5-4AB5-B271-C24BDFFD4A48}" srcOrd="0" destOrd="0" presId="urn:microsoft.com/office/officeart/2011/layout/ThemePictureAccent"/>
    <dgm:cxn modelId="{BB140926-E23F-45B1-96CE-2BA052EB8093}" type="presParOf" srcId="{1D388C5F-0943-4375-985F-264597ECBB1F}" destId="{9BC2078C-0124-41B8-81B4-A53B09CE39DF}" srcOrd="11" destOrd="0" presId="urn:microsoft.com/office/officeart/2011/layout/ThemePictureAccent"/>
    <dgm:cxn modelId="{A53E32E2-A14A-4691-A845-17E776D26473}" type="presParOf" srcId="{1D388C5F-0943-4375-985F-264597ECBB1F}" destId="{AAF5850E-E3A3-4291-8BB7-5AFF007752DA}" srcOrd="12" destOrd="0" presId="urn:microsoft.com/office/officeart/2011/layout/ThemePictureAccent"/>
    <dgm:cxn modelId="{65C85037-6343-4C2F-BCF8-AD9BC20D118C}" type="presParOf" srcId="{AAF5850E-E3A3-4291-8BB7-5AFF007752DA}" destId="{63F98301-3785-428F-BDC3-79A35D1B709F}" srcOrd="0" destOrd="0" presId="urn:microsoft.com/office/officeart/2011/layout/ThemePictureAccent"/>
    <dgm:cxn modelId="{1A7CFB48-C5AA-4C3E-9704-971452FADEAD}" type="presParOf" srcId="{1D388C5F-0943-4375-985F-264597ECBB1F}" destId="{3135601F-B9EB-48CF-AF53-10CD4DDE011E}" srcOrd="13" destOrd="0" presId="urn:microsoft.com/office/officeart/2011/layout/ThemePictureAccent"/>
    <dgm:cxn modelId="{541289F7-0F2D-44EA-B978-10258DF47019}" type="presParOf" srcId="{3135601F-B9EB-48CF-AF53-10CD4DDE011E}" destId="{8C012D51-A088-4AE6-98CB-3AF17AC66357}" srcOrd="0" destOrd="0" presId="urn:microsoft.com/office/officeart/2011/layout/ThemePictureAccent"/>
    <dgm:cxn modelId="{31AC517D-93B3-4CBE-813B-EE6BBC99F193}" type="presParOf" srcId="{1D388C5F-0943-4375-985F-264597ECBB1F}" destId="{8CB01607-639F-4696-9046-21C0925BE8F8}" srcOrd="14" destOrd="0" presId="urn:microsoft.com/office/officeart/2011/layout/ThemePictureAccent"/>
    <dgm:cxn modelId="{F38D687C-2309-402F-967E-7B082227653A}" type="presParOf" srcId="{1D388C5F-0943-4375-985F-264597ECBB1F}" destId="{E6C52C15-29A7-4625-8829-879F2DEECF87}" srcOrd="15" destOrd="0" presId="urn:microsoft.com/office/officeart/2011/layout/ThemePictureAccent"/>
    <dgm:cxn modelId="{5C4381E0-C98E-4DD8-ABC5-4A5B30BB78B4}" type="presParOf" srcId="{E6C52C15-29A7-4625-8829-879F2DEECF87}" destId="{24B057E0-92A4-4861-9775-46D401899AB4}" srcOrd="0" destOrd="0" presId="urn:microsoft.com/office/officeart/2011/layout/ThemePictureAccent"/>
    <dgm:cxn modelId="{67BACC7F-05A6-49A1-9483-CFF2CF4FDEF8}" type="presParOf" srcId="{1D388C5F-0943-4375-985F-264597ECBB1F}" destId="{26C68025-74EB-4F1A-8208-6BEB6B85209B}" srcOrd="16" destOrd="0" presId="urn:microsoft.com/office/officeart/2011/layout/ThemePictureAccent"/>
    <dgm:cxn modelId="{53B610BB-FDF1-415B-B39F-2CF138D04CA6}" type="presParOf" srcId="{26C68025-74EB-4F1A-8208-6BEB6B85209B}" destId="{D6332ADB-252B-4C75-A0FF-4E67B26435C8}" srcOrd="0" destOrd="0" presId="urn:microsoft.com/office/officeart/2011/layout/ThemePictureAccent"/>
    <dgm:cxn modelId="{962AFE0C-F7A5-4934-9B8B-703E335FB3D4}" type="presParOf" srcId="{1D388C5F-0943-4375-985F-264597ECBB1F}" destId="{753139D0-40BD-483C-BB58-E3D93170365B}" srcOrd="17" destOrd="0" presId="urn:microsoft.com/office/officeart/2011/layout/ThemePicture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33790-4340-45E1-A021-AE8D96BE622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5BD0C0A-8B82-477F-8012-4746D2339FC3}">
      <dgm:prSet phldrT="[Text]"/>
      <dgm:spPr>
        <a:solidFill>
          <a:schemeClr val="accent3">
            <a:lumMod val="20000"/>
            <a:lumOff val="80000"/>
          </a:schemeClr>
        </a:solidFill>
      </dgm:spPr>
      <dgm:t>
        <a:bodyPr/>
        <a:lstStyle/>
        <a:p>
          <a:r>
            <a:rPr lang="en-US" b="1" i="1" dirty="0" smtClean="0">
              <a:solidFill>
                <a:schemeClr val="tx1"/>
              </a:solidFill>
            </a:rPr>
            <a:t>Family </a:t>
          </a:r>
          <a:endParaRPr lang="en-US" dirty="0">
            <a:solidFill>
              <a:schemeClr val="tx1"/>
            </a:solidFill>
          </a:endParaRPr>
        </a:p>
      </dgm:t>
    </dgm:pt>
    <dgm:pt modelId="{D5E01F3C-DDC0-4B12-A517-9E5A440B791A}" type="parTrans" cxnId="{3EB01DAF-48F4-4453-B631-89876F22C9C5}">
      <dgm:prSet/>
      <dgm:spPr/>
      <dgm:t>
        <a:bodyPr/>
        <a:lstStyle/>
        <a:p>
          <a:endParaRPr lang="en-US"/>
        </a:p>
      </dgm:t>
    </dgm:pt>
    <dgm:pt modelId="{650CB073-02EF-4BCE-BC7F-ED0D5E2D3E7B}" type="sibTrans" cxnId="{3EB01DAF-48F4-4453-B631-89876F22C9C5}">
      <dgm:prSet/>
      <dgm:spPr/>
      <dgm:t>
        <a:bodyPr/>
        <a:lstStyle/>
        <a:p>
          <a:endParaRPr lang="en-US"/>
        </a:p>
      </dgm:t>
    </dgm:pt>
    <dgm:pt modelId="{1A2F10AB-76F1-486A-9D97-63E62B0DF71F}">
      <dgm:prSet phldrT="[Text]"/>
      <dgm:spPr>
        <a:solidFill>
          <a:schemeClr val="accent3">
            <a:lumMod val="20000"/>
            <a:lumOff val="80000"/>
          </a:schemeClr>
        </a:solidFill>
      </dgm:spPr>
      <dgm:t>
        <a:bodyPr/>
        <a:lstStyle/>
        <a:p>
          <a:r>
            <a:rPr lang="en-US" dirty="0" smtClean="0">
              <a:solidFill>
                <a:schemeClr val="tx1"/>
              </a:solidFill>
            </a:rPr>
            <a:t>The average number of children in the household is 1.81 </a:t>
          </a:r>
          <a:endParaRPr lang="en-US" dirty="0">
            <a:solidFill>
              <a:schemeClr val="tx1"/>
            </a:solidFill>
          </a:endParaRPr>
        </a:p>
      </dgm:t>
    </dgm:pt>
    <dgm:pt modelId="{D3817D10-E812-4FA7-B7D9-0071C804B395}" type="parTrans" cxnId="{79318B7E-DC4B-488C-9133-72AB1865DB5D}">
      <dgm:prSet/>
      <dgm:spPr/>
      <dgm:t>
        <a:bodyPr/>
        <a:lstStyle/>
        <a:p>
          <a:endParaRPr lang="en-US"/>
        </a:p>
      </dgm:t>
    </dgm:pt>
    <dgm:pt modelId="{83544FF1-C57E-47B7-A782-94BD2EFE211E}" type="sibTrans" cxnId="{79318B7E-DC4B-488C-9133-72AB1865DB5D}">
      <dgm:prSet/>
      <dgm:spPr/>
      <dgm:t>
        <a:bodyPr/>
        <a:lstStyle/>
        <a:p>
          <a:endParaRPr lang="en-US"/>
        </a:p>
      </dgm:t>
    </dgm:pt>
    <dgm:pt modelId="{02F95A95-D6DE-48E1-AC18-C222C0350CFC}">
      <dgm:prSet phldrT="[Text]"/>
      <dgm:spPr>
        <a:solidFill>
          <a:schemeClr val="accent3">
            <a:lumMod val="20000"/>
            <a:lumOff val="80000"/>
          </a:schemeClr>
        </a:solidFill>
      </dgm:spPr>
      <dgm:t>
        <a:bodyPr/>
        <a:lstStyle/>
        <a:p>
          <a:r>
            <a:rPr lang="en-US" dirty="0" smtClean="0">
              <a:solidFill>
                <a:schemeClr val="tx1"/>
              </a:solidFill>
            </a:rPr>
            <a:t>There are more extended families in rural and mountain areas</a:t>
          </a:r>
          <a:endParaRPr lang="en-US" dirty="0">
            <a:solidFill>
              <a:schemeClr val="tx1"/>
            </a:solidFill>
          </a:endParaRPr>
        </a:p>
      </dgm:t>
    </dgm:pt>
    <dgm:pt modelId="{039F65C6-422E-471F-B7F1-E81F4808DC33}" type="parTrans" cxnId="{0DF29AD0-841A-4B6F-A2B7-143DC4EB8EAC}">
      <dgm:prSet/>
      <dgm:spPr/>
      <dgm:t>
        <a:bodyPr/>
        <a:lstStyle/>
        <a:p>
          <a:endParaRPr lang="en-US"/>
        </a:p>
      </dgm:t>
    </dgm:pt>
    <dgm:pt modelId="{A8D9F5FD-E0D9-40E0-B5FD-761755243CEC}" type="sibTrans" cxnId="{0DF29AD0-841A-4B6F-A2B7-143DC4EB8EAC}">
      <dgm:prSet/>
      <dgm:spPr/>
      <dgm:t>
        <a:bodyPr/>
        <a:lstStyle/>
        <a:p>
          <a:endParaRPr lang="en-US"/>
        </a:p>
      </dgm:t>
    </dgm:pt>
    <dgm:pt modelId="{8781AE76-C479-41BD-947A-F31EF424C3CC}">
      <dgm:prSet phldrT="[Text]"/>
      <dgm:spPr>
        <a:solidFill>
          <a:schemeClr val="accent3">
            <a:lumMod val="20000"/>
            <a:lumOff val="80000"/>
          </a:schemeClr>
        </a:solidFill>
      </dgm:spPr>
      <dgm:t>
        <a:bodyPr/>
        <a:lstStyle/>
        <a:p>
          <a:r>
            <a:rPr lang="en-US" dirty="0" smtClean="0">
              <a:solidFill>
                <a:schemeClr val="tx1"/>
              </a:solidFill>
            </a:rPr>
            <a:t>Vietnamese parents work hard</a:t>
          </a:r>
          <a:endParaRPr lang="en-US" dirty="0">
            <a:solidFill>
              <a:schemeClr val="tx1"/>
            </a:solidFill>
          </a:endParaRPr>
        </a:p>
      </dgm:t>
    </dgm:pt>
    <dgm:pt modelId="{3225510E-9AAF-46B5-B200-DD1789438AC9}" type="parTrans" cxnId="{A792BBDB-AB7C-4D25-8FB9-7960F462F7C7}">
      <dgm:prSet/>
      <dgm:spPr/>
      <dgm:t>
        <a:bodyPr/>
        <a:lstStyle/>
        <a:p>
          <a:endParaRPr lang="en-US"/>
        </a:p>
      </dgm:t>
    </dgm:pt>
    <dgm:pt modelId="{C218678F-4C74-472C-8689-482432123AE4}" type="sibTrans" cxnId="{A792BBDB-AB7C-4D25-8FB9-7960F462F7C7}">
      <dgm:prSet/>
      <dgm:spPr/>
      <dgm:t>
        <a:bodyPr/>
        <a:lstStyle/>
        <a:p>
          <a:endParaRPr lang="en-US"/>
        </a:p>
      </dgm:t>
    </dgm:pt>
    <dgm:pt modelId="{ECAD5C2C-4938-47DA-8E7D-9682B4134E79}">
      <dgm:prSet/>
      <dgm:spPr>
        <a:solidFill>
          <a:schemeClr val="accent3">
            <a:lumMod val="20000"/>
            <a:lumOff val="80000"/>
          </a:schemeClr>
        </a:solidFill>
      </dgm:spPr>
      <dgm:t>
        <a:bodyPr/>
        <a:lstStyle/>
        <a:p>
          <a:r>
            <a:rPr lang="en-US" dirty="0" smtClean="0">
              <a:solidFill>
                <a:schemeClr val="tx1"/>
              </a:solidFill>
            </a:rPr>
            <a:t>Children are often reared by their grandparents, or spend long hours with house maids, or in private kindergarten</a:t>
          </a:r>
          <a:endParaRPr lang="vi-VN" dirty="0">
            <a:solidFill>
              <a:schemeClr val="tx1"/>
            </a:solidFill>
          </a:endParaRPr>
        </a:p>
      </dgm:t>
    </dgm:pt>
    <dgm:pt modelId="{FD15F1C9-FB5E-4C8B-866F-E9C2C2378344}" type="parTrans" cxnId="{495E0202-CD2D-441E-A0F7-694DDFD647F5}">
      <dgm:prSet/>
      <dgm:spPr/>
      <dgm:t>
        <a:bodyPr/>
        <a:lstStyle/>
        <a:p>
          <a:endParaRPr lang="en-US"/>
        </a:p>
      </dgm:t>
    </dgm:pt>
    <dgm:pt modelId="{D82D6EDF-2FF8-44D2-9D89-A61438320B11}" type="sibTrans" cxnId="{495E0202-CD2D-441E-A0F7-694DDFD647F5}">
      <dgm:prSet/>
      <dgm:spPr/>
      <dgm:t>
        <a:bodyPr/>
        <a:lstStyle/>
        <a:p>
          <a:endParaRPr lang="en-US"/>
        </a:p>
      </dgm:t>
    </dgm:pt>
    <dgm:pt modelId="{544A2961-3B2A-464F-8B1C-7D81278A6924}">
      <dgm:prSet/>
      <dgm:spPr>
        <a:solidFill>
          <a:schemeClr val="accent3">
            <a:lumMod val="20000"/>
            <a:lumOff val="80000"/>
          </a:schemeClr>
        </a:solidFill>
      </dgm:spPr>
      <dgm:t>
        <a:bodyPr/>
        <a:lstStyle/>
        <a:p>
          <a:r>
            <a:rPr lang="en-US" dirty="0" smtClean="0">
              <a:solidFill>
                <a:schemeClr val="tx1"/>
              </a:solidFill>
            </a:rPr>
            <a:t>In rural area every member of the family works hard.  The elderly members of the family help with child care.</a:t>
          </a:r>
          <a:endParaRPr lang="vi-VN" dirty="0">
            <a:solidFill>
              <a:schemeClr val="tx1"/>
            </a:solidFill>
          </a:endParaRPr>
        </a:p>
      </dgm:t>
    </dgm:pt>
    <dgm:pt modelId="{F7D1D468-B2BC-4655-91B2-093E959CADEC}" type="parTrans" cxnId="{810C06FA-52EF-479B-B2D9-70563FAEC6F8}">
      <dgm:prSet/>
      <dgm:spPr/>
      <dgm:t>
        <a:bodyPr/>
        <a:lstStyle/>
        <a:p>
          <a:endParaRPr lang="en-US"/>
        </a:p>
      </dgm:t>
    </dgm:pt>
    <dgm:pt modelId="{1C2A06FA-7E94-4CCB-B172-A05AE859E024}" type="sibTrans" cxnId="{810C06FA-52EF-479B-B2D9-70563FAEC6F8}">
      <dgm:prSet/>
      <dgm:spPr/>
      <dgm:t>
        <a:bodyPr/>
        <a:lstStyle/>
        <a:p>
          <a:endParaRPr lang="en-US"/>
        </a:p>
      </dgm:t>
    </dgm:pt>
    <dgm:pt modelId="{5EEAFD67-9EEA-4967-AD12-72000789675E}">
      <dgm:prSet/>
      <dgm:spPr>
        <a:solidFill>
          <a:schemeClr val="accent3">
            <a:lumMod val="20000"/>
            <a:lumOff val="80000"/>
          </a:schemeClr>
        </a:solidFill>
      </dgm:spPr>
      <dgm:t>
        <a:bodyPr/>
        <a:lstStyle/>
        <a:p>
          <a:r>
            <a:rPr lang="en-US" dirty="0" smtClean="0">
              <a:solidFill>
                <a:schemeClr val="tx1"/>
              </a:solidFill>
            </a:rPr>
            <a:t>Vietnamese children often join family work and participate in household chores, especially in rural and mountain areas.</a:t>
          </a:r>
          <a:endParaRPr lang="vi-VN" dirty="0">
            <a:solidFill>
              <a:schemeClr val="tx1"/>
            </a:solidFill>
          </a:endParaRPr>
        </a:p>
      </dgm:t>
    </dgm:pt>
    <dgm:pt modelId="{491DD4FB-E5B6-4DCB-8F1F-A93E2BF09617}" type="parTrans" cxnId="{91ECEF5A-3591-4606-A4D3-5F587DD34AF5}">
      <dgm:prSet/>
      <dgm:spPr/>
      <dgm:t>
        <a:bodyPr/>
        <a:lstStyle/>
        <a:p>
          <a:endParaRPr lang="en-US"/>
        </a:p>
      </dgm:t>
    </dgm:pt>
    <dgm:pt modelId="{F9D3020B-E434-4873-AAF4-69630BEAF722}" type="sibTrans" cxnId="{91ECEF5A-3591-4606-A4D3-5F587DD34AF5}">
      <dgm:prSet/>
      <dgm:spPr/>
      <dgm:t>
        <a:bodyPr/>
        <a:lstStyle/>
        <a:p>
          <a:endParaRPr lang="en-US"/>
        </a:p>
      </dgm:t>
    </dgm:pt>
    <dgm:pt modelId="{0C6C867E-64AF-40F2-93B3-D7ECCC2F90A3}" type="pres">
      <dgm:prSet presAssocID="{1D033790-4340-45E1-A021-AE8D96BE6220}" presName="Name0" presStyleCnt="0">
        <dgm:presLayoutVars>
          <dgm:chPref val="1"/>
          <dgm:dir/>
          <dgm:animOne val="branch"/>
          <dgm:animLvl val="lvl"/>
          <dgm:resizeHandles val="exact"/>
        </dgm:presLayoutVars>
      </dgm:prSet>
      <dgm:spPr/>
      <dgm:t>
        <a:bodyPr/>
        <a:lstStyle/>
        <a:p>
          <a:endParaRPr lang="vi-VN"/>
        </a:p>
      </dgm:t>
    </dgm:pt>
    <dgm:pt modelId="{E5671F39-B0D7-4D4B-A25C-D26866684330}" type="pres">
      <dgm:prSet presAssocID="{F5BD0C0A-8B82-477F-8012-4746D2339FC3}" presName="root1" presStyleCnt="0"/>
      <dgm:spPr/>
    </dgm:pt>
    <dgm:pt modelId="{54554124-D46E-422A-BB50-C2ECD5C8DA5B}" type="pres">
      <dgm:prSet presAssocID="{F5BD0C0A-8B82-477F-8012-4746D2339FC3}" presName="LevelOneTextNode" presStyleLbl="node0" presStyleIdx="0" presStyleCnt="1">
        <dgm:presLayoutVars>
          <dgm:chPref val="3"/>
        </dgm:presLayoutVars>
      </dgm:prSet>
      <dgm:spPr/>
      <dgm:t>
        <a:bodyPr/>
        <a:lstStyle/>
        <a:p>
          <a:endParaRPr lang="en-US"/>
        </a:p>
      </dgm:t>
    </dgm:pt>
    <dgm:pt modelId="{B36B6E4D-6CE8-4063-BDEC-30E5702C049F}" type="pres">
      <dgm:prSet presAssocID="{F5BD0C0A-8B82-477F-8012-4746D2339FC3}" presName="level2hierChild" presStyleCnt="0"/>
      <dgm:spPr/>
    </dgm:pt>
    <dgm:pt modelId="{E451D3EC-38EE-4F01-AC11-E1C1066B64EE}" type="pres">
      <dgm:prSet presAssocID="{D3817D10-E812-4FA7-B7D9-0071C804B395}" presName="conn2-1" presStyleLbl="parChTrans1D2" presStyleIdx="0" presStyleCnt="6"/>
      <dgm:spPr/>
      <dgm:t>
        <a:bodyPr/>
        <a:lstStyle/>
        <a:p>
          <a:endParaRPr lang="vi-VN"/>
        </a:p>
      </dgm:t>
    </dgm:pt>
    <dgm:pt modelId="{9F95F696-9DD6-4C3C-8A43-35172A1FADBB}" type="pres">
      <dgm:prSet presAssocID="{D3817D10-E812-4FA7-B7D9-0071C804B395}" presName="connTx" presStyleLbl="parChTrans1D2" presStyleIdx="0" presStyleCnt="6"/>
      <dgm:spPr/>
      <dgm:t>
        <a:bodyPr/>
        <a:lstStyle/>
        <a:p>
          <a:endParaRPr lang="vi-VN"/>
        </a:p>
      </dgm:t>
    </dgm:pt>
    <dgm:pt modelId="{01D36B0E-CF73-499E-9F39-33B282886852}" type="pres">
      <dgm:prSet presAssocID="{1A2F10AB-76F1-486A-9D97-63E62B0DF71F}" presName="root2" presStyleCnt="0"/>
      <dgm:spPr/>
    </dgm:pt>
    <dgm:pt modelId="{569E0BAA-A53A-48C1-AEFF-A7F9755DFD67}" type="pres">
      <dgm:prSet presAssocID="{1A2F10AB-76F1-486A-9D97-63E62B0DF71F}" presName="LevelTwoTextNode" presStyleLbl="node2" presStyleIdx="0" presStyleCnt="6" custScaleX="303538">
        <dgm:presLayoutVars>
          <dgm:chPref val="3"/>
        </dgm:presLayoutVars>
      </dgm:prSet>
      <dgm:spPr/>
      <dgm:t>
        <a:bodyPr/>
        <a:lstStyle/>
        <a:p>
          <a:endParaRPr lang="en-US"/>
        </a:p>
      </dgm:t>
    </dgm:pt>
    <dgm:pt modelId="{6AD79C08-0C45-4DC3-8B02-D8861E68DFBC}" type="pres">
      <dgm:prSet presAssocID="{1A2F10AB-76F1-486A-9D97-63E62B0DF71F}" presName="level3hierChild" presStyleCnt="0"/>
      <dgm:spPr/>
    </dgm:pt>
    <dgm:pt modelId="{7AB5D5F2-707D-49EF-93AC-E5F5A67B707F}" type="pres">
      <dgm:prSet presAssocID="{039F65C6-422E-471F-B7F1-E81F4808DC33}" presName="conn2-1" presStyleLbl="parChTrans1D2" presStyleIdx="1" presStyleCnt="6"/>
      <dgm:spPr/>
      <dgm:t>
        <a:bodyPr/>
        <a:lstStyle/>
        <a:p>
          <a:endParaRPr lang="vi-VN"/>
        </a:p>
      </dgm:t>
    </dgm:pt>
    <dgm:pt modelId="{972506F1-D8DF-44E2-86CF-54BC3C49C4E7}" type="pres">
      <dgm:prSet presAssocID="{039F65C6-422E-471F-B7F1-E81F4808DC33}" presName="connTx" presStyleLbl="parChTrans1D2" presStyleIdx="1" presStyleCnt="6"/>
      <dgm:spPr/>
      <dgm:t>
        <a:bodyPr/>
        <a:lstStyle/>
        <a:p>
          <a:endParaRPr lang="vi-VN"/>
        </a:p>
      </dgm:t>
    </dgm:pt>
    <dgm:pt modelId="{9A4FDD4E-387C-4430-BCC1-40C64F276A9C}" type="pres">
      <dgm:prSet presAssocID="{02F95A95-D6DE-48E1-AC18-C222C0350CFC}" presName="root2" presStyleCnt="0"/>
      <dgm:spPr/>
    </dgm:pt>
    <dgm:pt modelId="{CF6CF8C0-EC21-4BDC-BA86-22A8C378C8B8}" type="pres">
      <dgm:prSet presAssocID="{02F95A95-D6DE-48E1-AC18-C222C0350CFC}" presName="LevelTwoTextNode" presStyleLbl="node2" presStyleIdx="1" presStyleCnt="6" custScaleX="303538">
        <dgm:presLayoutVars>
          <dgm:chPref val="3"/>
        </dgm:presLayoutVars>
      </dgm:prSet>
      <dgm:spPr/>
      <dgm:t>
        <a:bodyPr/>
        <a:lstStyle/>
        <a:p>
          <a:endParaRPr lang="en-US"/>
        </a:p>
      </dgm:t>
    </dgm:pt>
    <dgm:pt modelId="{675233A5-95E0-41AD-AEC8-728D79EC9BAE}" type="pres">
      <dgm:prSet presAssocID="{02F95A95-D6DE-48E1-AC18-C222C0350CFC}" presName="level3hierChild" presStyleCnt="0"/>
      <dgm:spPr/>
    </dgm:pt>
    <dgm:pt modelId="{49B5ACE3-F7D3-46FA-9EFC-3E3942F1EDD5}" type="pres">
      <dgm:prSet presAssocID="{3225510E-9AAF-46B5-B200-DD1789438AC9}" presName="conn2-1" presStyleLbl="parChTrans1D2" presStyleIdx="2" presStyleCnt="6"/>
      <dgm:spPr/>
      <dgm:t>
        <a:bodyPr/>
        <a:lstStyle/>
        <a:p>
          <a:endParaRPr lang="vi-VN"/>
        </a:p>
      </dgm:t>
    </dgm:pt>
    <dgm:pt modelId="{FD6BDD28-4B5A-4C81-A1A4-D5B2B78DE0A4}" type="pres">
      <dgm:prSet presAssocID="{3225510E-9AAF-46B5-B200-DD1789438AC9}" presName="connTx" presStyleLbl="parChTrans1D2" presStyleIdx="2" presStyleCnt="6"/>
      <dgm:spPr/>
      <dgm:t>
        <a:bodyPr/>
        <a:lstStyle/>
        <a:p>
          <a:endParaRPr lang="vi-VN"/>
        </a:p>
      </dgm:t>
    </dgm:pt>
    <dgm:pt modelId="{4D12A26E-5669-4C6E-B235-EAD79BFF9112}" type="pres">
      <dgm:prSet presAssocID="{8781AE76-C479-41BD-947A-F31EF424C3CC}" presName="root2" presStyleCnt="0"/>
      <dgm:spPr/>
    </dgm:pt>
    <dgm:pt modelId="{D5FA5239-922E-4A93-A834-566EBBE71F1B}" type="pres">
      <dgm:prSet presAssocID="{8781AE76-C479-41BD-947A-F31EF424C3CC}" presName="LevelTwoTextNode" presStyleLbl="node2" presStyleIdx="2" presStyleCnt="6" custScaleX="303538">
        <dgm:presLayoutVars>
          <dgm:chPref val="3"/>
        </dgm:presLayoutVars>
      </dgm:prSet>
      <dgm:spPr/>
      <dgm:t>
        <a:bodyPr/>
        <a:lstStyle/>
        <a:p>
          <a:endParaRPr lang="en-US"/>
        </a:p>
      </dgm:t>
    </dgm:pt>
    <dgm:pt modelId="{4AF193D5-8D6A-410C-A5C3-887D0DD20C1D}" type="pres">
      <dgm:prSet presAssocID="{8781AE76-C479-41BD-947A-F31EF424C3CC}" presName="level3hierChild" presStyleCnt="0"/>
      <dgm:spPr/>
    </dgm:pt>
    <dgm:pt modelId="{2CCBCB53-3AF3-4A44-99BE-D9A345C3B9E1}" type="pres">
      <dgm:prSet presAssocID="{FD15F1C9-FB5E-4C8B-866F-E9C2C2378344}" presName="conn2-1" presStyleLbl="parChTrans1D2" presStyleIdx="3" presStyleCnt="6"/>
      <dgm:spPr/>
      <dgm:t>
        <a:bodyPr/>
        <a:lstStyle/>
        <a:p>
          <a:endParaRPr lang="vi-VN"/>
        </a:p>
      </dgm:t>
    </dgm:pt>
    <dgm:pt modelId="{D3983284-64CB-434E-87C9-F847DEB75B6D}" type="pres">
      <dgm:prSet presAssocID="{FD15F1C9-FB5E-4C8B-866F-E9C2C2378344}" presName="connTx" presStyleLbl="parChTrans1D2" presStyleIdx="3" presStyleCnt="6"/>
      <dgm:spPr/>
      <dgm:t>
        <a:bodyPr/>
        <a:lstStyle/>
        <a:p>
          <a:endParaRPr lang="vi-VN"/>
        </a:p>
      </dgm:t>
    </dgm:pt>
    <dgm:pt modelId="{DD7B680D-CE98-4F3D-9A11-20F355C227D9}" type="pres">
      <dgm:prSet presAssocID="{ECAD5C2C-4938-47DA-8E7D-9682B4134E79}" presName="root2" presStyleCnt="0"/>
      <dgm:spPr/>
    </dgm:pt>
    <dgm:pt modelId="{0FD67992-8E2D-4C06-9594-D754923F84D6}" type="pres">
      <dgm:prSet presAssocID="{ECAD5C2C-4938-47DA-8E7D-9682B4134E79}" presName="LevelTwoTextNode" presStyleLbl="node2" presStyleIdx="3" presStyleCnt="6" custScaleX="303538">
        <dgm:presLayoutVars>
          <dgm:chPref val="3"/>
        </dgm:presLayoutVars>
      </dgm:prSet>
      <dgm:spPr/>
      <dgm:t>
        <a:bodyPr/>
        <a:lstStyle/>
        <a:p>
          <a:endParaRPr lang="vi-VN"/>
        </a:p>
      </dgm:t>
    </dgm:pt>
    <dgm:pt modelId="{9D115290-4ABB-4680-B29F-463CE3C7EABE}" type="pres">
      <dgm:prSet presAssocID="{ECAD5C2C-4938-47DA-8E7D-9682B4134E79}" presName="level3hierChild" presStyleCnt="0"/>
      <dgm:spPr/>
    </dgm:pt>
    <dgm:pt modelId="{CBCC6534-1672-4A49-B136-6946F4DE85B6}" type="pres">
      <dgm:prSet presAssocID="{F7D1D468-B2BC-4655-91B2-093E959CADEC}" presName="conn2-1" presStyleLbl="parChTrans1D2" presStyleIdx="4" presStyleCnt="6"/>
      <dgm:spPr/>
      <dgm:t>
        <a:bodyPr/>
        <a:lstStyle/>
        <a:p>
          <a:endParaRPr lang="vi-VN"/>
        </a:p>
      </dgm:t>
    </dgm:pt>
    <dgm:pt modelId="{2C0C77AC-0AEE-4A04-BF1C-E4F596BDDAFC}" type="pres">
      <dgm:prSet presAssocID="{F7D1D468-B2BC-4655-91B2-093E959CADEC}" presName="connTx" presStyleLbl="parChTrans1D2" presStyleIdx="4" presStyleCnt="6"/>
      <dgm:spPr/>
      <dgm:t>
        <a:bodyPr/>
        <a:lstStyle/>
        <a:p>
          <a:endParaRPr lang="vi-VN"/>
        </a:p>
      </dgm:t>
    </dgm:pt>
    <dgm:pt modelId="{2673EE5D-7DD1-4804-8410-60DE1E74092A}" type="pres">
      <dgm:prSet presAssocID="{544A2961-3B2A-464F-8B1C-7D81278A6924}" presName="root2" presStyleCnt="0"/>
      <dgm:spPr/>
    </dgm:pt>
    <dgm:pt modelId="{4FFA360A-C890-47E9-846F-A0671DBEC29E}" type="pres">
      <dgm:prSet presAssocID="{544A2961-3B2A-464F-8B1C-7D81278A6924}" presName="LevelTwoTextNode" presStyleLbl="node2" presStyleIdx="4" presStyleCnt="6" custScaleX="303538">
        <dgm:presLayoutVars>
          <dgm:chPref val="3"/>
        </dgm:presLayoutVars>
      </dgm:prSet>
      <dgm:spPr/>
      <dgm:t>
        <a:bodyPr/>
        <a:lstStyle/>
        <a:p>
          <a:endParaRPr lang="vi-VN"/>
        </a:p>
      </dgm:t>
    </dgm:pt>
    <dgm:pt modelId="{F1D9B94B-AC21-424D-975D-24A9FEA011AD}" type="pres">
      <dgm:prSet presAssocID="{544A2961-3B2A-464F-8B1C-7D81278A6924}" presName="level3hierChild" presStyleCnt="0"/>
      <dgm:spPr/>
    </dgm:pt>
    <dgm:pt modelId="{2323FF5E-15E9-4C51-A272-C90AB0A775AF}" type="pres">
      <dgm:prSet presAssocID="{491DD4FB-E5B6-4DCB-8F1F-A93E2BF09617}" presName="conn2-1" presStyleLbl="parChTrans1D2" presStyleIdx="5" presStyleCnt="6"/>
      <dgm:spPr/>
      <dgm:t>
        <a:bodyPr/>
        <a:lstStyle/>
        <a:p>
          <a:endParaRPr lang="vi-VN"/>
        </a:p>
      </dgm:t>
    </dgm:pt>
    <dgm:pt modelId="{056D7C1D-E09C-4F8C-B4C6-B25D0234981B}" type="pres">
      <dgm:prSet presAssocID="{491DD4FB-E5B6-4DCB-8F1F-A93E2BF09617}" presName="connTx" presStyleLbl="parChTrans1D2" presStyleIdx="5" presStyleCnt="6"/>
      <dgm:spPr/>
      <dgm:t>
        <a:bodyPr/>
        <a:lstStyle/>
        <a:p>
          <a:endParaRPr lang="vi-VN"/>
        </a:p>
      </dgm:t>
    </dgm:pt>
    <dgm:pt modelId="{688CFEAD-10AC-4A0A-8A8C-8D13E135C01E}" type="pres">
      <dgm:prSet presAssocID="{5EEAFD67-9EEA-4967-AD12-72000789675E}" presName="root2" presStyleCnt="0"/>
      <dgm:spPr/>
    </dgm:pt>
    <dgm:pt modelId="{0279C5A1-AFD7-4DCF-9B13-96835D783FC2}" type="pres">
      <dgm:prSet presAssocID="{5EEAFD67-9EEA-4967-AD12-72000789675E}" presName="LevelTwoTextNode" presStyleLbl="node2" presStyleIdx="5" presStyleCnt="6" custScaleX="303538">
        <dgm:presLayoutVars>
          <dgm:chPref val="3"/>
        </dgm:presLayoutVars>
      </dgm:prSet>
      <dgm:spPr/>
      <dgm:t>
        <a:bodyPr/>
        <a:lstStyle/>
        <a:p>
          <a:endParaRPr lang="vi-VN"/>
        </a:p>
      </dgm:t>
    </dgm:pt>
    <dgm:pt modelId="{BD033BEE-BB6A-4147-A393-2ACCC20E7CA3}" type="pres">
      <dgm:prSet presAssocID="{5EEAFD67-9EEA-4967-AD12-72000789675E}" presName="level3hierChild" presStyleCnt="0"/>
      <dgm:spPr/>
    </dgm:pt>
  </dgm:ptLst>
  <dgm:cxnLst>
    <dgm:cxn modelId="{03DFD171-31E0-422A-9C9B-13561B0DFCE9}" type="presOf" srcId="{544A2961-3B2A-464F-8B1C-7D81278A6924}" destId="{4FFA360A-C890-47E9-846F-A0671DBEC29E}" srcOrd="0" destOrd="0" presId="urn:microsoft.com/office/officeart/2008/layout/HorizontalMultiLevelHierarchy"/>
    <dgm:cxn modelId="{0DF29AD0-841A-4B6F-A2B7-143DC4EB8EAC}" srcId="{F5BD0C0A-8B82-477F-8012-4746D2339FC3}" destId="{02F95A95-D6DE-48E1-AC18-C222C0350CFC}" srcOrd="1" destOrd="0" parTransId="{039F65C6-422E-471F-B7F1-E81F4808DC33}" sibTransId="{A8D9F5FD-E0D9-40E0-B5FD-761755243CEC}"/>
    <dgm:cxn modelId="{810C06FA-52EF-479B-B2D9-70563FAEC6F8}" srcId="{F5BD0C0A-8B82-477F-8012-4746D2339FC3}" destId="{544A2961-3B2A-464F-8B1C-7D81278A6924}" srcOrd="4" destOrd="0" parTransId="{F7D1D468-B2BC-4655-91B2-093E959CADEC}" sibTransId="{1C2A06FA-7E94-4CCB-B172-A05AE859E024}"/>
    <dgm:cxn modelId="{819E9DD0-D70A-45C7-A44C-8904ABEAFEFD}" type="presOf" srcId="{F7D1D468-B2BC-4655-91B2-093E959CADEC}" destId="{CBCC6534-1672-4A49-B136-6946F4DE85B6}" srcOrd="0" destOrd="0" presId="urn:microsoft.com/office/officeart/2008/layout/HorizontalMultiLevelHierarchy"/>
    <dgm:cxn modelId="{520F4078-6BCE-4E07-9FF8-345480B09F38}" type="presOf" srcId="{1D033790-4340-45E1-A021-AE8D96BE6220}" destId="{0C6C867E-64AF-40F2-93B3-D7ECCC2F90A3}" srcOrd="0" destOrd="0" presId="urn:microsoft.com/office/officeart/2008/layout/HorizontalMultiLevelHierarchy"/>
    <dgm:cxn modelId="{C1C8BC98-BC4A-4EF4-AD3E-63DCD2E8F1BE}" type="presOf" srcId="{ECAD5C2C-4938-47DA-8E7D-9682B4134E79}" destId="{0FD67992-8E2D-4C06-9594-D754923F84D6}" srcOrd="0" destOrd="0" presId="urn:microsoft.com/office/officeart/2008/layout/HorizontalMultiLevelHierarchy"/>
    <dgm:cxn modelId="{3EB01DAF-48F4-4453-B631-89876F22C9C5}" srcId="{1D033790-4340-45E1-A021-AE8D96BE6220}" destId="{F5BD0C0A-8B82-477F-8012-4746D2339FC3}" srcOrd="0" destOrd="0" parTransId="{D5E01F3C-DDC0-4B12-A517-9E5A440B791A}" sibTransId="{650CB073-02EF-4BCE-BC7F-ED0D5E2D3E7B}"/>
    <dgm:cxn modelId="{A3690C5F-3621-4FF8-A833-0A9BEE9646C1}" type="presOf" srcId="{FD15F1C9-FB5E-4C8B-866F-E9C2C2378344}" destId="{D3983284-64CB-434E-87C9-F847DEB75B6D}" srcOrd="1" destOrd="0" presId="urn:microsoft.com/office/officeart/2008/layout/HorizontalMultiLevelHierarchy"/>
    <dgm:cxn modelId="{563E1F28-9C18-40F0-BE73-B099AA30FEC8}" type="presOf" srcId="{D3817D10-E812-4FA7-B7D9-0071C804B395}" destId="{9F95F696-9DD6-4C3C-8A43-35172A1FADBB}" srcOrd="1" destOrd="0" presId="urn:microsoft.com/office/officeart/2008/layout/HorizontalMultiLevelHierarchy"/>
    <dgm:cxn modelId="{B8055EC9-3B42-4189-821E-445EA44591F6}" type="presOf" srcId="{FD15F1C9-FB5E-4C8B-866F-E9C2C2378344}" destId="{2CCBCB53-3AF3-4A44-99BE-D9A345C3B9E1}" srcOrd="0" destOrd="0" presId="urn:microsoft.com/office/officeart/2008/layout/HorizontalMultiLevelHierarchy"/>
    <dgm:cxn modelId="{C131C05A-ACDB-44F8-9A17-BA2AB757DBC9}" type="presOf" srcId="{D3817D10-E812-4FA7-B7D9-0071C804B395}" destId="{E451D3EC-38EE-4F01-AC11-E1C1066B64EE}" srcOrd="0" destOrd="0" presId="urn:microsoft.com/office/officeart/2008/layout/HorizontalMultiLevelHierarchy"/>
    <dgm:cxn modelId="{25DB1624-8D9D-445A-884B-17E21CD857D8}" type="presOf" srcId="{1A2F10AB-76F1-486A-9D97-63E62B0DF71F}" destId="{569E0BAA-A53A-48C1-AEFF-A7F9755DFD67}" srcOrd="0" destOrd="0" presId="urn:microsoft.com/office/officeart/2008/layout/HorizontalMultiLevelHierarchy"/>
    <dgm:cxn modelId="{562FDA4A-1E1B-4769-B258-5C8F5236DA4E}" type="presOf" srcId="{3225510E-9AAF-46B5-B200-DD1789438AC9}" destId="{FD6BDD28-4B5A-4C81-A1A4-D5B2B78DE0A4}" srcOrd="1" destOrd="0" presId="urn:microsoft.com/office/officeart/2008/layout/HorizontalMultiLevelHierarchy"/>
    <dgm:cxn modelId="{85E7C21E-B3C3-4CC5-BE40-F7D53B135337}" type="presOf" srcId="{8781AE76-C479-41BD-947A-F31EF424C3CC}" destId="{D5FA5239-922E-4A93-A834-566EBBE71F1B}" srcOrd="0" destOrd="0" presId="urn:microsoft.com/office/officeart/2008/layout/HorizontalMultiLevelHierarchy"/>
    <dgm:cxn modelId="{3138716E-A83B-4D6E-9DA1-96DE0C192728}" type="presOf" srcId="{02F95A95-D6DE-48E1-AC18-C222C0350CFC}" destId="{CF6CF8C0-EC21-4BDC-BA86-22A8C378C8B8}" srcOrd="0" destOrd="0" presId="urn:microsoft.com/office/officeart/2008/layout/HorizontalMultiLevelHierarchy"/>
    <dgm:cxn modelId="{91ECEF5A-3591-4606-A4D3-5F587DD34AF5}" srcId="{F5BD0C0A-8B82-477F-8012-4746D2339FC3}" destId="{5EEAFD67-9EEA-4967-AD12-72000789675E}" srcOrd="5" destOrd="0" parTransId="{491DD4FB-E5B6-4DCB-8F1F-A93E2BF09617}" sibTransId="{F9D3020B-E434-4873-AAF4-69630BEAF722}"/>
    <dgm:cxn modelId="{9A20DE3C-83E5-427F-A23C-21BB1DBF0AC0}" type="presOf" srcId="{039F65C6-422E-471F-B7F1-E81F4808DC33}" destId="{972506F1-D8DF-44E2-86CF-54BC3C49C4E7}" srcOrd="1" destOrd="0" presId="urn:microsoft.com/office/officeart/2008/layout/HorizontalMultiLevelHierarchy"/>
    <dgm:cxn modelId="{FB85921B-A5FA-473B-A304-1AFB86C7E775}" type="presOf" srcId="{F7D1D468-B2BC-4655-91B2-093E959CADEC}" destId="{2C0C77AC-0AEE-4A04-BF1C-E4F596BDDAFC}" srcOrd="1" destOrd="0" presId="urn:microsoft.com/office/officeart/2008/layout/HorizontalMultiLevelHierarchy"/>
    <dgm:cxn modelId="{73CB3308-9438-41C5-A5F9-CA594F4A3D64}" type="presOf" srcId="{F5BD0C0A-8B82-477F-8012-4746D2339FC3}" destId="{54554124-D46E-422A-BB50-C2ECD5C8DA5B}" srcOrd="0" destOrd="0" presId="urn:microsoft.com/office/officeart/2008/layout/HorizontalMultiLevelHierarchy"/>
    <dgm:cxn modelId="{0B001779-EC32-4D94-8BFF-0008047AD2B4}" type="presOf" srcId="{039F65C6-422E-471F-B7F1-E81F4808DC33}" destId="{7AB5D5F2-707D-49EF-93AC-E5F5A67B707F}" srcOrd="0" destOrd="0" presId="urn:microsoft.com/office/officeart/2008/layout/HorizontalMultiLevelHierarchy"/>
    <dgm:cxn modelId="{7135A171-1211-4579-B677-5FBE61978571}" type="presOf" srcId="{3225510E-9AAF-46B5-B200-DD1789438AC9}" destId="{49B5ACE3-F7D3-46FA-9EFC-3E3942F1EDD5}" srcOrd="0" destOrd="0" presId="urn:microsoft.com/office/officeart/2008/layout/HorizontalMultiLevelHierarchy"/>
    <dgm:cxn modelId="{495E0202-CD2D-441E-A0F7-694DDFD647F5}" srcId="{F5BD0C0A-8B82-477F-8012-4746D2339FC3}" destId="{ECAD5C2C-4938-47DA-8E7D-9682B4134E79}" srcOrd="3" destOrd="0" parTransId="{FD15F1C9-FB5E-4C8B-866F-E9C2C2378344}" sibTransId="{D82D6EDF-2FF8-44D2-9D89-A61438320B11}"/>
    <dgm:cxn modelId="{79318B7E-DC4B-488C-9133-72AB1865DB5D}" srcId="{F5BD0C0A-8B82-477F-8012-4746D2339FC3}" destId="{1A2F10AB-76F1-486A-9D97-63E62B0DF71F}" srcOrd="0" destOrd="0" parTransId="{D3817D10-E812-4FA7-B7D9-0071C804B395}" sibTransId="{83544FF1-C57E-47B7-A782-94BD2EFE211E}"/>
    <dgm:cxn modelId="{4EB00B08-94AE-4E1F-9D1F-7D79D52BA8ED}" type="presOf" srcId="{5EEAFD67-9EEA-4967-AD12-72000789675E}" destId="{0279C5A1-AFD7-4DCF-9B13-96835D783FC2}" srcOrd="0" destOrd="0" presId="urn:microsoft.com/office/officeart/2008/layout/HorizontalMultiLevelHierarchy"/>
    <dgm:cxn modelId="{A792BBDB-AB7C-4D25-8FB9-7960F462F7C7}" srcId="{F5BD0C0A-8B82-477F-8012-4746D2339FC3}" destId="{8781AE76-C479-41BD-947A-F31EF424C3CC}" srcOrd="2" destOrd="0" parTransId="{3225510E-9AAF-46B5-B200-DD1789438AC9}" sibTransId="{C218678F-4C74-472C-8689-482432123AE4}"/>
    <dgm:cxn modelId="{C506461A-4EC9-43CD-A0A5-0B6E83094DB0}" type="presOf" srcId="{491DD4FB-E5B6-4DCB-8F1F-A93E2BF09617}" destId="{2323FF5E-15E9-4C51-A272-C90AB0A775AF}" srcOrd="0" destOrd="0" presId="urn:microsoft.com/office/officeart/2008/layout/HorizontalMultiLevelHierarchy"/>
    <dgm:cxn modelId="{BF146589-38FA-4EEE-BA2F-2A93C0119328}" type="presOf" srcId="{491DD4FB-E5B6-4DCB-8F1F-A93E2BF09617}" destId="{056D7C1D-E09C-4F8C-B4C6-B25D0234981B}" srcOrd="1" destOrd="0" presId="urn:microsoft.com/office/officeart/2008/layout/HorizontalMultiLevelHierarchy"/>
    <dgm:cxn modelId="{4387C061-FE62-4A0C-8D65-F0CE67C652D5}" type="presParOf" srcId="{0C6C867E-64AF-40F2-93B3-D7ECCC2F90A3}" destId="{E5671F39-B0D7-4D4B-A25C-D26866684330}" srcOrd="0" destOrd="0" presId="urn:microsoft.com/office/officeart/2008/layout/HorizontalMultiLevelHierarchy"/>
    <dgm:cxn modelId="{3CA4BD87-7AAA-4A78-AECD-094BA1593CF9}" type="presParOf" srcId="{E5671F39-B0D7-4D4B-A25C-D26866684330}" destId="{54554124-D46E-422A-BB50-C2ECD5C8DA5B}" srcOrd="0" destOrd="0" presId="urn:microsoft.com/office/officeart/2008/layout/HorizontalMultiLevelHierarchy"/>
    <dgm:cxn modelId="{BDA632D4-3221-4FC2-BC5F-66B9E2E428BF}" type="presParOf" srcId="{E5671F39-B0D7-4D4B-A25C-D26866684330}" destId="{B36B6E4D-6CE8-4063-BDEC-30E5702C049F}" srcOrd="1" destOrd="0" presId="urn:microsoft.com/office/officeart/2008/layout/HorizontalMultiLevelHierarchy"/>
    <dgm:cxn modelId="{4DC0DF10-4BA6-4C59-A99B-BBB7819D7259}" type="presParOf" srcId="{B36B6E4D-6CE8-4063-BDEC-30E5702C049F}" destId="{E451D3EC-38EE-4F01-AC11-E1C1066B64EE}" srcOrd="0" destOrd="0" presId="urn:microsoft.com/office/officeart/2008/layout/HorizontalMultiLevelHierarchy"/>
    <dgm:cxn modelId="{242955AF-76EA-496E-8DF6-EEC239A11878}" type="presParOf" srcId="{E451D3EC-38EE-4F01-AC11-E1C1066B64EE}" destId="{9F95F696-9DD6-4C3C-8A43-35172A1FADBB}" srcOrd="0" destOrd="0" presId="urn:microsoft.com/office/officeart/2008/layout/HorizontalMultiLevelHierarchy"/>
    <dgm:cxn modelId="{96FBA6C5-AB2F-4BCA-B0F5-B6874EF7225B}" type="presParOf" srcId="{B36B6E4D-6CE8-4063-BDEC-30E5702C049F}" destId="{01D36B0E-CF73-499E-9F39-33B282886852}" srcOrd="1" destOrd="0" presId="urn:microsoft.com/office/officeart/2008/layout/HorizontalMultiLevelHierarchy"/>
    <dgm:cxn modelId="{A66881A7-3E36-495F-91E8-5164B9727F4E}" type="presParOf" srcId="{01D36B0E-CF73-499E-9F39-33B282886852}" destId="{569E0BAA-A53A-48C1-AEFF-A7F9755DFD67}" srcOrd="0" destOrd="0" presId="urn:microsoft.com/office/officeart/2008/layout/HorizontalMultiLevelHierarchy"/>
    <dgm:cxn modelId="{9EEF0D8A-45C2-408C-9C90-E1FF401ABA09}" type="presParOf" srcId="{01D36B0E-CF73-499E-9F39-33B282886852}" destId="{6AD79C08-0C45-4DC3-8B02-D8861E68DFBC}" srcOrd="1" destOrd="0" presId="urn:microsoft.com/office/officeart/2008/layout/HorizontalMultiLevelHierarchy"/>
    <dgm:cxn modelId="{2D0F6211-C230-4B80-A894-0E9A54A0C13C}" type="presParOf" srcId="{B36B6E4D-6CE8-4063-BDEC-30E5702C049F}" destId="{7AB5D5F2-707D-49EF-93AC-E5F5A67B707F}" srcOrd="2" destOrd="0" presId="urn:microsoft.com/office/officeart/2008/layout/HorizontalMultiLevelHierarchy"/>
    <dgm:cxn modelId="{AC3B44EC-1F4C-4A2C-BFDA-CDF88DC9ED19}" type="presParOf" srcId="{7AB5D5F2-707D-49EF-93AC-E5F5A67B707F}" destId="{972506F1-D8DF-44E2-86CF-54BC3C49C4E7}" srcOrd="0" destOrd="0" presId="urn:microsoft.com/office/officeart/2008/layout/HorizontalMultiLevelHierarchy"/>
    <dgm:cxn modelId="{0151419F-BB1D-4A3F-9958-B3EA5C0E1E94}" type="presParOf" srcId="{B36B6E4D-6CE8-4063-BDEC-30E5702C049F}" destId="{9A4FDD4E-387C-4430-BCC1-40C64F276A9C}" srcOrd="3" destOrd="0" presId="urn:microsoft.com/office/officeart/2008/layout/HorizontalMultiLevelHierarchy"/>
    <dgm:cxn modelId="{EDA8E8B7-08FB-4071-8D87-A0744062558C}" type="presParOf" srcId="{9A4FDD4E-387C-4430-BCC1-40C64F276A9C}" destId="{CF6CF8C0-EC21-4BDC-BA86-22A8C378C8B8}" srcOrd="0" destOrd="0" presId="urn:microsoft.com/office/officeart/2008/layout/HorizontalMultiLevelHierarchy"/>
    <dgm:cxn modelId="{09627D5D-60FA-40C7-A250-F9BE0AAB6D3E}" type="presParOf" srcId="{9A4FDD4E-387C-4430-BCC1-40C64F276A9C}" destId="{675233A5-95E0-41AD-AEC8-728D79EC9BAE}" srcOrd="1" destOrd="0" presId="urn:microsoft.com/office/officeart/2008/layout/HorizontalMultiLevelHierarchy"/>
    <dgm:cxn modelId="{EE5F82C3-A6E8-4FD0-A09F-8723B629E494}" type="presParOf" srcId="{B36B6E4D-6CE8-4063-BDEC-30E5702C049F}" destId="{49B5ACE3-F7D3-46FA-9EFC-3E3942F1EDD5}" srcOrd="4" destOrd="0" presId="urn:microsoft.com/office/officeart/2008/layout/HorizontalMultiLevelHierarchy"/>
    <dgm:cxn modelId="{626983D7-7E5D-4B50-A99B-17F264F7D4B5}" type="presParOf" srcId="{49B5ACE3-F7D3-46FA-9EFC-3E3942F1EDD5}" destId="{FD6BDD28-4B5A-4C81-A1A4-D5B2B78DE0A4}" srcOrd="0" destOrd="0" presId="urn:microsoft.com/office/officeart/2008/layout/HorizontalMultiLevelHierarchy"/>
    <dgm:cxn modelId="{85AABD5A-0672-4374-BF6A-C85838693310}" type="presParOf" srcId="{B36B6E4D-6CE8-4063-BDEC-30E5702C049F}" destId="{4D12A26E-5669-4C6E-B235-EAD79BFF9112}" srcOrd="5" destOrd="0" presId="urn:microsoft.com/office/officeart/2008/layout/HorizontalMultiLevelHierarchy"/>
    <dgm:cxn modelId="{37DA05C6-851E-4A1A-A958-01C9D3704B80}" type="presParOf" srcId="{4D12A26E-5669-4C6E-B235-EAD79BFF9112}" destId="{D5FA5239-922E-4A93-A834-566EBBE71F1B}" srcOrd="0" destOrd="0" presId="urn:microsoft.com/office/officeart/2008/layout/HorizontalMultiLevelHierarchy"/>
    <dgm:cxn modelId="{CC15D72F-2D47-495A-912C-7AD9079D086A}" type="presParOf" srcId="{4D12A26E-5669-4C6E-B235-EAD79BFF9112}" destId="{4AF193D5-8D6A-410C-A5C3-887D0DD20C1D}" srcOrd="1" destOrd="0" presId="urn:microsoft.com/office/officeart/2008/layout/HorizontalMultiLevelHierarchy"/>
    <dgm:cxn modelId="{5F819A26-796D-486A-8E62-17EB5691ED9D}" type="presParOf" srcId="{B36B6E4D-6CE8-4063-BDEC-30E5702C049F}" destId="{2CCBCB53-3AF3-4A44-99BE-D9A345C3B9E1}" srcOrd="6" destOrd="0" presId="urn:microsoft.com/office/officeart/2008/layout/HorizontalMultiLevelHierarchy"/>
    <dgm:cxn modelId="{AE2D79CD-CEA5-457D-BD3A-573DF42DED27}" type="presParOf" srcId="{2CCBCB53-3AF3-4A44-99BE-D9A345C3B9E1}" destId="{D3983284-64CB-434E-87C9-F847DEB75B6D}" srcOrd="0" destOrd="0" presId="urn:microsoft.com/office/officeart/2008/layout/HorizontalMultiLevelHierarchy"/>
    <dgm:cxn modelId="{9B64914D-BA60-4E57-ABB5-B31A77C37A40}" type="presParOf" srcId="{B36B6E4D-6CE8-4063-BDEC-30E5702C049F}" destId="{DD7B680D-CE98-4F3D-9A11-20F355C227D9}" srcOrd="7" destOrd="0" presId="urn:microsoft.com/office/officeart/2008/layout/HorizontalMultiLevelHierarchy"/>
    <dgm:cxn modelId="{CC6F392F-F504-4D14-A0D4-FF28EDA4686D}" type="presParOf" srcId="{DD7B680D-CE98-4F3D-9A11-20F355C227D9}" destId="{0FD67992-8E2D-4C06-9594-D754923F84D6}" srcOrd="0" destOrd="0" presId="urn:microsoft.com/office/officeart/2008/layout/HorizontalMultiLevelHierarchy"/>
    <dgm:cxn modelId="{4DA9EEE5-1787-4677-86DC-5B7779B6262D}" type="presParOf" srcId="{DD7B680D-CE98-4F3D-9A11-20F355C227D9}" destId="{9D115290-4ABB-4680-B29F-463CE3C7EABE}" srcOrd="1" destOrd="0" presId="urn:microsoft.com/office/officeart/2008/layout/HorizontalMultiLevelHierarchy"/>
    <dgm:cxn modelId="{9FF6CDCE-1A8A-4811-B273-070153B6C683}" type="presParOf" srcId="{B36B6E4D-6CE8-4063-BDEC-30E5702C049F}" destId="{CBCC6534-1672-4A49-B136-6946F4DE85B6}" srcOrd="8" destOrd="0" presId="urn:microsoft.com/office/officeart/2008/layout/HorizontalMultiLevelHierarchy"/>
    <dgm:cxn modelId="{AF911E9E-1D1E-4CE6-8B80-981A1EDC9408}" type="presParOf" srcId="{CBCC6534-1672-4A49-B136-6946F4DE85B6}" destId="{2C0C77AC-0AEE-4A04-BF1C-E4F596BDDAFC}" srcOrd="0" destOrd="0" presId="urn:microsoft.com/office/officeart/2008/layout/HorizontalMultiLevelHierarchy"/>
    <dgm:cxn modelId="{FA2751CA-044C-4653-8D0D-D0FF0FBBC9E3}" type="presParOf" srcId="{B36B6E4D-6CE8-4063-BDEC-30E5702C049F}" destId="{2673EE5D-7DD1-4804-8410-60DE1E74092A}" srcOrd="9" destOrd="0" presId="urn:microsoft.com/office/officeart/2008/layout/HorizontalMultiLevelHierarchy"/>
    <dgm:cxn modelId="{74B4DE2F-E894-4A94-9A26-DE5BEC71AD80}" type="presParOf" srcId="{2673EE5D-7DD1-4804-8410-60DE1E74092A}" destId="{4FFA360A-C890-47E9-846F-A0671DBEC29E}" srcOrd="0" destOrd="0" presId="urn:microsoft.com/office/officeart/2008/layout/HorizontalMultiLevelHierarchy"/>
    <dgm:cxn modelId="{104229E1-D798-4D48-8FAF-3DC7686B04D4}" type="presParOf" srcId="{2673EE5D-7DD1-4804-8410-60DE1E74092A}" destId="{F1D9B94B-AC21-424D-975D-24A9FEA011AD}" srcOrd="1" destOrd="0" presId="urn:microsoft.com/office/officeart/2008/layout/HorizontalMultiLevelHierarchy"/>
    <dgm:cxn modelId="{EC67B8EC-D3DB-4DDA-A1A7-3CF8CAE04570}" type="presParOf" srcId="{B36B6E4D-6CE8-4063-BDEC-30E5702C049F}" destId="{2323FF5E-15E9-4C51-A272-C90AB0A775AF}" srcOrd="10" destOrd="0" presId="urn:microsoft.com/office/officeart/2008/layout/HorizontalMultiLevelHierarchy"/>
    <dgm:cxn modelId="{1E1247AD-2753-4046-AFC8-35FC23F64BA9}" type="presParOf" srcId="{2323FF5E-15E9-4C51-A272-C90AB0A775AF}" destId="{056D7C1D-E09C-4F8C-B4C6-B25D0234981B}" srcOrd="0" destOrd="0" presId="urn:microsoft.com/office/officeart/2008/layout/HorizontalMultiLevelHierarchy"/>
    <dgm:cxn modelId="{50C0DE07-E3A0-48E6-8681-AB24AA10AB66}" type="presParOf" srcId="{B36B6E4D-6CE8-4063-BDEC-30E5702C049F}" destId="{688CFEAD-10AC-4A0A-8A8C-8D13E135C01E}" srcOrd="11" destOrd="0" presId="urn:microsoft.com/office/officeart/2008/layout/HorizontalMultiLevelHierarchy"/>
    <dgm:cxn modelId="{CBD77E93-202D-4E68-9B0F-D2C089FC6253}" type="presParOf" srcId="{688CFEAD-10AC-4A0A-8A8C-8D13E135C01E}" destId="{0279C5A1-AFD7-4DCF-9B13-96835D783FC2}" srcOrd="0" destOrd="0" presId="urn:microsoft.com/office/officeart/2008/layout/HorizontalMultiLevelHierarchy"/>
    <dgm:cxn modelId="{7E7E5B70-A501-476A-BC53-0A256DB3D3F3}" type="presParOf" srcId="{688CFEAD-10AC-4A0A-8A8C-8D13E135C01E}" destId="{BD033BEE-BB6A-4147-A393-2ACCC20E7C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0E1E4-52D3-4F3D-802F-6FA6C7278B70}" type="doc">
      <dgm:prSet loTypeId="urn:microsoft.com/office/officeart/2005/8/layout/cycle8" loCatId="cycle" qsTypeId="urn:microsoft.com/office/officeart/2005/8/quickstyle/simple1" qsCatId="simple" csTypeId="urn:microsoft.com/office/officeart/2005/8/colors/accent2_1" csCatId="accent2" phldr="1"/>
      <dgm:spPr/>
    </dgm:pt>
    <dgm:pt modelId="{689E151C-87BE-41BD-92B9-C95363D261F0}">
      <dgm:prSet phldrT="[Text]"/>
      <dgm:spPr/>
      <dgm:t>
        <a:bodyPr/>
        <a:lstStyle/>
        <a:p>
          <a:r>
            <a:rPr lang="en-US" b="1" dirty="0" smtClean="0"/>
            <a:t>Grandparents help look after the small kids.</a:t>
          </a:r>
          <a:endParaRPr lang="en-US" dirty="0"/>
        </a:p>
      </dgm:t>
    </dgm:pt>
    <dgm:pt modelId="{2C1E711B-1406-4930-9EB9-25C836E196F1}" type="parTrans" cxnId="{FC7FB2A3-5F16-4560-BBCE-FC841A161F9E}">
      <dgm:prSet/>
      <dgm:spPr/>
      <dgm:t>
        <a:bodyPr/>
        <a:lstStyle/>
        <a:p>
          <a:endParaRPr lang="en-US"/>
        </a:p>
      </dgm:t>
    </dgm:pt>
    <dgm:pt modelId="{713C43FE-FFF5-49C5-A462-EC411DBD9BBE}" type="sibTrans" cxnId="{FC7FB2A3-5F16-4560-BBCE-FC841A161F9E}">
      <dgm:prSet/>
      <dgm:spPr/>
      <dgm:t>
        <a:bodyPr/>
        <a:lstStyle/>
        <a:p>
          <a:endParaRPr lang="en-US"/>
        </a:p>
      </dgm:t>
    </dgm:pt>
    <dgm:pt modelId="{A6455CD7-2EEB-4C21-982C-5F28AF0E36AF}">
      <dgm:prSet phldrT="[Text]"/>
      <dgm:spPr/>
      <dgm:t>
        <a:bodyPr/>
        <a:lstStyle/>
        <a:p>
          <a:r>
            <a:rPr lang="en-US" b="1" dirty="0" smtClean="0"/>
            <a:t>Kids older than 6 go to school.</a:t>
          </a:r>
          <a:endParaRPr lang="en-US" dirty="0"/>
        </a:p>
      </dgm:t>
    </dgm:pt>
    <dgm:pt modelId="{950B503B-C1A1-47DF-B650-FD2D83210F49}" type="parTrans" cxnId="{A527ABCA-8829-497F-A31C-1FE7A12AD47A}">
      <dgm:prSet/>
      <dgm:spPr/>
      <dgm:t>
        <a:bodyPr/>
        <a:lstStyle/>
        <a:p>
          <a:endParaRPr lang="en-US"/>
        </a:p>
      </dgm:t>
    </dgm:pt>
    <dgm:pt modelId="{56F3F5EB-2A73-4D49-81A5-58D0BFB00381}" type="sibTrans" cxnId="{A527ABCA-8829-497F-A31C-1FE7A12AD47A}">
      <dgm:prSet/>
      <dgm:spPr/>
      <dgm:t>
        <a:bodyPr/>
        <a:lstStyle/>
        <a:p>
          <a:endParaRPr lang="en-US"/>
        </a:p>
      </dgm:t>
    </dgm:pt>
    <dgm:pt modelId="{8AA78FAB-7501-4658-AAFC-C029883B1D72}">
      <dgm:prSet phldrT="[Text]"/>
      <dgm:spPr/>
      <dgm:t>
        <a:bodyPr/>
        <a:lstStyle/>
        <a:p>
          <a:r>
            <a:rPr lang="en-US" b="1" dirty="0" smtClean="0"/>
            <a:t>Parents work hard.</a:t>
          </a:r>
          <a:endParaRPr lang="en-US" dirty="0"/>
        </a:p>
      </dgm:t>
    </dgm:pt>
    <dgm:pt modelId="{48E8502B-051A-4B6A-B3C3-A8ADD848029D}" type="parTrans" cxnId="{E7420A44-73B9-4DF5-B0BE-1EB0851223A4}">
      <dgm:prSet/>
      <dgm:spPr/>
      <dgm:t>
        <a:bodyPr/>
        <a:lstStyle/>
        <a:p>
          <a:endParaRPr lang="en-US"/>
        </a:p>
      </dgm:t>
    </dgm:pt>
    <dgm:pt modelId="{BFCA9635-F43D-48E2-88DE-9CEBD0AE1E7A}" type="sibTrans" cxnId="{E7420A44-73B9-4DF5-B0BE-1EB0851223A4}">
      <dgm:prSet/>
      <dgm:spPr/>
      <dgm:t>
        <a:bodyPr/>
        <a:lstStyle/>
        <a:p>
          <a:endParaRPr lang="en-US"/>
        </a:p>
      </dgm:t>
    </dgm:pt>
    <dgm:pt modelId="{27D64CC4-B516-4BA0-9C57-EF4E45846864}" type="pres">
      <dgm:prSet presAssocID="{8900E1E4-52D3-4F3D-802F-6FA6C7278B70}" presName="compositeShape" presStyleCnt="0">
        <dgm:presLayoutVars>
          <dgm:chMax val="7"/>
          <dgm:dir/>
          <dgm:resizeHandles val="exact"/>
        </dgm:presLayoutVars>
      </dgm:prSet>
      <dgm:spPr/>
    </dgm:pt>
    <dgm:pt modelId="{22AD135C-340A-40D5-99FD-766E34999DC2}" type="pres">
      <dgm:prSet presAssocID="{8900E1E4-52D3-4F3D-802F-6FA6C7278B70}" presName="wedge1" presStyleLbl="node1" presStyleIdx="0" presStyleCnt="3"/>
      <dgm:spPr/>
      <dgm:t>
        <a:bodyPr/>
        <a:lstStyle/>
        <a:p>
          <a:endParaRPr lang="en-US"/>
        </a:p>
      </dgm:t>
    </dgm:pt>
    <dgm:pt modelId="{EB15C443-3402-4836-A687-E07BEC29FCD7}" type="pres">
      <dgm:prSet presAssocID="{8900E1E4-52D3-4F3D-802F-6FA6C7278B70}" presName="dummy1a" presStyleCnt="0"/>
      <dgm:spPr/>
    </dgm:pt>
    <dgm:pt modelId="{F751193F-55B3-4598-9FBC-D7E6BA5CDB2B}" type="pres">
      <dgm:prSet presAssocID="{8900E1E4-52D3-4F3D-802F-6FA6C7278B70}" presName="dummy1b" presStyleCnt="0"/>
      <dgm:spPr/>
    </dgm:pt>
    <dgm:pt modelId="{CC07EE4B-A791-43AA-AAE5-13323619E977}" type="pres">
      <dgm:prSet presAssocID="{8900E1E4-52D3-4F3D-802F-6FA6C7278B70}" presName="wedge1Tx" presStyleLbl="node1" presStyleIdx="0" presStyleCnt="3">
        <dgm:presLayoutVars>
          <dgm:chMax val="0"/>
          <dgm:chPref val="0"/>
          <dgm:bulletEnabled val="1"/>
        </dgm:presLayoutVars>
      </dgm:prSet>
      <dgm:spPr/>
      <dgm:t>
        <a:bodyPr/>
        <a:lstStyle/>
        <a:p>
          <a:endParaRPr lang="en-US"/>
        </a:p>
      </dgm:t>
    </dgm:pt>
    <dgm:pt modelId="{42103016-8F62-4E3B-8D40-B939BFC5E1D3}" type="pres">
      <dgm:prSet presAssocID="{8900E1E4-52D3-4F3D-802F-6FA6C7278B70}" presName="wedge2" presStyleLbl="node1" presStyleIdx="1" presStyleCnt="3"/>
      <dgm:spPr/>
      <dgm:t>
        <a:bodyPr/>
        <a:lstStyle/>
        <a:p>
          <a:endParaRPr lang="en-US"/>
        </a:p>
      </dgm:t>
    </dgm:pt>
    <dgm:pt modelId="{DF428C3B-D9BB-4DF2-9D00-7E8FE32B962E}" type="pres">
      <dgm:prSet presAssocID="{8900E1E4-52D3-4F3D-802F-6FA6C7278B70}" presName="dummy2a" presStyleCnt="0"/>
      <dgm:spPr/>
    </dgm:pt>
    <dgm:pt modelId="{696F9602-51D0-4BB7-ABF4-A8F84A915B61}" type="pres">
      <dgm:prSet presAssocID="{8900E1E4-52D3-4F3D-802F-6FA6C7278B70}" presName="dummy2b" presStyleCnt="0"/>
      <dgm:spPr/>
    </dgm:pt>
    <dgm:pt modelId="{B393C121-0738-4EAE-82A6-872844B484B9}" type="pres">
      <dgm:prSet presAssocID="{8900E1E4-52D3-4F3D-802F-6FA6C7278B70}" presName="wedge2Tx" presStyleLbl="node1" presStyleIdx="1" presStyleCnt="3">
        <dgm:presLayoutVars>
          <dgm:chMax val="0"/>
          <dgm:chPref val="0"/>
          <dgm:bulletEnabled val="1"/>
        </dgm:presLayoutVars>
      </dgm:prSet>
      <dgm:spPr/>
      <dgm:t>
        <a:bodyPr/>
        <a:lstStyle/>
        <a:p>
          <a:endParaRPr lang="en-US"/>
        </a:p>
      </dgm:t>
    </dgm:pt>
    <dgm:pt modelId="{D819DD48-EB7E-4683-861A-CA97F2417C2E}" type="pres">
      <dgm:prSet presAssocID="{8900E1E4-52D3-4F3D-802F-6FA6C7278B70}" presName="wedge3" presStyleLbl="node1" presStyleIdx="2" presStyleCnt="3"/>
      <dgm:spPr/>
      <dgm:t>
        <a:bodyPr/>
        <a:lstStyle/>
        <a:p>
          <a:endParaRPr lang="en-US"/>
        </a:p>
      </dgm:t>
    </dgm:pt>
    <dgm:pt modelId="{4C3E40C8-7805-4DCA-92FC-5E83CF534AB6}" type="pres">
      <dgm:prSet presAssocID="{8900E1E4-52D3-4F3D-802F-6FA6C7278B70}" presName="dummy3a" presStyleCnt="0"/>
      <dgm:spPr/>
    </dgm:pt>
    <dgm:pt modelId="{30FF3A41-B6EF-47EA-A0D5-8432EB23F25B}" type="pres">
      <dgm:prSet presAssocID="{8900E1E4-52D3-4F3D-802F-6FA6C7278B70}" presName="dummy3b" presStyleCnt="0"/>
      <dgm:spPr/>
    </dgm:pt>
    <dgm:pt modelId="{5A04E0A7-281E-45F5-BDDA-5BAF3CB5CD65}" type="pres">
      <dgm:prSet presAssocID="{8900E1E4-52D3-4F3D-802F-6FA6C7278B70}" presName="wedge3Tx" presStyleLbl="node1" presStyleIdx="2" presStyleCnt="3">
        <dgm:presLayoutVars>
          <dgm:chMax val="0"/>
          <dgm:chPref val="0"/>
          <dgm:bulletEnabled val="1"/>
        </dgm:presLayoutVars>
      </dgm:prSet>
      <dgm:spPr/>
      <dgm:t>
        <a:bodyPr/>
        <a:lstStyle/>
        <a:p>
          <a:endParaRPr lang="en-US"/>
        </a:p>
      </dgm:t>
    </dgm:pt>
    <dgm:pt modelId="{01A93460-517D-43BD-B6C9-95BE772D0F9A}" type="pres">
      <dgm:prSet presAssocID="{713C43FE-FFF5-49C5-A462-EC411DBD9BBE}" presName="arrowWedge1" presStyleLbl="fgSibTrans2D1" presStyleIdx="0" presStyleCnt="3"/>
      <dgm:spPr/>
    </dgm:pt>
    <dgm:pt modelId="{6955ACF3-5DEC-4578-9504-5CD7EDC7DF8D}" type="pres">
      <dgm:prSet presAssocID="{56F3F5EB-2A73-4D49-81A5-58D0BFB00381}" presName="arrowWedge2" presStyleLbl="fgSibTrans2D1" presStyleIdx="1" presStyleCnt="3"/>
      <dgm:spPr/>
    </dgm:pt>
    <dgm:pt modelId="{338E9A52-AA84-4C4F-BCDB-E0081660E785}" type="pres">
      <dgm:prSet presAssocID="{BFCA9635-F43D-48E2-88DE-9CEBD0AE1E7A}" presName="arrowWedge3" presStyleLbl="fgSibTrans2D1" presStyleIdx="2" presStyleCnt="3"/>
      <dgm:spPr/>
    </dgm:pt>
  </dgm:ptLst>
  <dgm:cxnLst>
    <dgm:cxn modelId="{EB2B8E64-27DD-40D0-AB05-DDF6E8A3F9FA}" type="presOf" srcId="{A6455CD7-2EEB-4C21-982C-5F28AF0E36AF}" destId="{B393C121-0738-4EAE-82A6-872844B484B9}" srcOrd="1" destOrd="0" presId="urn:microsoft.com/office/officeart/2005/8/layout/cycle8"/>
    <dgm:cxn modelId="{20A828B9-3FF7-4DCF-948D-962FE6BFEBAC}" type="presOf" srcId="{689E151C-87BE-41BD-92B9-C95363D261F0}" destId="{22AD135C-340A-40D5-99FD-766E34999DC2}" srcOrd="0" destOrd="0" presId="urn:microsoft.com/office/officeart/2005/8/layout/cycle8"/>
    <dgm:cxn modelId="{E7420A44-73B9-4DF5-B0BE-1EB0851223A4}" srcId="{8900E1E4-52D3-4F3D-802F-6FA6C7278B70}" destId="{8AA78FAB-7501-4658-AAFC-C029883B1D72}" srcOrd="2" destOrd="0" parTransId="{48E8502B-051A-4B6A-B3C3-A8ADD848029D}" sibTransId="{BFCA9635-F43D-48E2-88DE-9CEBD0AE1E7A}"/>
    <dgm:cxn modelId="{BC3E49AA-5508-46DD-889C-5BDDED718E4B}" type="presOf" srcId="{8AA78FAB-7501-4658-AAFC-C029883B1D72}" destId="{D819DD48-EB7E-4683-861A-CA97F2417C2E}" srcOrd="0" destOrd="0" presId="urn:microsoft.com/office/officeart/2005/8/layout/cycle8"/>
    <dgm:cxn modelId="{FC7FB2A3-5F16-4560-BBCE-FC841A161F9E}" srcId="{8900E1E4-52D3-4F3D-802F-6FA6C7278B70}" destId="{689E151C-87BE-41BD-92B9-C95363D261F0}" srcOrd="0" destOrd="0" parTransId="{2C1E711B-1406-4930-9EB9-25C836E196F1}" sibTransId="{713C43FE-FFF5-49C5-A462-EC411DBD9BBE}"/>
    <dgm:cxn modelId="{D036A726-57FB-404C-8B84-F380DF093D57}" type="presOf" srcId="{689E151C-87BE-41BD-92B9-C95363D261F0}" destId="{CC07EE4B-A791-43AA-AAE5-13323619E977}" srcOrd="1" destOrd="0" presId="urn:microsoft.com/office/officeart/2005/8/layout/cycle8"/>
    <dgm:cxn modelId="{64D186D3-0EA3-4FD9-9ECE-2D2EB9460A4C}" type="presOf" srcId="{8AA78FAB-7501-4658-AAFC-C029883B1D72}" destId="{5A04E0A7-281E-45F5-BDDA-5BAF3CB5CD65}" srcOrd="1" destOrd="0" presId="urn:microsoft.com/office/officeart/2005/8/layout/cycle8"/>
    <dgm:cxn modelId="{A527ABCA-8829-497F-A31C-1FE7A12AD47A}" srcId="{8900E1E4-52D3-4F3D-802F-6FA6C7278B70}" destId="{A6455CD7-2EEB-4C21-982C-5F28AF0E36AF}" srcOrd="1" destOrd="0" parTransId="{950B503B-C1A1-47DF-B650-FD2D83210F49}" sibTransId="{56F3F5EB-2A73-4D49-81A5-58D0BFB00381}"/>
    <dgm:cxn modelId="{12F5AF13-9778-4B7E-B944-7C2C46E4B115}" type="presOf" srcId="{A6455CD7-2EEB-4C21-982C-5F28AF0E36AF}" destId="{42103016-8F62-4E3B-8D40-B939BFC5E1D3}" srcOrd="0" destOrd="0" presId="urn:microsoft.com/office/officeart/2005/8/layout/cycle8"/>
    <dgm:cxn modelId="{F023EAD8-2E30-49DD-AC6B-8B82EF4F1BCA}" type="presOf" srcId="{8900E1E4-52D3-4F3D-802F-6FA6C7278B70}" destId="{27D64CC4-B516-4BA0-9C57-EF4E45846864}" srcOrd="0" destOrd="0" presId="urn:microsoft.com/office/officeart/2005/8/layout/cycle8"/>
    <dgm:cxn modelId="{7B4E678C-266D-4C4E-8D79-DE7FA9DE3C6C}" type="presParOf" srcId="{27D64CC4-B516-4BA0-9C57-EF4E45846864}" destId="{22AD135C-340A-40D5-99FD-766E34999DC2}" srcOrd="0" destOrd="0" presId="urn:microsoft.com/office/officeart/2005/8/layout/cycle8"/>
    <dgm:cxn modelId="{2B9326A3-6DB1-4CE9-A970-FEDD60D44594}" type="presParOf" srcId="{27D64CC4-B516-4BA0-9C57-EF4E45846864}" destId="{EB15C443-3402-4836-A687-E07BEC29FCD7}" srcOrd="1" destOrd="0" presId="urn:microsoft.com/office/officeart/2005/8/layout/cycle8"/>
    <dgm:cxn modelId="{610B39F8-AE62-4569-9B8B-7791140CC939}" type="presParOf" srcId="{27D64CC4-B516-4BA0-9C57-EF4E45846864}" destId="{F751193F-55B3-4598-9FBC-D7E6BA5CDB2B}" srcOrd="2" destOrd="0" presId="urn:microsoft.com/office/officeart/2005/8/layout/cycle8"/>
    <dgm:cxn modelId="{FBD00248-9CB3-40E0-9ED8-927B0D5BEDBE}" type="presParOf" srcId="{27D64CC4-B516-4BA0-9C57-EF4E45846864}" destId="{CC07EE4B-A791-43AA-AAE5-13323619E977}" srcOrd="3" destOrd="0" presId="urn:microsoft.com/office/officeart/2005/8/layout/cycle8"/>
    <dgm:cxn modelId="{F21A91E8-7E35-40D1-8107-79846DF4658E}" type="presParOf" srcId="{27D64CC4-B516-4BA0-9C57-EF4E45846864}" destId="{42103016-8F62-4E3B-8D40-B939BFC5E1D3}" srcOrd="4" destOrd="0" presId="urn:microsoft.com/office/officeart/2005/8/layout/cycle8"/>
    <dgm:cxn modelId="{6A263F7D-ED3F-49F0-8A7A-358EE401FF2B}" type="presParOf" srcId="{27D64CC4-B516-4BA0-9C57-EF4E45846864}" destId="{DF428C3B-D9BB-4DF2-9D00-7E8FE32B962E}" srcOrd="5" destOrd="0" presId="urn:microsoft.com/office/officeart/2005/8/layout/cycle8"/>
    <dgm:cxn modelId="{AB77A07D-50E9-4D81-A7D0-23FEA67E50E3}" type="presParOf" srcId="{27D64CC4-B516-4BA0-9C57-EF4E45846864}" destId="{696F9602-51D0-4BB7-ABF4-A8F84A915B61}" srcOrd="6" destOrd="0" presId="urn:microsoft.com/office/officeart/2005/8/layout/cycle8"/>
    <dgm:cxn modelId="{2C970DD2-4D6E-42B3-9AB7-12EB155FF1D3}" type="presParOf" srcId="{27D64CC4-B516-4BA0-9C57-EF4E45846864}" destId="{B393C121-0738-4EAE-82A6-872844B484B9}" srcOrd="7" destOrd="0" presId="urn:microsoft.com/office/officeart/2005/8/layout/cycle8"/>
    <dgm:cxn modelId="{CAB5BDC6-C4AE-43A0-9BB6-483C5DB0D676}" type="presParOf" srcId="{27D64CC4-B516-4BA0-9C57-EF4E45846864}" destId="{D819DD48-EB7E-4683-861A-CA97F2417C2E}" srcOrd="8" destOrd="0" presId="urn:microsoft.com/office/officeart/2005/8/layout/cycle8"/>
    <dgm:cxn modelId="{29FA89AF-96CA-4C45-BA59-57AF4E1859D6}" type="presParOf" srcId="{27D64CC4-B516-4BA0-9C57-EF4E45846864}" destId="{4C3E40C8-7805-4DCA-92FC-5E83CF534AB6}" srcOrd="9" destOrd="0" presId="urn:microsoft.com/office/officeart/2005/8/layout/cycle8"/>
    <dgm:cxn modelId="{E5A326E0-5696-4C61-865C-FB931AF8FA6D}" type="presParOf" srcId="{27D64CC4-B516-4BA0-9C57-EF4E45846864}" destId="{30FF3A41-B6EF-47EA-A0D5-8432EB23F25B}" srcOrd="10" destOrd="0" presId="urn:microsoft.com/office/officeart/2005/8/layout/cycle8"/>
    <dgm:cxn modelId="{B41C2BC7-8E84-4A8B-AE57-E12C2B777659}" type="presParOf" srcId="{27D64CC4-B516-4BA0-9C57-EF4E45846864}" destId="{5A04E0A7-281E-45F5-BDDA-5BAF3CB5CD65}" srcOrd="11" destOrd="0" presId="urn:microsoft.com/office/officeart/2005/8/layout/cycle8"/>
    <dgm:cxn modelId="{176C00B8-8D29-4763-94E6-DBE08E9D6556}" type="presParOf" srcId="{27D64CC4-B516-4BA0-9C57-EF4E45846864}" destId="{01A93460-517D-43BD-B6C9-95BE772D0F9A}" srcOrd="12" destOrd="0" presId="urn:microsoft.com/office/officeart/2005/8/layout/cycle8"/>
    <dgm:cxn modelId="{8A79ED1D-E3E7-401B-AAFA-B48666344A39}" type="presParOf" srcId="{27D64CC4-B516-4BA0-9C57-EF4E45846864}" destId="{6955ACF3-5DEC-4578-9504-5CD7EDC7DF8D}" srcOrd="13" destOrd="0" presId="urn:microsoft.com/office/officeart/2005/8/layout/cycle8"/>
    <dgm:cxn modelId="{1ABCA8FF-B913-4D60-997D-8D7C1A4D0D76}" type="presParOf" srcId="{27D64CC4-B516-4BA0-9C57-EF4E45846864}" destId="{338E9A52-AA84-4C4F-BCDB-E0081660E78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CBA5D-CC89-4895-A739-A966EF03B72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vi-VN"/>
        </a:p>
      </dgm:t>
    </dgm:pt>
    <dgm:pt modelId="{6F9F8961-1F19-4008-B1C0-BA504B36588A}">
      <dgm:prSet phldrT="[Text]"/>
      <dgm:spPr/>
      <dgm:t>
        <a:bodyPr/>
        <a:lstStyle/>
        <a:p>
          <a:r>
            <a:rPr lang="en-US" dirty="0" smtClean="0"/>
            <a:t>A UNICEF report in 2015 showed that nearly 75% of children aged 2-14 in Vietnam have been violently abused by parents, caretakers, or other family members at least once </a:t>
          </a:r>
          <a:r>
            <a:rPr lang="en-US" i="1" dirty="0" smtClean="0"/>
            <a:t>(Source: GSO, 2015)</a:t>
          </a:r>
          <a:r>
            <a:rPr lang="en-US" dirty="0" smtClean="0"/>
            <a:t>. </a:t>
          </a:r>
          <a:endParaRPr lang="vi-VN" dirty="0"/>
        </a:p>
      </dgm:t>
    </dgm:pt>
    <dgm:pt modelId="{80CCF5E7-285C-42CB-A4A9-3756955C0406}" type="parTrans" cxnId="{BBA55B6C-162E-4BCB-A480-9B2DAC747224}">
      <dgm:prSet/>
      <dgm:spPr/>
      <dgm:t>
        <a:bodyPr/>
        <a:lstStyle/>
        <a:p>
          <a:endParaRPr lang="vi-VN"/>
        </a:p>
      </dgm:t>
    </dgm:pt>
    <dgm:pt modelId="{9B1F42ED-5FEE-4073-B734-93B91ECB956A}" type="sibTrans" cxnId="{BBA55B6C-162E-4BCB-A480-9B2DAC747224}">
      <dgm:prSet/>
      <dgm:spPr/>
      <dgm:t>
        <a:bodyPr/>
        <a:lstStyle/>
        <a:p>
          <a:endParaRPr lang="vi-VN"/>
        </a:p>
      </dgm:t>
    </dgm:pt>
    <dgm:pt modelId="{196AE1A1-C276-4FD8-AFEE-345345B81DB4}">
      <dgm:prSet phldrT="[Text]"/>
      <dgm:spPr/>
      <dgm:t>
        <a:bodyPr/>
        <a:lstStyle/>
        <a:p>
          <a:r>
            <a:rPr lang="en-US" dirty="0" smtClean="0"/>
            <a:t>Many left behind children in rural areas, who live with grandparents or relatives, while their parents work far away.</a:t>
          </a:r>
          <a:endParaRPr lang="vi-VN" dirty="0"/>
        </a:p>
      </dgm:t>
    </dgm:pt>
    <dgm:pt modelId="{961EDCB0-6970-4032-BC9A-D331A10A8B6A}" type="parTrans" cxnId="{A5EF2830-74D6-46AA-A47C-D76EB0BD0F08}">
      <dgm:prSet/>
      <dgm:spPr/>
      <dgm:t>
        <a:bodyPr/>
        <a:lstStyle/>
        <a:p>
          <a:endParaRPr lang="vi-VN"/>
        </a:p>
      </dgm:t>
    </dgm:pt>
    <dgm:pt modelId="{0D08029E-7994-4737-B205-3F6B2E9FE0DC}" type="sibTrans" cxnId="{A5EF2830-74D6-46AA-A47C-D76EB0BD0F08}">
      <dgm:prSet/>
      <dgm:spPr/>
      <dgm:t>
        <a:bodyPr/>
        <a:lstStyle/>
        <a:p>
          <a:endParaRPr lang="vi-VN"/>
        </a:p>
      </dgm:t>
    </dgm:pt>
    <dgm:pt modelId="{CAA21CB6-12EB-4288-97E0-DFB84C5600B1}">
      <dgm:prSet phldrT="[Text]"/>
      <dgm:spPr/>
      <dgm:t>
        <a:bodyPr/>
        <a:lstStyle/>
        <a:p>
          <a:r>
            <a:rPr lang="en-US" b="1" dirty="0" smtClean="0"/>
            <a:t>Violent punishment (1-14 years): 68%</a:t>
          </a:r>
          <a:endParaRPr lang="vi-VN" dirty="0"/>
        </a:p>
      </dgm:t>
    </dgm:pt>
    <dgm:pt modelId="{2F5A4FE0-CC17-44F4-8D47-35F3093BD739}" type="parTrans" cxnId="{95F616B5-B5B2-436D-A0A0-C57BA9576401}">
      <dgm:prSet/>
      <dgm:spPr/>
      <dgm:t>
        <a:bodyPr/>
        <a:lstStyle/>
        <a:p>
          <a:endParaRPr lang="vi-VN"/>
        </a:p>
      </dgm:t>
    </dgm:pt>
    <dgm:pt modelId="{A8FA91FC-61A1-44D5-9C34-7637F972007D}" type="sibTrans" cxnId="{95F616B5-B5B2-436D-A0A0-C57BA9576401}">
      <dgm:prSet/>
      <dgm:spPr/>
      <dgm:t>
        <a:bodyPr/>
        <a:lstStyle/>
        <a:p>
          <a:endParaRPr lang="vi-VN"/>
        </a:p>
      </dgm:t>
    </dgm:pt>
    <dgm:pt modelId="{3D9B6279-177C-46EC-9453-2A439FF736BA}">
      <dgm:prSet phldrT="[Text]"/>
      <dgm:spPr/>
      <dgm:t>
        <a:bodyPr/>
        <a:lstStyle/>
        <a:p>
          <a:r>
            <a:rPr lang="en-US" b="1" dirty="0" smtClean="0"/>
            <a:t>Child </a:t>
          </a:r>
          <a:r>
            <a:rPr lang="en-US" b="1" dirty="0" err="1" smtClean="0"/>
            <a:t>labour</a:t>
          </a:r>
          <a:r>
            <a:rPr lang="en-US" b="1" dirty="0" smtClean="0"/>
            <a:t> (5-17 years): 16%</a:t>
          </a:r>
          <a:endParaRPr lang="vi-VN" dirty="0"/>
        </a:p>
      </dgm:t>
    </dgm:pt>
    <dgm:pt modelId="{BCE27964-83F4-4F31-AA25-2741530E307D}" type="parTrans" cxnId="{222E5B51-AB9C-424F-91CE-DA8B6AFF3388}">
      <dgm:prSet/>
      <dgm:spPr/>
      <dgm:t>
        <a:bodyPr/>
        <a:lstStyle/>
        <a:p>
          <a:endParaRPr lang="vi-VN"/>
        </a:p>
      </dgm:t>
    </dgm:pt>
    <dgm:pt modelId="{BF70FC99-2155-464C-818D-B84890D76CC5}" type="sibTrans" cxnId="{222E5B51-AB9C-424F-91CE-DA8B6AFF3388}">
      <dgm:prSet/>
      <dgm:spPr/>
      <dgm:t>
        <a:bodyPr/>
        <a:lstStyle/>
        <a:p>
          <a:endParaRPr lang="vi-VN"/>
        </a:p>
      </dgm:t>
    </dgm:pt>
    <dgm:pt modelId="{E1222B67-65BC-4BCF-AC50-80290D7A03E5}" type="pres">
      <dgm:prSet presAssocID="{88CCBA5D-CC89-4895-A739-A966EF03B723}" presName="linear" presStyleCnt="0">
        <dgm:presLayoutVars>
          <dgm:animLvl val="lvl"/>
          <dgm:resizeHandles val="exact"/>
        </dgm:presLayoutVars>
      </dgm:prSet>
      <dgm:spPr/>
      <dgm:t>
        <a:bodyPr/>
        <a:lstStyle/>
        <a:p>
          <a:endParaRPr lang="vi-VN"/>
        </a:p>
      </dgm:t>
    </dgm:pt>
    <dgm:pt modelId="{6DBE075B-4B6E-4C6A-9B39-033DAAD316E3}" type="pres">
      <dgm:prSet presAssocID="{6F9F8961-1F19-4008-B1C0-BA504B36588A}" presName="parentText" presStyleLbl="node1" presStyleIdx="0" presStyleCnt="4" custScaleY="68275">
        <dgm:presLayoutVars>
          <dgm:chMax val="0"/>
          <dgm:bulletEnabled val="1"/>
        </dgm:presLayoutVars>
      </dgm:prSet>
      <dgm:spPr/>
      <dgm:t>
        <a:bodyPr/>
        <a:lstStyle/>
        <a:p>
          <a:endParaRPr lang="vi-VN"/>
        </a:p>
      </dgm:t>
    </dgm:pt>
    <dgm:pt modelId="{5A268C26-0FE0-4125-AF69-CEF640DA9506}" type="pres">
      <dgm:prSet presAssocID="{9B1F42ED-5FEE-4073-B734-93B91ECB956A}" presName="spacer" presStyleCnt="0"/>
      <dgm:spPr/>
    </dgm:pt>
    <dgm:pt modelId="{9BCF2413-D5D6-4A9A-808A-A6CCC73E060A}" type="pres">
      <dgm:prSet presAssocID="{196AE1A1-C276-4FD8-AFEE-345345B81DB4}" presName="parentText" presStyleLbl="node1" presStyleIdx="1" presStyleCnt="4" custScaleY="51618">
        <dgm:presLayoutVars>
          <dgm:chMax val="0"/>
          <dgm:bulletEnabled val="1"/>
        </dgm:presLayoutVars>
      </dgm:prSet>
      <dgm:spPr/>
      <dgm:t>
        <a:bodyPr/>
        <a:lstStyle/>
        <a:p>
          <a:endParaRPr lang="vi-VN"/>
        </a:p>
      </dgm:t>
    </dgm:pt>
    <dgm:pt modelId="{C0E0A01A-C4DC-4A41-8C77-ABC578359BDB}" type="pres">
      <dgm:prSet presAssocID="{0D08029E-7994-4737-B205-3F6B2E9FE0DC}" presName="spacer" presStyleCnt="0"/>
      <dgm:spPr/>
    </dgm:pt>
    <dgm:pt modelId="{F5FB6CB4-2D60-4526-8D47-3DF6F6E9895F}" type="pres">
      <dgm:prSet presAssocID="{CAA21CB6-12EB-4288-97E0-DFB84C5600B1}" presName="parentText" presStyleLbl="node1" presStyleIdx="2" presStyleCnt="4" custScaleY="39006">
        <dgm:presLayoutVars>
          <dgm:chMax val="0"/>
          <dgm:bulletEnabled val="1"/>
        </dgm:presLayoutVars>
      </dgm:prSet>
      <dgm:spPr/>
      <dgm:t>
        <a:bodyPr/>
        <a:lstStyle/>
        <a:p>
          <a:endParaRPr lang="vi-VN"/>
        </a:p>
      </dgm:t>
    </dgm:pt>
    <dgm:pt modelId="{4CEB6176-72E4-4E54-B091-C058F95D4734}" type="pres">
      <dgm:prSet presAssocID="{A8FA91FC-61A1-44D5-9C34-7637F972007D}" presName="spacer" presStyleCnt="0"/>
      <dgm:spPr/>
    </dgm:pt>
    <dgm:pt modelId="{199B8184-8557-4EE9-AFC9-0787A81C3251}" type="pres">
      <dgm:prSet presAssocID="{3D9B6279-177C-46EC-9453-2A439FF736BA}" presName="parentText" presStyleLbl="node1" presStyleIdx="3" presStyleCnt="4" custScaleY="42675">
        <dgm:presLayoutVars>
          <dgm:chMax val="0"/>
          <dgm:bulletEnabled val="1"/>
        </dgm:presLayoutVars>
      </dgm:prSet>
      <dgm:spPr/>
      <dgm:t>
        <a:bodyPr/>
        <a:lstStyle/>
        <a:p>
          <a:endParaRPr lang="vi-VN"/>
        </a:p>
      </dgm:t>
    </dgm:pt>
  </dgm:ptLst>
  <dgm:cxnLst>
    <dgm:cxn modelId="{64643A37-D344-462B-A7A7-6C31A6A3AD5B}" type="presOf" srcId="{6F9F8961-1F19-4008-B1C0-BA504B36588A}" destId="{6DBE075B-4B6E-4C6A-9B39-033DAAD316E3}" srcOrd="0" destOrd="0" presId="urn:microsoft.com/office/officeart/2005/8/layout/vList2"/>
    <dgm:cxn modelId="{222E5B51-AB9C-424F-91CE-DA8B6AFF3388}" srcId="{88CCBA5D-CC89-4895-A739-A966EF03B723}" destId="{3D9B6279-177C-46EC-9453-2A439FF736BA}" srcOrd="3" destOrd="0" parTransId="{BCE27964-83F4-4F31-AA25-2741530E307D}" sibTransId="{BF70FC99-2155-464C-818D-B84890D76CC5}"/>
    <dgm:cxn modelId="{BBA55B6C-162E-4BCB-A480-9B2DAC747224}" srcId="{88CCBA5D-CC89-4895-A739-A966EF03B723}" destId="{6F9F8961-1F19-4008-B1C0-BA504B36588A}" srcOrd="0" destOrd="0" parTransId="{80CCF5E7-285C-42CB-A4A9-3756955C0406}" sibTransId="{9B1F42ED-5FEE-4073-B734-93B91ECB956A}"/>
    <dgm:cxn modelId="{95F616B5-B5B2-436D-A0A0-C57BA9576401}" srcId="{88CCBA5D-CC89-4895-A739-A966EF03B723}" destId="{CAA21CB6-12EB-4288-97E0-DFB84C5600B1}" srcOrd="2" destOrd="0" parTransId="{2F5A4FE0-CC17-44F4-8D47-35F3093BD739}" sibTransId="{A8FA91FC-61A1-44D5-9C34-7637F972007D}"/>
    <dgm:cxn modelId="{726AE01A-36F0-42B5-9155-A2523D9400CF}" type="presOf" srcId="{3D9B6279-177C-46EC-9453-2A439FF736BA}" destId="{199B8184-8557-4EE9-AFC9-0787A81C3251}" srcOrd="0" destOrd="0" presId="urn:microsoft.com/office/officeart/2005/8/layout/vList2"/>
    <dgm:cxn modelId="{A5EF2830-74D6-46AA-A47C-D76EB0BD0F08}" srcId="{88CCBA5D-CC89-4895-A739-A966EF03B723}" destId="{196AE1A1-C276-4FD8-AFEE-345345B81DB4}" srcOrd="1" destOrd="0" parTransId="{961EDCB0-6970-4032-BC9A-D331A10A8B6A}" sibTransId="{0D08029E-7994-4737-B205-3F6B2E9FE0DC}"/>
    <dgm:cxn modelId="{D844CA91-D01A-4860-9D2D-F8707240195D}" type="presOf" srcId="{CAA21CB6-12EB-4288-97E0-DFB84C5600B1}" destId="{F5FB6CB4-2D60-4526-8D47-3DF6F6E9895F}" srcOrd="0" destOrd="0" presId="urn:microsoft.com/office/officeart/2005/8/layout/vList2"/>
    <dgm:cxn modelId="{9A58C1CB-7CD9-40E0-8D6E-FB34DB68DA2C}" type="presOf" srcId="{88CCBA5D-CC89-4895-A739-A966EF03B723}" destId="{E1222B67-65BC-4BCF-AC50-80290D7A03E5}" srcOrd="0" destOrd="0" presId="urn:microsoft.com/office/officeart/2005/8/layout/vList2"/>
    <dgm:cxn modelId="{A4B7BC65-DF16-4A6C-8371-35A0B2436FAC}" type="presOf" srcId="{196AE1A1-C276-4FD8-AFEE-345345B81DB4}" destId="{9BCF2413-D5D6-4A9A-808A-A6CCC73E060A}" srcOrd="0" destOrd="0" presId="urn:microsoft.com/office/officeart/2005/8/layout/vList2"/>
    <dgm:cxn modelId="{AA40FB7E-2370-4300-848A-FA522CACB10A}" type="presParOf" srcId="{E1222B67-65BC-4BCF-AC50-80290D7A03E5}" destId="{6DBE075B-4B6E-4C6A-9B39-033DAAD316E3}" srcOrd="0" destOrd="0" presId="urn:microsoft.com/office/officeart/2005/8/layout/vList2"/>
    <dgm:cxn modelId="{92448C43-202E-454D-BC9C-9CDC3CEFECB0}" type="presParOf" srcId="{E1222B67-65BC-4BCF-AC50-80290D7A03E5}" destId="{5A268C26-0FE0-4125-AF69-CEF640DA9506}" srcOrd="1" destOrd="0" presId="urn:microsoft.com/office/officeart/2005/8/layout/vList2"/>
    <dgm:cxn modelId="{ABECA8B5-E474-4C2B-B3C7-F93CCE6C708A}" type="presParOf" srcId="{E1222B67-65BC-4BCF-AC50-80290D7A03E5}" destId="{9BCF2413-D5D6-4A9A-808A-A6CCC73E060A}" srcOrd="2" destOrd="0" presId="urn:microsoft.com/office/officeart/2005/8/layout/vList2"/>
    <dgm:cxn modelId="{33C75A38-A47E-4D8D-ADD9-5DEDE41C987E}" type="presParOf" srcId="{E1222B67-65BC-4BCF-AC50-80290D7A03E5}" destId="{C0E0A01A-C4DC-4A41-8C77-ABC578359BDB}" srcOrd="3" destOrd="0" presId="urn:microsoft.com/office/officeart/2005/8/layout/vList2"/>
    <dgm:cxn modelId="{85E6D6C9-48B1-4190-A4E8-77F4D71A3FD1}" type="presParOf" srcId="{E1222B67-65BC-4BCF-AC50-80290D7A03E5}" destId="{F5FB6CB4-2D60-4526-8D47-3DF6F6E9895F}" srcOrd="4" destOrd="0" presId="urn:microsoft.com/office/officeart/2005/8/layout/vList2"/>
    <dgm:cxn modelId="{162A6797-FF22-4CF5-BBF1-0D3A71EB9B2B}" type="presParOf" srcId="{E1222B67-65BC-4BCF-AC50-80290D7A03E5}" destId="{4CEB6176-72E4-4E54-B091-C058F95D4734}" srcOrd="5" destOrd="0" presId="urn:microsoft.com/office/officeart/2005/8/layout/vList2"/>
    <dgm:cxn modelId="{57C2004E-40F6-412F-926F-C66396C6D5F1}" type="presParOf" srcId="{E1222B67-65BC-4BCF-AC50-80290D7A03E5}" destId="{199B8184-8557-4EE9-AFC9-0787A81C325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A4A5F-F1D2-4614-8A8F-2170DB42E742}">
      <dsp:nvSpPr>
        <dsp:cNvPr id="0" name=""/>
        <dsp:cNvSpPr/>
      </dsp:nvSpPr>
      <dsp:spPr>
        <a:xfrm>
          <a:off x="1456688" y="1740272"/>
          <a:ext cx="4027611" cy="24844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1A071-67C7-4803-86D1-303B36B55E6E}">
      <dsp:nvSpPr>
        <dsp:cNvPr id="0" name=""/>
        <dsp:cNvSpPr/>
      </dsp:nvSpPr>
      <dsp:spPr>
        <a:xfrm>
          <a:off x="1644851" y="1927942"/>
          <a:ext cx="3639433" cy="209416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7545A-064A-4726-9573-853FBB7D6BDA}">
      <dsp:nvSpPr>
        <dsp:cNvPr id="0" name=""/>
        <dsp:cNvSpPr/>
      </dsp:nvSpPr>
      <dsp:spPr>
        <a:xfrm>
          <a:off x="1644851" y="3392964"/>
          <a:ext cx="3639433" cy="6333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lvl="0" algn="r" defTabSz="577850">
            <a:lnSpc>
              <a:spcPct val="100000"/>
            </a:lnSpc>
            <a:spcBef>
              <a:spcPct val="0"/>
            </a:spcBef>
            <a:spcAft>
              <a:spcPct val="35000"/>
            </a:spcAft>
          </a:pPr>
          <a:r>
            <a:rPr lang="en-US" sz="1300" kern="1200" dirty="0" smtClean="0"/>
            <a:t>Hanoi capital</a:t>
          </a:r>
          <a:endParaRPr lang="en-US" sz="1300" kern="1200" dirty="0"/>
        </a:p>
      </dsp:txBody>
      <dsp:txXfrm>
        <a:off x="1644851" y="3392964"/>
        <a:ext cx="3639433" cy="633313"/>
      </dsp:txXfrm>
    </dsp:sp>
    <dsp:sp modelId="{A633F18A-3F19-4B43-82AB-74107827B7B2}">
      <dsp:nvSpPr>
        <dsp:cNvPr id="0" name=""/>
        <dsp:cNvSpPr/>
      </dsp:nvSpPr>
      <dsp:spPr>
        <a:xfrm>
          <a:off x="3898571" y="0"/>
          <a:ext cx="1576301" cy="160800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0F407-F086-412C-BF5B-B137DCE7460A}">
      <dsp:nvSpPr>
        <dsp:cNvPr id="0" name=""/>
        <dsp:cNvSpPr/>
      </dsp:nvSpPr>
      <dsp:spPr>
        <a:xfrm>
          <a:off x="4008231" y="97707"/>
          <a:ext cx="1381140" cy="1412593"/>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23402F-B63F-4624-A81E-C52E60940551}">
      <dsp:nvSpPr>
        <dsp:cNvPr id="0" name=""/>
        <dsp:cNvSpPr/>
      </dsp:nvSpPr>
      <dsp:spPr>
        <a:xfrm>
          <a:off x="4006801" y="1087893"/>
          <a:ext cx="1381140" cy="422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lvl="0" algn="r" defTabSz="577850">
            <a:lnSpc>
              <a:spcPct val="90000"/>
            </a:lnSpc>
            <a:spcBef>
              <a:spcPct val="0"/>
            </a:spcBef>
            <a:spcAft>
              <a:spcPct val="35000"/>
            </a:spcAft>
          </a:pPr>
          <a:r>
            <a:rPr lang="en-US" sz="1300" kern="1200" dirty="0" smtClean="0"/>
            <a:t>Hue</a:t>
          </a:r>
          <a:endParaRPr lang="en-US" sz="1300" kern="1200" dirty="0"/>
        </a:p>
      </dsp:txBody>
      <dsp:txXfrm>
        <a:off x="4006801" y="1087893"/>
        <a:ext cx="1381140" cy="422407"/>
      </dsp:txXfrm>
    </dsp:sp>
    <dsp:sp modelId="{563A03F6-AEE0-4432-8CB9-38A228EE0CA5}">
      <dsp:nvSpPr>
        <dsp:cNvPr id="0" name=""/>
        <dsp:cNvSpPr/>
      </dsp:nvSpPr>
      <dsp:spPr>
        <a:xfrm>
          <a:off x="5608123" y="2702456"/>
          <a:ext cx="1917297" cy="118500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1D1DA-2D71-431C-994F-ADFDF2D1791D}">
      <dsp:nvSpPr>
        <dsp:cNvPr id="0" name=""/>
        <dsp:cNvSpPr/>
      </dsp:nvSpPr>
      <dsp:spPr>
        <a:xfrm>
          <a:off x="5706061" y="2800759"/>
          <a:ext cx="1722136" cy="99018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17BF8-3E3A-4C1B-B609-02156F4B28DE}">
      <dsp:nvSpPr>
        <dsp:cNvPr id="0" name=""/>
        <dsp:cNvSpPr/>
      </dsp:nvSpPr>
      <dsp:spPr>
        <a:xfrm>
          <a:off x="5706061" y="3369133"/>
          <a:ext cx="1722136" cy="422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lvl="0" algn="r" defTabSz="577850">
            <a:lnSpc>
              <a:spcPct val="90000"/>
            </a:lnSpc>
            <a:spcBef>
              <a:spcPct val="0"/>
            </a:spcBef>
            <a:spcAft>
              <a:spcPct val="35000"/>
            </a:spcAft>
          </a:pPr>
          <a:r>
            <a:rPr lang="en-US" sz="1300" kern="1200" dirty="0" err="1" smtClean="0"/>
            <a:t>Danang</a:t>
          </a:r>
          <a:endParaRPr lang="en-US" sz="1300" kern="1200" dirty="0"/>
        </a:p>
      </dsp:txBody>
      <dsp:txXfrm>
        <a:off x="5706061" y="3369133"/>
        <a:ext cx="1722136" cy="422407"/>
      </dsp:txXfrm>
    </dsp:sp>
    <dsp:sp modelId="{E6699F45-EA7A-45C3-9BF5-46195F2EB2B9}">
      <dsp:nvSpPr>
        <dsp:cNvPr id="0" name=""/>
        <dsp:cNvSpPr/>
      </dsp:nvSpPr>
      <dsp:spPr>
        <a:xfrm>
          <a:off x="376661" y="3211252"/>
          <a:ext cx="940776" cy="95563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F7A70-6CC5-4AB5-B271-C24BDFFD4A48}">
      <dsp:nvSpPr>
        <dsp:cNvPr id="0" name=""/>
        <dsp:cNvSpPr/>
      </dsp:nvSpPr>
      <dsp:spPr>
        <a:xfrm>
          <a:off x="473884" y="3311938"/>
          <a:ext cx="747045" cy="763193"/>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2078C-0124-41B8-81B4-A53B09CE39DF}">
      <dsp:nvSpPr>
        <dsp:cNvPr id="0" name=""/>
        <dsp:cNvSpPr/>
      </dsp:nvSpPr>
      <dsp:spPr>
        <a:xfrm>
          <a:off x="473884" y="3653320"/>
          <a:ext cx="747045" cy="422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lvl="0" algn="r" defTabSz="577850">
            <a:lnSpc>
              <a:spcPct val="90000"/>
            </a:lnSpc>
            <a:spcBef>
              <a:spcPct val="0"/>
            </a:spcBef>
            <a:spcAft>
              <a:spcPct val="35000"/>
            </a:spcAft>
          </a:pPr>
          <a:r>
            <a:rPr lang="en-US" sz="1300" kern="1200" dirty="0" smtClean="0"/>
            <a:t>Haiphong</a:t>
          </a:r>
          <a:endParaRPr lang="en-US" sz="1300" kern="1200" dirty="0"/>
        </a:p>
      </dsp:txBody>
      <dsp:txXfrm>
        <a:off x="473884" y="3653320"/>
        <a:ext cx="747045" cy="422407"/>
      </dsp:txXfrm>
    </dsp:sp>
    <dsp:sp modelId="{63F98301-3785-428F-BDC3-79A35D1B709F}">
      <dsp:nvSpPr>
        <dsp:cNvPr id="0" name=""/>
        <dsp:cNvSpPr/>
      </dsp:nvSpPr>
      <dsp:spPr>
        <a:xfrm>
          <a:off x="4871086" y="4349786"/>
          <a:ext cx="1657082" cy="160800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012D51-A088-4AE6-98CB-3AF17AC66357}">
      <dsp:nvSpPr>
        <dsp:cNvPr id="0" name=""/>
        <dsp:cNvSpPr/>
      </dsp:nvSpPr>
      <dsp:spPr>
        <a:xfrm>
          <a:off x="4966165" y="4448686"/>
          <a:ext cx="1461921" cy="1412593"/>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B01607-639F-4696-9046-21C0925BE8F8}">
      <dsp:nvSpPr>
        <dsp:cNvPr id="0" name=""/>
        <dsp:cNvSpPr/>
      </dsp:nvSpPr>
      <dsp:spPr>
        <a:xfrm>
          <a:off x="4966165" y="5438871"/>
          <a:ext cx="1461921" cy="422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lvl="0" algn="r" defTabSz="577850">
            <a:lnSpc>
              <a:spcPct val="90000"/>
            </a:lnSpc>
            <a:spcBef>
              <a:spcPct val="0"/>
            </a:spcBef>
            <a:spcAft>
              <a:spcPct val="35000"/>
            </a:spcAft>
          </a:pPr>
          <a:r>
            <a:rPr lang="en-US" sz="1300" kern="1200" dirty="0" err="1" smtClean="0"/>
            <a:t>Nhatrang</a:t>
          </a:r>
          <a:endParaRPr lang="en-US" sz="1300" kern="1200" dirty="0"/>
        </a:p>
      </dsp:txBody>
      <dsp:txXfrm>
        <a:off x="4966165" y="5438871"/>
        <a:ext cx="1461921" cy="422407"/>
      </dsp:txXfrm>
    </dsp:sp>
    <dsp:sp modelId="{24B057E0-92A4-4861-9775-46D401899AB4}">
      <dsp:nvSpPr>
        <dsp:cNvPr id="0" name=""/>
        <dsp:cNvSpPr/>
      </dsp:nvSpPr>
      <dsp:spPr>
        <a:xfrm>
          <a:off x="1456124" y="4349786"/>
          <a:ext cx="1687822" cy="95563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332ADB-252B-4C75-A0FF-4E67B26435C8}">
      <dsp:nvSpPr>
        <dsp:cNvPr id="0" name=""/>
        <dsp:cNvSpPr/>
      </dsp:nvSpPr>
      <dsp:spPr>
        <a:xfrm>
          <a:off x="1554777" y="4448686"/>
          <a:ext cx="1494805" cy="763193"/>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139D0-40BD-483C-BB58-E3D93170365B}">
      <dsp:nvSpPr>
        <dsp:cNvPr id="0" name=""/>
        <dsp:cNvSpPr/>
      </dsp:nvSpPr>
      <dsp:spPr>
        <a:xfrm>
          <a:off x="1554777" y="4789472"/>
          <a:ext cx="1494805" cy="422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lvl="0" algn="r" defTabSz="577850">
            <a:lnSpc>
              <a:spcPct val="90000"/>
            </a:lnSpc>
            <a:spcBef>
              <a:spcPct val="0"/>
            </a:spcBef>
            <a:spcAft>
              <a:spcPct val="35000"/>
            </a:spcAft>
          </a:pPr>
          <a:r>
            <a:rPr lang="en-US" sz="1300" kern="1200" dirty="0" smtClean="0"/>
            <a:t>HCM city</a:t>
          </a:r>
          <a:endParaRPr lang="en-US" sz="1300" kern="1200" dirty="0"/>
        </a:p>
      </dsp:txBody>
      <dsp:txXfrm>
        <a:off x="1554777" y="4789472"/>
        <a:ext cx="1494805" cy="422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3FF5E-15E9-4C51-A272-C90AB0A775AF}">
      <dsp:nvSpPr>
        <dsp:cNvPr id="0" name=""/>
        <dsp:cNvSpPr/>
      </dsp:nvSpPr>
      <dsp:spPr>
        <a:xfrm>
          <a:off x="1945197" y="2944475"/>
          <a:ext cx="532579" cy="2537058"/>
        </a:xfrm>
        <a:custGeom>
          <a:avLst/>
          <a:gdLst/>
          <a:ahLst/>
          <a:cxnLst/>
          <a:rect l="0" t="0" r="0" b="0"/>
          <a:pathLst>
            <a:path>
              <a:moveTo>
                <a:pt x="0" y="0"/>
              </a:moveTo>
              <a:lnTo>
                <a:pt x="266289" y="0"/>
              </a:lnTo>
              <a:lnTo>
                <a:pt x="266289" y="2537058"/>
              </a:lnTo>
              <a:lnTo>
                <a:pt x="532579" y="2537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2146677" y="4148195"/>
        <a:ext cx="129617" cy="129617"/>
      </dsp:txXfrm>
    </dsp:sp>
    <dsp:sp modelId="{CBCC6534-1672-4A49-B136-6946F4DE85B6}">
      <dsp:nvSpPr>
        <dsp:cNvPr id="0" name=""/>
        <dsp:cNvSpPr/>
      </dsp:nvSpPr>
      <dsp:spPr>
        <a:xfrm>
          <a:off x="1945197" y="2944475"/>
          <a:ext cx="532579" cy="1522234"/>
        </a:xfrm>
        <a:custGeom>
          <a:avLst/>
          <a:gdLst/>
          <a:ahLst/>
          <a:cxnLst/>
          <a:rect l="0" t="0" r="0" b="0"/>
          <a:pathLst>
            <a:path>
              <a:moveTo>
                <a:pt x="0" y="0"/>
              </a:moveTo>
              <a:lnTo>
                <a:pt x="266289" y="0"/>
              </a:lnTo>
              <a:lnTo>
                <a:pt x="266289" y="1522234"/>
              </a:lnTo>
              <a:lnTo>
                <a:pt x="532579" y="15222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171169" y="3665275"/>
        <a:ext cx="80635" cy="80635"/>
      </dsp:txXfrm>
    </dsp:sp>
    <dsp:sp modelId="{2CCBCB53-3AF3-4A44-99BE-D9A345C3B9E1}">
      <dsp:nvSpPr>
        <dsp:cNvPr id="0" name=""/>
        <dsp:cNvSpPr/>
      </dsp:nvSpPr>
      <dsp:spPr>
        <a:xfrm>
          <a:off x="1945197" y="2944475"/>
          <a:ext cx="532579" cy="507411"/>
        </a:xfrm>
        <a:custGeom>
          <a:avLst/>
          <a:gdLst/>
          <a:ahLst/>
          <a:cxnLst/>
          <a:rect l="0" t="0" r="0" b="0"/>
          <a:pathLst>
            <a:path>
              <a:moveTo>
                <a:pt x="0" y="0"/>
              </a:moveTo>
              <a:lnTo>
                <a:pt x="266289" y="0"/>
              </a:lnTo>
              <a:lnTo>
                <a:pt x="266289" y="507411"/>
              </a:lnTo>
              <a:lnTo>
                <a:pt x="532579" y="507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3096" y="3179791"/>
        <a:ext cx="36779" cy="36779"/>
      </dsp:txXfrm>
    </dsp:sp>
    <dsp:sp modelId="{49B5ACE3-F7D3-46FA-9EFC-3E3942F1EDD5}">
      <dsp:nvSpPr>
        <dsp:cNvPr id="0" name=""/>
        <dsp:cNvSpPr/>
      </dsp:nvSpPr>
      <dsp:spPr>
        <a:xfrm>
          <a:off x="1945197" y="2437063"/>
          <a:ext cx="532579" cy="507411"/>
        </a:xfrm>
        <a:custGeom>
          <a:avLst/>
          <a:gdLst/>
          <a:ahLst/>
          <a:cxnLst/>
          <a:rect l="0" t="0" r="0" b="0"/>
          <a:pathLst>
            <a:path>
              <a:moveTo>
                <a:pt x="0" y="507411"/>
              </a:moveTo>
              <a:lnTo>
                <a:pt x="266289" y="507411"/>
              </a:lnTo>
              <a:lnTo>
                <a:pt x="266289" y="0"/>
              </a:lnTo>
              <a:lnTo>
                <a:pt x="5325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3096" y="2672379"/>
        <a:ext cx="36779" cy="36779"/>
      </dsp:txXfrm>
    </dsp:sp>
    <dsp:sp modelId="{7AB5D5F2-707D-49EF-93AC-E5F5A67B707F}">
      <dsp:nvSpPr>
        <dsp:cNvPr id="0" name=""/>
        <dsp:cNvSpPr/>
      </dsp:nvSpPr>
      <dsp:spPr>
        <a:xfrm>
          <a:off x="1945197" y="1422240"/>
          <a:ext cx="532579" cy="1522234"/>
        </a:xfrm>
        <a:custGeom>
          <a:avLst/>
          <a:gdLst/>
          <a:ahLst/>
          <a:cxnLst/>
          <a:rect l="0" t="0" r="0" b="0"/>
          <a:pathLst>
            <a:path>
              <a:moveTo>
                <a:pt x="0" y="1522234"/>
              </a:moveTo>
              <a:lnTo>
                <a:pt x="266289" y="1522234"/>
              </a:lnTo>
              <a:lnTo>
                <a:pt x="266289" y="0"/>
              </a:lnTo>
              <a:lnTo>
                <a:pt x="5325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171169" y="2143040"/>
        <a:ext cx="80635" cy="80635"/>
      </dsp:txXfrm>
    </dsp:sp>
    <dsp:sp modelId="{E451D3EC-38EE-4F01-AC11-E1C1066B64EE}">
      <dsp:nvSpPr>
        <dsp:cNvPr id="0" name=""/>
        <dsp:cNvSpPr/>
      </dsp:nvSpPr>
      <dsp:spPr>
        <a:xfrm>
          <a:off x="1945197" y="407417"/>
          <a:ext cx="532579" cy="2537058"/>
        </a:xfrm>
        <a:custGeom>
          <a:avLst/>
          <a:gdLst/>
          <a:ahLst/>
          <a:cxnLst/>
          <a:rect l="0" t="0" r="0" b="0"/>
          <a:pathLst>
            <a:path>
              <a:moveTo>
                <a:pt x="0" y="2537058"/>
              </a:moveTo>
              <a:lnTo>
                <a:pt x="266289" y="2537058"/>
              </a:lnTo>
              <a:lnTo>
                <a:pt x="266289" y="0"/>
              </a:lnTo>
              <a:lnTo>
                <a:pt x="5325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2146677" y="1611137"/>
        <a:ext cx="129617" cy="129617"/>
      </dsp:txXfrm>
    </dsp:sp>
    <dsp:sp modelId="{54554124-D46E-422A-BB50-C2ECD5C8DA5B}">
      <dsp:nvSpPr>
        <dsp:cNvPr id="0" name=""/>
        <dsp:cNvSpPr/>
      </dsp:nvSpPr>
      <dsp:spPr>
        <a:xfrm rot="16200000">
          <a:off x="-597202" y="2538546"/>
          <a:ext cx="4272940" cy="81185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b="1" i="1" kern="1200" dirty="0" smtClean="0">
              <a:solidFill>
                <a:schemeClr val="tx1"/>
              </a:solidFill>
            </a:rPr>
            <a:t>Family </a:t>
          </a:r>
          <a:endParaRPr lang="en-US" sz="5700" kern="1200" dirty="0">
            <a:solidFill>
              <a:schemeClr val="tx1"/>
            </a:solidFill>
          </a:endParaRPr>
        </a:p>
      </dsp:txBody>
      <dsp:txXfrm>
        <a:off x="-597202" y="2538546"/>
        <a:ext cx="4272940" cy="811858"/>
      </dsp:txXfrm>
    </dsp:sp>
    <dsp:sp modelId="{569E0BAA-A53A-48C1-AEFF-A7F9755DFD67}">
      <dsp:nvSpPr>
        <dsp:cNvPr id="0" name=""/>
        <dsp:cNvSpPr/>
      </dsp:nvSpPr>
      <dsp:spPr>
        <a:xfrm>
          <a:off x="2477776" y="1488"/>
          <a:ext cx="8082901" cy="81185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average number of children in the household is 1.81 </a:t>
          </a:r>
          <a:endParaRPr lang="en-US" sz="2000" kern="1200" dirty="0">
            <a:solidFill>
              <a:schemeClr val="tx1"/>
            </a:solidFill>
          </a:endParaRPr>
        </a:p>
      </dsp:txBody>
      <dsp:txXfrm>
        <a:off x="2477776" y="1488"/>
        <a:ext cx="8082901" cy="811858"/>
      </dsp:txXfrm>
    </dsp:sp>
    <dsp:sp modelId="{CF6CF8C0-EC21-4BDC-BA86-22A8C378C8B8}">
      <dsp:nvSpPr>
        <dsp:cNvPr id="0" name=""/>
        <dsp:cNvSpPr/>
      </dsp:nvSpPr>
      <dsp:spPr>
        <a:xfrm>
          <a:off x="2477776" y="1016311"/>
          <a:ext cx="8082901" cy="81185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There are more extended families in rural and mountain areas</a:t>
          </a:r>
          <a:endParaRPr lang="en-US" sz="2000" kern="1200" dirty="0">
            <a:solidFill>
              <a:schemeClr val="tx1"/>
            </a:solidFill>
          </a:endParaRPr>
        </a:p>
      </dsp:txBody>
      <dsp:txXfrm>
        <a:off x="2477776" y="1016311"/>
        <a:ext cx="8082901" cy="811858"/>
      </dsp:txXfrm>
    </dsp:sp>
    <dsp:sp modelId="{D5FA5239-922E-4A93-A834-566EBBE71F1B}">
      <dsp:nvSpPr>
        <dsp:cNvPr id="0" name=""/>
        <dsp:cNvSpPr/>
      </dsp:nvSpPr>
      <dsp:spPr>
        <a:xfrm>
          <a:off x="2477776" y="2031134"/>
          <a:ext cx="8082901" cy="81185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Vietnamese parents work hard</a:t>
          </a:r>
          <a:endParaRPr lang="en-US" sz="2000" kern="1200" dirty="0">
            <a:solidFill>
              <a:schemeClr val="tx1"/>
            </a:solidFill>
          </a:endParaRPr>
        </a:p>
      </dsp:txBody>
      <dsp:txXfrm>
        <a:off x="2477776" y="2031134"/>
        <a:ext cx="8082901" cy="811858"/>
      </dsp:txXfrm>
    </dsp:sp>
    <dsp:sp modelId="{0FD67992-8E2D-4C06-9594-D754923F84D6}">
      <dsp:nvSpPr>
        <dsp:cNvPr id="0" name=""/>
        <dsp:cNvSpPr/>
      </dsp:nvSpPr>
      <dsp:spPr>
        <a:xfrm>
          <a:off x="2477776" y="3045957"/>
          <a:ext cx="8082901" cy="81185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Children are often reared by their grandparents, or spend long hours with house maids, or in private kindergarten</a:t>
          </a:r>
          <a:endParaRPr lang="vi-VN" sz="1900" kern="1200" dirty="0">
            <a:solidFill>
              <a:schemeClr val="tx1"/>
            </a:solidFill>
          </a:endParaRPr>
        </a:p>
      </dsp:txBody>
      <dsp:txXfrm>
        <a:off x="2477776" y="3045957"/>
        <a:ext cx="8082901" cy="811858"/>
      </dsp:txXfrm>
    </dsp:sp>
    <dsp:sp modelId="{4FFA360A-C890-47E9-846F-A0671DBEC29E}">
      <dsp:nvSpPr>
        <dsp:cNvPr id="0" name=""/>
        <dsp:cNvSpPr/>
      </dsp:nvSpPr>
      <dsp:spPr>
        <a:xfrm>
          <a:off x="2477776" y="4060781"/>
          <a:ext cx="8082901" cy="81185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 rural area every member of the family works hard.  The elderly members of the family help with child care.</a:t>
          </a:r>
          <a:endParaRPr lang="vi-VN" sz="1900" kern="1200" dirty="0">
            <a:solidFill>
              <a:schemeClr val="tx1"/>
            </a:solidFill>
          </a:endParaRPr>
        </a:p>
      </dsp:txBody>
      <dsp:txXfrm>
        <a:off x="2477776" y="4060781"/>
        <a:ext cx="8082901" cy="811858"/>
      </dsp:txXfrm>
    </dsp:sp>
    <dsp:sp modelId="{0279C5A1-AFD7-4DCF-9B13-96835D783FC2}">
      <dsp:nvSpPr>
        <dsp:cNvPr id="0" name=""/>
        <dsp:cNvSpPr/>
      </dsp:nvSpPr>
      <dsp:spPr>
        <a:xfrm>
          <a:off x="2477776" y="5075604"/>
          <a:ext cx="8082901" cy="811858"/>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Vietnamese children often join family work and participate in household chores, especially in rural and mountain areas.</a:t>
          </a:r>
          <a:endParaRPr lang="vi-VN" sz="1800" kern="1200" dirty="0">
            <a:solidFill>
              <a:schemeClr val="tx1"/>
            </a:solidFill>
          </a:endParaRPr>
        </a:p>
      </dsp:txBody>
      <dsp:txXfrm>
        <a:off x="2477776" y="5075604"/>
        <a:ext cx="8082901" cy="811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D135C-340A-40D5-99FD-766E34999DC2}">
      <dsp:nvSpPr>
        <dsp:cNvPr id="0" name=""/>
        <dsp:cNvSpPr/>
      </dsp:nvSpPr>
      <dsp:spPr>
        <a:xfrm>
          <a:off x="839713" y="306896"/>
          <a:ext cx="3966042" cy="3966042"/>
        </a:xfrm>
        <a:prstGeom prst="pie">
          <a:avLst>
            <a:gd name="adj1" fmla="val 16200000"/>
            <a:gd name="adj2" fmla="val 1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Grandparents help look after the small kids.</a:t>
          </a:r>
          <a:endParaRPr lang="en-US" sz="1800" kern="1200" dirty="0"/>
        </a:p>
      </dsp:txBody>
      <dsp:txXfrm>
        <a:off x="2929912" y="1147319"/>
        <a:ext cx="1416443" cy="1180369"/>
      </dsp:txXfrm>
    </dsp:sp>
    <dsp:sp modelId="{42103016-8F62-4E3B-8D40-B939BFC5E1D3}">
      <dsp:nvSpPr>
        <dsp:cNvPr id="0" name=""/>
        <dsp:cNvSpPr/>
      </dsp:nvSpPr>
      <dsp:spPr>
        <a:xfrm>
          <a:off x="758032" y="448540"/>
          <a:ext cx="3966042" cy="3966042"/>
        </a:xfrm>
        <a:prstGeom prst="pie">
          <a:avLst>
            <a:gd name="adj1" fmla="val 1800000"/>
            <a:gd name="adj2" fmla="val 90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Kids older than 6 go to school.</a:t>
          </a:r>
          <a:endParaRPr lang="en-US" sz="1800" kern="1200" dirty="0"/>
        </a:p>
      </dsp:txBody>
      <dsp:txXfrm>
        <a:off x="1702328" y="3021746"/>
        <a:ext cx="2124665" cy="1038725"/>
      </dsp:txXfrm>
    </dsp:sp>
    <dsp:sp modelId="{D819DD48-EB7E-4683-861A-CA97F2417C2E}">
      <dsp:nvSpPr>
        <dsp:cNvPr id="0" name=""/>
        <dsp:cNvSpPr/>
      </dsp:nvSpPr>
      <dsp:spPr>
        <a:xfrm>
          <a:off x="676350" y="306896"/>
          <a:ext cx="3966042" cy="3966042"/>
        </a:xfrm>
        <a:prstGeom prst="pie">
          <a:avLst>
            <a:gd name="adj1" fmla="val 90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Parents work hard.</a:t>
          </a:r>
          <a:endParaRPr lang="en-US" sz="1800" kern="1200" dirty="0"/>
        </a:p>
      </dsp:txBody>
      <dsp:txXfrm>
        <a:off x="1135750" y="1147319"/>
        <a:ext cx="1416443" cy="1180369"/>
      </dsp:txXfrm>
    </dsp:sp>
    <dsp:sp modelId="{01A93460-517D-43BD-B6C9-95BE772D0F9A}">
      <dsp:nvSpPr>
        <dsp:cNvPr id="0" name=""/>
        <dsp:cNvSpPr/>
      </dsp:nvSpPr>
      <dsp:spPr>
        <a:xfrm>
          <a:off x="594524" y="61379"/>
          <a:ext cx="4457076" cy="4457076"/>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55ACF3-5DEC-4578-9504-5CD7EDC7DF8D}">
      <dsp:nvSpPr>
        <dsp:cNvPr id="0" name=""/>
        <dsp:cNvSpPr/>
      </dsp:nvSpPr>
      <dsp:spPr>
        <a:xfrm>
          <a:off x="512515" y="202772"/>
          <a:ext cx="4457076" cy="4457076"/>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8E9A52-AA84-4C4F-BCDB-E0081660E785}">
      <dsp:nvSpPr>
        <dsp:cNvPr id="0" name=""/>
        <dsp:cNvSpPr/>
      </dsp:nvSpPr>
      <dsp:spPr>
        <a:xfrm>
          <a:off x="430506" y="61379"/>
          <a:ext cx="4457076" cy="4457076"/>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075B-4B6E-4C6A-9B39-033DAAD316E3}">
      <dsp:nvSpPr>
        <dsp:cNvPr id="0" name=""/>
        <dsp:cNvSpPr/>
      </dsp:nvSpPr>
      <dsp:spPr>
        <a:xfrm>
          <a:off x="0" y="189383"/>
          <a:ext cx="10821117" cy="16847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A UNICEF report in 2015 showed that nearly 75% of children aged 2-14 in Vietnam have been violently abused by parents, caretakers, or other family members at least once </a:t>
          </a:r>
          <a:r>
            <a:rPr lang="en-US" sz="2900" i="1" kern="1200" dirty="0" smtClean="0"/>
            <a:t>(Source: GSO, 2015)</a:t>
          </a:r>
          <a:r>
            <a:rPr lang="en-US" sz="2900" kern="1200" dirty="0" smtClean="0"/>
            <a:t>. </a:t>
          </a:r>
          <a:endParaRPr lang="vi-VN" sz="2900" kern="1200" dirty="0"/>
        </a:p>
      </dsp:txBody>
      <dsp:txXfrm>
        <a:off x="82241" y="271624"/>
        <a:ext cx="10656635" cy="1520224"/>
      </dsp:txXfrm>
    </dsp:sp>
    <dsp:sp modelId="{9BCF2413-D5D6-4A9A-808A-A6CCC73E060A}">
      <dsp:nvSpPr>
        <dsp:cNvPr id="0" name=""/>
        <dsp:cNvSpPr/>
      </dsp:nvSpPr>
      <dsp:spPr>
        <a:xfrm>
          <a:off x="0" y="1980649"/>
          <a:ext cx="10821117" cy="1273689"/>
        </a:xfrm>
        <a:prstGeom prst="roundRect">
          <a:avLst/>
        </a:prstGeom>
        <a:solidFill>
          <a:schemeClr val="accent5">
            <a:hueOff val="3546033"/>
            <a:satOff val="-153"/>
            <a:lumOff val="-69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Many left behind children in rural areas, who live with grandparents or relatives, while their parents work far away.</a:t>
          </a:r>
          <a:endParaRPr lang="vi-VN" sz="2900" kern="1200" dirty="0"/>
        </a:p>
      </dsp:txBody>
      <dsp:txXfrm>
        <a:off x="62176" y="2042825"/>
        <a:ext cx="10696765" cy="1149337"/>
      </dsp:txXfrm>
    </dsp:sp>
    <dsp:sp modelId="{F5FB6CB4-2D60-4526-8D47-3DF6F6E9895F}">
      <dsp:nvSpPr>
        <dsp:cNvPr id="0" name=""/>
        <dsp:cNvSpPr/>
      </dsp:nvSpPr>
      <dsp:spPr>
        <a:xfrm>
          <a:off x="0" y="3360899"/>
          <a:ext cx="10821117" cy="962484"/>
        </a:xfrm>
        <a:prstGeom prst="roundRect">
          <a:avLst/>
        </a:prstGeom>
        <a:solidFill>
          <a:schemeClr val="accent5">
            <a:hueOff val="7092066"/>
            <a:satOff val="-307"/>
            <a:lumOff val="-13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dirty="0" smtClean="0"/>
            <a:t>Violent punishment (1-14 years): 68%</a:t>
          </a:r>
          <a:endParaRPr lang="vi-VN" sz="2900" kern="1200" dirty="0"/>
        </a:p>
      </dsp:txBody>
      <dsp:txXfrm>
        <a:off x="46985" y="3407884"/>
        <a:ext cx="10727147" cy="868514"/>
      </dsp:txXfrm>
    </dsp:sp>
    <dsp:sp modelId="{199B8184-8557-4EE9-AFC9-0787A81C3251}">
      <dsp:nvSpPr>
        <dsp:cNvPr id="0" name=""/>
        <dsp:cNvSpPr/>
      </dsp:nvSpPr>
      <dsp:spPr>
        <a:xfrm>
          <a:off x="0" y="4429944"/>
          <a:ext cx="10821117" cy="1053018"/>
        </a:xfrm>
        <a:prstGeom prst="roundRect">
          <a:avLst/>
        </a:prstGeom>
        <a:solidFill>
          <a:schemeClr val="accent5">
            <a:hueOff val="10638099"/>
            <a:satOff val="-460"/>
            <a:lumOff val="-2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dirty="0" smtClean="0"/>
            <a:t>Child </a:t>
          </a:r>
          <a:r>
            <a:rPr lang="en-US" sz="2900" b="1" kern="1200" dirty="0" err="1" smtClean="0"/>
            <a:t>labour</a:t>
          </a:r>
          <a:r>
            <a:rPr lang="en-US" sz="2900" b="1" kern="1200" dirty="0" smtClean="0"/>
            <a:t> (5-17 years): 16%</a:t>
          </a:r>
          <a:endParaRPr lang="vi-VN" sz="2900" kern="1200" dirty="0"/>
        </a:p>
      </dsp:txBody>
      <dsp:txXfrm>
        <a:off x="51404" y="4481348"/>
        <a:ext cx="10718309" cy="950210"/>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CE06FD-0409-4DEB-ABAD-FDD20260514E}" type="datetimeFigureOut">
              <a:rPr lang="vi-VN" smtClean="0"/>
              <a:t>20/06/2019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E06FD-0409-4DEB-ABAD-FDD20260514E}" type="datetimeFigureOut">
              <a:rPr lang="vi-VN" smtClean="0"/>
              <a:t>20/06/2019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E06FD-0409-4DEB-ABAD-FDD20260514E}" type="datetimeFigureOut">
              <a:rPr lang="vi-VN" smtClean="0"/>
              <a:t>20/06/2019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E06FD-0409-4DEB-ABAD-FDD20260514E}" type="datetimeFigureOut">
              <a:rPr lang="vi-VN" smtClean="0"/>
              <a:t>20/06/2019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ACE06FD-0409-4DEB-ABAD-FDD20260514E}" type="datetimeFigureOut">
              <a:rPr lang="vi-VN" smtClean="0"/>
              <a:t>20/06/2019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CE06FD-0409-4DEB-ABAD-FDD20260514E}" type="datetimeFigureOut">
              <a:rPr lang="vi-VN" smtClean="0"/>
              <a:t>20/06/2019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5FC5FFA-4DF9-4304-830F-B932DADB1C36}" type="slidenum">
              <a:rPr lang="vi-VN" smtClean="0"/>
              <a:t>‹#›</a:t>
            </a:fld>
            <a:endParaRPr lang="vi-V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CE06FD-0409-4DEB-ABAD-FDD20260514E}" type="datetimeFigureOut">
              <a:rPr lang="vi-VN" smtClean="0"/>
              <a:t>20/06/2019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E06FD-0409-4DEB-ABAD-FDD20260514E}" type="datetimeFigureOut">
              <a:rPr lang="vi-VN" smtClean="0"/>
              <a:t>20/06/2019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06FD-0409-4DEB-ABAD-FDD20260514E}" type="datetimeFigureOut">
              <a:rPr lang="vi-VN" smtClean="0"/>
              <a:t>20/06/2019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ACE06FD-0409-4DEB-ABAD-FDD20260514E}" type="datetimeFigureOut">
              <a:rPr lang="vi-VN" smtClean="0"/>
              <a:t>20/06/2019</a:t>
            </a:fld>
            <a:endParaRPr lang="vi-VN"/>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vi-VN"/>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5FC5FFA-4DF9-4304-830F-B932DADB1C36}"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E06FD-0409-4DEB-ABAD-FDD20260514E}" type="datetimeFigureOut">
              <a:rPr lang="vi-VN" smtClean="0"/>
              <a:t>20/06/2019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5FC5FFA-4DF9-4304-830F-B932DADB1C36}"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4ACE06FD-0409-4DEB-ABAD-FDD20260514E}" type="datetimeFigureOut">
              <a:rPr lang="vi-VN" smtClean="0"/>
              <a:t>20/06/2019</a:t>
            </a:fld>
            <a:endParaRPr lang="vi-VN"/>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vi-VN"/>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5FC5FFA-4DF9-4304-830F-B932DADB1C36}"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indexmundi.com/vietnam/demographics_profile.html"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28158" y="127862"/>
            <a:ext cx="8469676" cy="2168237"/>
          </a:xfrm>
          <a:prstGeom prst="rect">
            <a:avLst/>
          </a:prstGeom>
          <a:noFill/>
          <a:ln>
            <a:noFill/>
          </a:ln>
        </p:spPr>
      </p:pic>
      <p:sp>
        <p:nvSpPr>
          <p:cNvPr id="6" name="TextBox 5"/>
          <p:cNvSpPr txBox="1"/>
          <p:nvPr/>
        </p:nvSpPr>
        <p:spPr>
          <a:xfrm>
            <a:off x="2051863" y="4140504"/>
            <a:ext cx="8171411" cy="369332"/>
          </a:xfrm>
          <a:prstGeom prst="rect">
            <a:avLst/>
          </a:prstGeom>
          <a:noFill/>
        </p:spPr>
        <p:txBody>
          <a:bodyPr wrap="square" rtlCol="0">
            <a:spAutoFit/>
          </a:bodyPr>
          <a:lstStyle/>
          <a:p>
            <a:pPr algn="ctr"/>
            <a:r>
              <a:rPr lang="en-US" b="1" dirty="0"/>
              <a:t>Truong </a:t>
            </a:r>
            <a:r>
              <a:rPr lang="en-US" b="1" dirty="0" err="1"/>
              <a:t>Thi</a:t>
            </a:r>
            <a:r>
              <a:rPr lang="en-US" b="1" dirty="0"/>
              <a:t> </a:t>
            </a:r>
            <a:r>
              <a:rPr lang="en-US" b="1" dirty="0" err="1"/>
              <a:t>Khanh</a:t>
            </a:r>
            <a:r>
              <a:rPr lang="en-US" b="1" dirty="0"/>
              <a:t> </a:t>
            </a:r>
            <a:r>
              <a:rPr lang="en-US" b="1" dirty="0" smtClean="0"/>
              <a:t>Ha</a:t>
            </a:r>
            <a:endParaRPr lang="vi-VN" b="1" dirty="0"/>
          </a:p>
        </p:txBody>
      </p:sp>
      <p:sp>
        <p:nvSpPr>
          <p:cNvPr id="7" name="TextBox 6"/>
          <p:cNvSpPr txBox="1"/>
          <p:nvPr/>
        </p:nvSpPr>
        <p:spPr>
          <a:xfrm>
            <a:off x="2371902" y="4565878"/>
            <a:ext cx="7531332" cy="369332"/>
          </a:xfrm>
          <a:prstGeom prst="rect">
            <a:avLst/>
          </a:prstGeom>
          <a:noFill/>
        </p:spPr>
        <p:txBody>
          <a:bodyPr wrap="square" rtlCol="0">
            <a:spAutoFit/>
          </a:bodyPr>
          <a:lstStyle/>
          <a:p>
            <a:pPr algn="ctr"/>
            <a:r>
              <a:rPr lang="en-US" b="1" dirty="0"/>
              <a:t>University of Social Sciences and Humanities, Vietnam National </a:t>
            </a:r>
            <a:r>
              <a:rPr lang="en-US" b="1" dirty="0" smtClean="0"/>
              <a:t>University</a:t>
            </a:r>
            <a:endParaRPr lang="vi-VN" b="1" dirty="0"/>
          </a:p>
        </p:txBody>
      </p:sp>
      <p:pic>
        <p:nvPicPr>
          <p:cNvPr id="1026" name="Picture 2" descr="Káº¿t quáº£ hÃ¬nh áº£nh cho trÆ°á»ng Äáº¡i há»c nhÃ¢n vÄn hÃ  n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699" y="4995950"/>
            <a:ext cx="1390593" cy="17863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4127" y="2685075"/>
            <a:ext cx="10626884" cy="1015663"/>
          </a:xfrm>
          <a:prstGeom prst="rect">
            <a:avLst/>
          </a:prstGeom>
          <a:noFill/>
        </p:spPr>
        <p:txBody>
          <a:bodyPr wrap="none" lIns="91440" tIns="45720" rIns="91440" bIns="45720">
            <a:spAutoFit/>
          </a:bodyPr>
          <a:lstStyle/>
          <a:p>
            <a:pPr algn="ctr"/>
            <a:r>
              <a:rPr lang="en-US" sz="6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Children’s Well-being in Vietnam</a:t>
            </a:r>
            <a:endPar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96333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9252" y="49568"/>
            <a:ext cx="9931053" cy="923330"/>
          </a:xfrm>
          <a:prstGeom prst="rect">
            <a:avLst/>
          </a:prstGeom>
          <a:noFill/>
        </p:spPr>
        <p:txBody>
          <a:bodyPr wrap="none" lIns="91440" tIns="45720" rIns="91440" bIns="45720">
            <a:spAutoFit/>
          </a:bodyPr>
          <a:lstStyle/>
          <a:p>
            <a:pPr algn="ctr"/>
            <a:r>
              <a:rPr lang="en-US" sz="5400" b="1" cap="none" spc="0" dirty="0" smtClean="0">
                <a:ln w="0"/>
                <a:solidFill>
                  <a:schemeClr val="accent6">
                    <a:lumMod val="75000"/>
                  </a:schemeClr>
                </a:solidFill>
                <a:effectLst>
                  <a:reflection blurRad="6350" stA="53000" endA="300" endPos="35500" dir="5400000" sy="-90000" algn="bl" rotWithShape="0"/>
                </a:effectLst>
              </a:rPr>
              <a:t>Some problems and Child Polices</a:t>
            </a:r>
            <a:endParaRPr lang="en-US" sz="5400" b="1" cap="none" spc="0" dirty="0">
              <a:ln w="0"/>
              <a:solidFill>
                <a:schemeClr val="accent6">
                  <a:lumMod val="75000"/>
                </a:schemeClr>
              </a:solidFill>
              <a:effectLst>
                <a:reflection blurRad="6350" stA="53000" endA="300" endPos="35500" dir="5400000" sy="-90000" algn="bl" rotWithShape="0"/>
              </a:effectLst>
            </a:endParaRPr>
          </a:p>
        </p:txBody>
      </p:sp>
      <p:graphicFrame>
        <p:nvGraphicFramePr>
          <p:cNvPr id="2" name="Diagram 1"/>
          <p:cNvGraphicFramePr/>
          <p:nvPr>
            <p:extLst>
              <p:ext uri="{D42A27DB-BD31-4B8C-83A1-F6EECF244321}">
                <p14:modId xmlns:p14="http://schemas.microsoft.com/office/powerpoint/2010/main" val="1221891623"/>
              </p:ext>
            </p:extLst>
          </p:nvPr>
        </p:nvGraphicFramePr>
        <p:xfrm>
          <a:off x="808506" y="972898"/>
          <a:ext cx="10821117" cy="567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349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1024" y="261610"/>
            <a:ext cx="5852508" cy="523220"/>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r>
              <a:rPr lang="en-US" sz="2800" b="1" dirty="0"/>
              <a:t>1.2 Sampling strategy and outcomes</a:t>
            </a:r>
            <a:endParaRPr lang="en-US" sz="2800" dirty="0"/>
          </a:p>
        </p:txBody>
      </p:sp>
      <p:sp>
        <p:nvSpPr>
          <p:cNvPr id="4" name="TextBox 3"/>
          <p:cNvSpPr txBox="1"/>
          <p:nvPr/>
        </p:nvSpPr>
        <p:spPr>
          <a:xfrm>
            <a:off x="4235333" y="1095023"/>
            <a:ext cx="7539643" cy="923330"/>
          </a:xfrm>
          <a:prstGeom prst="rect">
            <a:avLst/>
          </a:prstGeom>
          <a:noFill/>
        </p:spPr>
        <p:txBody>
          <a:bodyPr wrap="square" rtlCol="0">
            <a:spAutoFit/>
          </a:bodyPr>
          <a:lstStyle/>
          <a:p>
            <a:r>
              <a:rPr lang="en-US" dirty="0" smtClean="0"/>
              <a:t>Geographically</a:t>
            </a:r>
            <a:r>
              <a:rPr lang="en-US" dirty="0"/>
              <a:t>, the North Vietnam can be divided into two regions: Red River Delta; Northern Midland and Mountain, so we choose the provinces from these two regions.</a:t>
            </a:r>
            <a:endParaRPr lang="vi-VN" dirty="0"/>
          </a:p>
        </p:txBody>
      </p:sp>
      <p:sp>
        <p:nvSpPr>
          <p:cNvPr id="5" name="TextBox 4"/>
          <p:cNvSpPr txBox="1"/>
          <p:nvPr/>
        </p:nvSpPr>
        <p:spPr>
          <a:xfrm>
            <a:off x="4522123" y="2044931"/>
            <a:ext cx="7252853" cy="1477328"/>
          </a:xfrm>
          <a:prstGeom prst="rect">
            <a:avLst/>
          </a:prstGeom>
          <a:noFill/>
        </p:spPr>
        <p:txBody>
          <a:bodyPr wrap="square" rtlCol="0">
            <a:spAutoFit/>
          </a:bodyPr>
          <a:lstStyle/>
          <a:p>
            <a:r>
              <a:rPr lang="en-US" dirty="0"/>
              <a:t>(1) </a:t>
            </a:r>
            <a:r>
              <a:rPr lang="en-US" b="1" i="1" dirty="0"/>
              <a:t>The Red River Delta</a:t>
            </a:r>
            <a:r>
              <a:rPr lang="en-US" b="1" dirty="0"/>
              <a:t> </a:t>
            </a:r>
            <a:r>
              <a:rPr lang="en-US" dirty="0"/>
              <a:t>comprises 10 provinces and cities: Thai </a:t>
            </a:r>
            <a:r>
              <a:rPr lang="en-US" dirty="0" err="1"/>
              <a:t>Binh</a:t>
            </a:r>
            <a:r>
              <a:rPr lang="en-US" dirty="0"/>
              <a:t>, Nam </a:t>
            </a:r>
            <a:r>
              <a:rPr lang="en-US" dirty="0" err="1"/>
              <a:t>Dinh</a:t>
            </a:r>
            <a:r>
              <a:rPr lang="en-US" dirty="0"/>
              <a:t>, Ha </a:t>
            </a:r>
            <a:r>
              <a:rPr lang="en-US" dirty="0" err="1"/>
              <a:t>Noi</a:t>
            </a:r>
            <a:r>
              <a:rPr lang="en-US" dirty="0"/>
              <a:t>, </a:t>
            </a:r>
            <a:r>
              <a:rPr lang="en-US" dirty="0" err="1"/>
              <a:t>Ninh</a:t>
            </a:r>
            <a:r>
              <a:rPr lang="en-US" dirty="0"/>
              <a:t> </a:t>
            </a:r>
            <a:r>
              <a:rPr lang="en-US" dirty="0" err="1"/>
              <a:t>Binh</a:t>
            </a:r>
            <a:r>
              <a:rPr lang="en-US" dirty="0"/>
              <a:t>, Ha Nam, Bac </a:t>
            </a:r>
            <a:r>
              <a:rPr lang="en-US" dirty="0" err="1"/>
              <a:t>Ninh</a:t>
            </a:r>
            <a:r>
              <a:rPr lang="en-US" dirty="0"/>
              <a:t>, Hung Yen, </a:t>
            </a:r>
            <a:r>
              <a:rPr lang="en-US" dirty="0" err="1"/>
              <a:t>Vinh</a:t>
            </a:r>
            <a:r>
              <a:rPr lang="en-US" dirty="0"/>
              <a:t> </a:t>
            </a:r>
            <a:r>
              <a:rPr lang="en-US" dirty="0" err="1"/>
              <a:t>Phuc</a:t>
            </a:r>
            <a:r>
              <a:rPr lang="en-US" dirty="0"/>
              <a:t>, Hai Duong, Hai </a:t>
            </a:r>
            <a:r>
              <a:rPr lang="en-US" dirty="0" err="1"/>
              <a:t>Phong</a:t>
            </a:r>
            <a:r>
              <a:rPr lang="en-US" dirty="0"/>
              <a:t>. Population 20.439.400, in which number of children from 0 - 14 y/o contributes 22,7% (about 463.974.380 children) </a:t>
            </a:r>
            <a:r>
              <a:rPr lang="en-US" b="1" dirty="0"/>
              <a:t>(</a:t>
            </a:r>
            <a:r>
              <a:rPr lang="en-US" dirty="0"/>
              <a:t>Statistics, 2015</a:t>
            </a:r>
            <a:r>
              <a:rPr lang="en-US" b="1" dirty="0" smtClean="0"/>
              <a:t>)</a:t>
            </a:r>
            <a:endParaRPr lang="vi-VN" dirty="0"/>
          </a:p>
        </p:txBody>
      </p:sp>
      <p:sp>
        <p:nvSpPr>
          <p:cNvPr id="6" name="TextBox 5"/>
          <p:cNvSpPr txBox="1"/>
          <p:nvPr/>
        </p:nvSpPr>
        <p:spPr>
          <a:xfrm>
            <a:off x="4517966" y="3704523"/>
            <a:ext cx="7257009" cy="2031325"/>
          </a:xfrm>
          <a:prstGeom prst="rect">
            <a:avLst/>
          </a:prstGeom>
          <a:noFill/>
        </p:spPr>
        <p:txBody>
          <a:bodyPr wrap="square" rtlCol="0">
            <a:spAutoFit/>
          </a:bodyPr>
          <a:lstStyle/>
          <a:p>
            <a:r>
              <a:rPr lang="en-US" dirty="0"/>
              <a:t>(2) </a:t>
            </a:r>
            <a:r>
              <a:rPr lang="en-US" b="1" i="1" dirty="0"/>
              <a:t>The Northern Midland and Mountain areas</a:t>
            </a:r>
            <a:r>
              <a:rPr lang="en-US" b="1" dirty="0"/>
              <a:t> </a:t>
            </a:r>
            <a:r>
              <a:rPr lang="en-US" dirty="0"/>
              <a:t>includes 15 provinces: Lao </a:t>
            </a:r>
            <a:r>
              <a:rPr lang="en-US" dirty="0" err="1"/>
              <a:t>Cai</a:t>
            </a:r>
            <a:r>
              <a:rPr lang="en-US" dirty="0"/>
              <a:t>, Lai Chau, </a:t>
            </a:r>
            <a:r>
              <a:rPr lang="en-US" dirty="0" err="1"/>
              <a:t>Dien</a:t>
            </a:r>
            <a:r>
              <a:rPr lang="en-US" dirty="0"/>
              <a:t> Bien, Son La, </a:t>
            </a:r>
            <a:r>
              <a:rPr lang="en-US" dirty="0" err="1"/>
              <a:t>Hoa</a:t>
            </a:r>
            <a:r>
              <a:rPr lang="en-US" dirty="0"/>
              <a:t> </a:t>
            </a:r>
            <a:r>
              <a:rPr lang="en-US" dirty="0" err="1"/>
              <a:t>Binh</a:t>
            </a:r>
            <a:r>
              <a:rPr lang="en-US" dirty="0"/>
              <a:t>, Yen Bai, Ha </a:t>
            </a:r>
            <a:r>
              <a:rPr lang="en-US" dirty="0" err="1"/>
              <a:t>Giang</a:t>
            </a:r>
            <a:r>
              <a:rPr lang="en-US" dirty="0"/>
              <a:t>, Cao Bang, Bac </a:t>
            </a:r>
            <a:r>
              <a:rPr lang="en-US" dirty="0" err="1"/>
              <a:t>Kan</a:t>
            </a:r>
            <a:r>
              <a:rPr lang="en-US" dirty="0"/>
              <a:t>, Thai Nguyen, Lang Son, </a:t>
            </a:r>
            <a:r>
              <a:rPr lang="en-US" dirty="0" err="1"/>
              <a:t>Tuyen</a:t>
            </a:r>
            <a:r>
              <a:rPr lang="en-US" dirty="0"/>
              <a:t> </a:t>
            </a:r>
            <a:r>
              <a:rPr lang="en-US" dirty="0" err="1"/>
              <a:t>Quang</a:t>
            </a:r>
            <a:r>
              <a:rPr lang="en-US" dirty="0"/>
              <a:t>, Bac </a:t>
            </a:r>
            <a:r>
              <a:rPr lang="en-US" dirty="0" err="1"/>
              <a:t>Giang</a:t>
            </a:r>
            <a:r>
              <a:rPr lang="en-US" dirty="0"/>
              <a:t>, </a:t>
            </a:r>
            <a:r>
              <a:rPr lang="en-US" dirty="0" err="1"/>
              <a:t>Phu</a:t>
            </a:r>
            <a:r>
              <a:rPr lang="en-US" dirty="0"/>
              <a:t> </a:t>
            </a:r>
            <a:r>
              <a:rPr lang="en-US" dirty="0" err="1"/>
              <a:t>Tho</a:t>
            </a:r>
            <a:r>
              <a:rPr lang="en-US" dirty="0"/>
              <a:t>, </a:t>
            </a:r>
            <a:r>
              <a:rPr lang="en-US" dirty="0" err="1"/>
              <a:t>Quang</a:t>
            </a:r>
            <a:r>
              <a:rPr lang="en-US" dirty="0"/>
              <a:t> </a:t>
            </a:r>
            <a:r>
              <a:rPr lang="en-US" dirty="0" err="1"/>
              <a:t>Ninh</a:t>
            </a:r>
            <a:r>
              <a:rPr lang="en-US" dirty="0"/>
              <a:t>. Population 11.508.100, in which number of children from 0 - 14 y/o contributes 26,5% (about 304.964.650 children)</a:t>
            </a:r>
            <a:r>
              <a:rPr lang="en-US" b="1" dirty="0"/>
              <a:t>  (</a:t>
            </a:r>
            <a:r>
              <a:rPr lang="en-US" dirty="0"/>
              <a:t>Statistics, 2015</a:t>
            </a:r>
            <a:r>
              <a:rPr lang="en-US" b="1" dirty="0"/>
              <a:t>)</a:t>
            </a:r>
            <a:endParaRPr lang="vi-VN" dirty="0"/>
          </a:p>
          <a:p>
            <a:endParaRPr lang="vi-VN" dirty="0"/>
          </a:p>
        </p:txBody>
      </p:sp>
      <p:sp>
        <p:nvSpPr>
          <p:cNvPr id="9" name="Rectangular Callout 8"/>
          <p:cNvSpPr/>
          <p:nvPr/>
        </p:nvSpPr>
        <p:spPr>
          <a:xfrm>
            <a:off x="489397" y="1236372"/>
            <a:ext cx="3348507" cy="4816698"/>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900" dirty="0" smtClean="0"/>
              <a:t>8 year-old children </a:t>
            </a:r>
            <a:r>
              <a:rPr lang="en-US" sz="1900" dirty="0"/>
              <a:t>in the 3rd </a:t>
            </a:r>
            <a:r>
              <a:rPr lang="en-US" sz="1900" dirty="0" smtClean="0"/>
              <a:t>grade</a:t>
            </a:r>
          </a:p>
          <a:p>
            <a:r>
              <a:rPr lang="en-US" sz="1900" dirty="0" smtClean="0"/>
              <a:t>10 </a:t>
            </a:r>
            <a:r>
              <a:rPr lang="en-US" sz="1900" dirty="0"/>
              <a:t>year-old children in the 5th grade </a:t>
            </a:r>
            <a:endParaRPr lang="en-US" sz="1900" dirty="0" smtClean="0"/>
          </a:p>
          <a:p>
            <a:r>
              <a:rPr lang="en-US" sz="1900" dirty="0" smtClean="0"/>
              <a:t>12 </a:t>
            </a:r>
            <a:r>
              <a:rPr lang="en-US" sz="1900" dirty="0"/>
              <a:t>year-old children </a:t>
            </a:r>
            <a:r>
              <a:rPr lang="en-US" sz="1900" dirty="0" smtClean="0"/>
              <a:t>in </a:t>
            </a:r>
            <a:r>
              <a:rPr lang="en-US" sz="1900" dirty="0"/>
              <a:t>the 7th grade </a:t>
            </a:r>
            <a:endParaRPr lang="en-US" sz="1900" dirty="0" smtClean="0"/>
          </a:p>
          <a:p>
            <a:endParaRPr lang="en-US" sz="1900" dirty="0" smtClean="0"/>
          </a:p>
          <a:p>
            <a:r>
              <a:rPr lang="en-US" sz="1900" dirty="0" smtClean="0"/>
              <a:t>Each </a:t>
            </a:r>
            <a:r>
              <a:rPr lang="en-US" sz="1900" dirty="0"/>
              <a:t>age group’s total sample size was set at about 1.000. </a:t>
            </a:r>
            <a:endParaRPr lang="en-US" sz="1900" dirty="0" smtClean="0"/>
          </a:p>
        </p:txBody>
      </p:sp>
    </p:spTree>
    <p:extLst>
      <p:ext uri="{BB962C8B-B14F-4D97-AF65-F5344CB8AC3E}">
        <p14:creationId xmlns:p14="http://schemas.microsoft.com/office/powerpoint/2010/main" val="4327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776" y="448886"/>
            <a:ext cx="11398271"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a:t>The primary sampling unit was </a:t>
            </a:r>
            <a:r>
              <a:rPr lang="en-US" dirty="0" smtClean="0"/>
              <a:t>provinces and areas</a:t>
            </a:r>
            <a:r>
              <a:rPr lang="en-US" dirty="0"/>
              <a:t>.</a:t>
            </a:r>
            <a:endParaRPr lang="vi-VN" dirty="0"/>
          </a:p>
          <a:p>
            <a:pPr marL="285750" indent="-285750">
              <a:buFont typeface="Wingdings" panose="05000000000000000000" pitchFamily="2" charset="2"/>
              <a:buChar char="q"/>
            </a:pPr>
            <a:r>
              <a:rPr lang="en-US" dirty="0" smtClean="0"/>
              <a:t>First</a:t>
            </a:r>
            <a:r>
              <a:rPr lang="en-US" dirty="0"/>
              <a:t>, </a:t>
            </a:r>
            <a:r>
              <a:rPr lang="en-US" dirty="0" smtClean="0"/>
              <a:t>we </a:t>
            </a:r>
            <a:r>
              <a:rPr lang="en-US" dirty="0"/>
              <a:t>choose randomly 3 provinces in the Red River Delta (</a:t>
            </a:r>
            <a:r>
              <a:rPr lang="en-US" dirty="0" err="1"/>
              <a:t>Vinh</a:t>
            </a:r>
            <a:r>
              <a:rPr lang="en-US" dirty="0"/>
              <a:t> </a:t>
            </a:r>
            <a:r>
              <a:rPr lang="en-US" dirty="0" err="1"/>
              <a:t>Phuc</a:t>
            </a:r>
            <a:r>
              <a:rPr lang="en-US" dirty="0"/>
              <a:t>, Ha </a:t>
            </a:r>
            <a:r>
              <a:rPr lang="en-US" dirty="0" err="1"/>
              <a:t>Noi</a:t>
            </a:r>
            <a:r>
              <a:rPr lang="en-US" dirty="0"/>
              <a:t>, Ha Nam) and 4 provinces in the Northern Midland and Mountain (Son La, Bac </a:t>
            </a:r>
            <a:r>
              <a:rPr lang="en-US" dirty="0" err="1"/>
              <a:t>Giang</a:t>
            </a:r>
            <a:r>
              <a:rPr lang="en-US" dirty="0"/>
              <a:t>, Thai Nguyen, </a:t>
            </a:r>
            <a:r>
              <a:rPr lang="en-US" dirty="0" err="1"/>
              <a:t>Quang</a:t>
            </a:r>
            <a:r>
              <a:rPr lang="en-US" dirty="0"/>
              <a:t> </a:t>
            </a:r>
            <a:r>
              <a:rPr lang="en-US" dirty="0" err="1"/>
              <a:t>Ninh</a:t>
            </a:r>
            <a:r>
              <a:rPr lang="en-US" dirty="0"/>
              <a:t>). </a:t>
            </a:r>
            <a:endParaRPr lang="en-US" dirty="0" smtClean="0"/>
          </a:p>
          <a:p>
            <a:pPr marL="285750" indent="-285750">
              <a:buFont typeface="Wingdings" panose="05000000000000000000" pitchFamily="2" charset="2"/>
              <a:buChar char="q"/>
            </a:pPr>
            <a:r>
              <a:rPr lang="en-US" dirty="0" smtClean="0"/>
              <a:t>The </a:t>
            </a:r>
            <a:r>
              <a:rPr lang="en-US" dirty="0"/>
              <a:t>urban, rural, and mountainous areas (depend on geographical characteristics of each province) are identified as the first sampling strata.</a:t>
            </a:r>
            <a:endParaRPr lang="vi-VN" dirty="0"/>
          </a:p>
        </p:txBody>
      </p:sp>
      <p:sp>
        <p:nvSpPr>
          <p:cNvPr id="3" name="TextBox 2"/>
          <p:cNvSpPr txBox="1"/>
          <p:nvPr/>
        </p:nvSpPr>
        <p:spPr>
          <a:xfrm>
            <a:off x="1745321" y="2550484"/>
            <a:ext cx="10051726"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There are 14 strata representing geographical regions of the North Vietnam, including: </a:t>
            </a:r>
            <a:endParaRPr lang="en-GB" dirty="0" smtClean="0"/>
          </a:p>
          <a:p>
            <a:r>
              <a:rPr lang="en-GB" dirty="0" smtClean="0"/>
              <a:t>(</a:t>
            </a:r>
            <a:r>
              <a:rPr lang="en-GB" dirty="0"/>
              <a:t>1) Hanoi - urban, (2) Hanoi - rural, (3) Ha Nam - urban, (4) Ha Nam - rural, (5) </a:t>
            </a:r>
            <a:r>
              <a:rPr lang="en-GB" dirty="0" err="1"/>
              <a:t>Vinh</a:t>
            </a:r>
            <a:r>
              <a:rPr lang="en-GB" dirty="0"/>
              <a:t> </a:t>
            </a:r>
            <a:r>
              <a:rPr lang="en-GB" dirty="0" err="1"/>
              <a:t>Phuc</a:t>
            </a:r>
            <a:r>
              <a:rPr lang="en-GB" dirty="0"/>
              <a:t> - urban, (6) </a:t>
            </a:r>
            <a:r>
              <a:rPr lang="en-GB" dirty="0" err="1"/>
              <a:t>Vinh</a:t>
            </a:r>
            <a:r>
              <a:rPr lang="en-GB" dirty="0"/>
              <a:t> </a:t>
            </a:r>
            <a:r>
              <a:rPr lang="en-GB" dirty="0" err="1"/>
              <a:t>Phuc</a:t>
            </a:r>
            <a:r>
              <a:rPr lang="en-GB" dirty="0"/>
              <a:t> - rural (belong Region Red River Delta); </a:t>
            </a:r>
            <a:endParaRPr lang="en-GB" dirty="0" smtClean="0"/>
          </a:p>
          <a:p>
            <a:r>
              <a:rPr lang="en-GB" dirty="0" smtClean="0"/>
              <a:t>(</a:t>
            </a:r>
            <a:r>
              <a:rPr lang="en-GB" dirty="0"/>
              <a:t>7) Thai Nguyen - Urban, (8) Thai Nguyen - rural, (9) Son La - urban, (10) Son La - mountain; (11) Bac </a:t>
            </a:r>
            <a:r>
              <a:rPr lang="en-GB" dirty="0" err="1"/>
              <a:t>Giang</a:t>
            </a:r>
            <a:r>
              <a:rPr lang="en-GB" dirty="0"/>
              <a:t> - urban, (12) Bac </a:t>
            </a:r>
            <a:r>
              <a:rPr lang="en-GB" dirty="0" err="1"/>
              <a:t>Giang</a:t>
            </a:r>
            <a:r>
              <a:rPr lang="en-GB" dirty="0"/>
              <a:t> - rural, (13) </a:t>
            </a:r>
            <a:r>
              <a:rPr lang="en-GB" dirty="0" err="1"/>
              <a:t>Quang</a:t>
            </a:r>
            <a:r>
              <a:rPr lang="en-GB" dirty="0"/>
              <a:t> </a:t>
            </a:r>
            <a:r>
              <a:rPr lang="en-GB" dirty="0" err="1"/>
              <a:t>Ninh</a:t>
            </a:r>
            <a:r>
              <a:rPr lang="en-GB" dirty="0"/>
              <a:t> - urban, (14) </a:t>
            </a:r>
            <a:r>
              <a:rPr lang="en-GB" dirty="0" err="1"/>
              <a:t>Quang</a:t>
            </a:r>
            <a:r>
              <a:rPr lang="en-GB" dirty="0"/>
              <a:t> </a:t>
            </a:r>
            <a:r>
              <a:rPr lang="en-GB" dirty="0" err="1"/>
              <a:t>Ninh</a:t>
            </a:r>
            <a:r>
              <a:rPr lang="en-GB" dirty="0"/>
              <a:t> – mountain (belong Region Northern Midland and Mountain).</a:t>
            </a:r>
            <a:endParaRPr lang="vi-VN" b="1" dirty="0"/>
          </a:p>
          <a:p>
            <a:endParaRPr lang="vi-VN" dirty="0"/>
          </a:p>
        </p:txBody>
      </p:sp>
    </p:spTree>
    <p:extLst>
      <p:ext uri="{BB962C8B-B14F-4D97-AF65-F5344CB8AC3E}">
        <p14:creationId xmlns:p14="http://schemas.microsoft.com/office/powerpoint/2010/main" val="1030118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1" y="299258"/>
            <a:ext cx="11359166"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a:t>Second, a list of public schools of each stratum was completed</a:t>
            </a:r>
            <a:r>
              <a:rPr lang="en-US" dirty="0" smtClean="0"/>
              <a:t>.</a:t>
            </a:r>
            <a:endParaRPr lang="vi-VN" dirty="0"/>
          </a:p>
        </p:txBody>
      </p:sp>
      <p:sp>
        <p:nvSpPr>
          <p:cNvPr id="3" name="TextBox 2"/>
          <p:cNvSpPr txBox="1"/>
          <p:nvPr/>
        </p:nvSpPr>
        <p:spPr>
          <a:xfrm>
            <a:off x="450761" y="961319"/>
            <a:ext cx="11359166"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a:t>Third, schools were selected with uniform probability within each stratum from the list. </a:t>
            </a:r>
            <a:endParaRPr lang="vi-VN" dirty="0"/>
          </a:p>
        </p:txBody>
      </p:sp>
      <p:sp>
        <p:nvSpPr>
          <p:cNvPr id="4" name="TextBox 3"/>
          <p:cNvSpPr txBox="1"/>
          <p:nvPr/>
        </p:nvSpPr>
        <p:spPr>
          <a:xfrm>
            <a:off x="450761" y="1611968"/>
            <a:ext cx="11359166"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Fourth, within each school one or two, or three class groups was randomly selected with uniform probability. The number of class groups depends on the estimated class group size, which is different in every school and every area. For example one class in mountainous areas may have only 9 pupils, while one class in urban areas of big cities may have more than 50 pupils</a:t>
            </a:r>
            <a:r>
              <a:rPr lang="en-US" dirty="0" smtClean="0"/>
              <a:t>.</a:t>
            </a:r>
            <a:endParaRPr lang="vi-VN" dirty="0"/>
          </a:p>
        </p:txBody>
      </p:sp>
      <p:sp>
        <p:nvSpPr>
          <p:cNvPr id="5" name="TextBox 4"/>
          <p:cNvSpPr txBox="1"/>
          <p:nvPr/>
        </p:nvSpPr>
        <p:spPr>
          <a:xfrm>
            <a:off x="1893195" y="3194428"/>
            <a:ext cx="9916732"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There was no requirement of parental consent for children to participate in the survey in Vietnam. However school rector board consent required for children to participate in the survey.</a:t>
            </a:r>
            <a:endParaRPr lang="vi-VN" dirty="0"/>
          </a:p>
          <a:p>
            <a:r>
              <a:rPr lang="en-US" dirty="0"/>
              <a:t>The survey was administered by researchers, university students, and school teachers. The group survey, using pen and paper, was conducted in all school classes.</a:t>
            </a:r>
            <a:endParaRPr lang="vi-VN" dirty="0"/>
          </a:p>
          <a:p>
            <a:r>
              <a:rPr lang="en-US" dirty="0"/>
              <a:t>The survey began in early 2018 and was completed by September 2018</a:t>
            </a:r>
            <a:r>
              <a:rPr lang="en-US" dirty="0" smtClean="0"/>
              <a:t>.</a:t>
            </a:r>
            <a:endParaRPr lang="vi-VN" dirty="0"/>
          </a:p>
        </p:txBody>
      </p:sp>
      <p:sp>
        <p:nvSpPr>
          <p:cNvPr id="7" name="TextBox 6"/>
          <p:cNvSpPr txBox="1"/>
          <p:nvPr/>
        </p:nvSpPr>
        <p:spPr>
          <a:xfrm>
            <a:off x="2704564" y="5022761"/>
            <a:ext cx="910536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number of participants was bigger, however some schools don’t give the consent for using the data in this project, so there is a lack of the data from some schools and areas.</a:t>
            </a:r>
            <a:endParaRPr lang="vi-VN" dirty="0"/>
          </a:p>
        </p:txBody>
      </p:sp>
    </p:spTree>
    <p:extLst>
      <p:ext uri="{BB962C8B-B14F-4D97-AF65-F5344CB8AC3E}">
        <p14:creationId xmlns:p14="http://schemas.microsoft.com/office/powerpoint/2010/main" val="3942631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2" y="436360"/>
            <a:ext cx="10947510" cy="646331"/>
          </a:xfrm>
          <a:prstGeom prst="rect">
            <a:avLst/>
          </a:prstGeom>
          <a:noFill/>
        </p:spPr>
        <p:txBody>
          <a:bodyPr wrap="square" rtlCol="0">
            <a:spAutoFit/>
          </a:bodyPr>
          <a:lstStyle/>
          <a:p>
            <a:r>
              <a:rPr lang="en-US" dirty="0" smtClean="0"/>
              <a:t>Table </a:t>
            </a:r>
            <a:r>
              <a:rPr lang="en-US" dirty="0"/>
              <a:t>1 shows the resulting sample by stratum. There are a total of 2991 children in the study sample with 1.008 in the 8 year old group, 1.012 in the 10 year old group, and 1.091 in the 12 year old group</a:t>
            </a:r>
            <a:r>
              <a:rPr lang="en-US" dirty="0" smtClean="0"/>
              <a:t>.</a:t>
            </a:r>
            <a:endParaRPr lang="vi-VN" dirty="0"/>
          </a:p>
        </p:txBody>
      </p:sp>
      <p:graphicFrame>
        <p:nvGraphicFramePr>
          <p:cNvPr id="3" name="Table 2"/>
          <p:cNvGraphicFramePr>
            <a:graphicFrameLocks noGrp="1"/>
          </p:cNvGraphicFramePr>
          <p:nvPr>
            <p:extLst>
              <p:ext uri="{D42A27DB-BD31-4B8C-83A1-F6EECF244321}">
                <p14:modId xmlns:p14="http://schemas.microsoft.com/office/powerpoint/2010/main" val="1361519117"/>
              </p:ext>
            </p:extLst>
          </p:nvPr>
        </p:nvGraphicFramePr>
        <p:xfrm>
          <a:off x="798023" y="1790163"/>
          <a:ext cx="10651301" cy="4765185"/>
        </p:xfrm>
        <a:graphic>
          <a:graphicData uri="http://schemas.openxmlformats.org/drawingml/2006/table">
            <a:tbl>
              <a:tblPr firstRow="1" firstCol="1" bandRow="1">
                <a:tableStyleId>{5C22544A-7EE6-4342-B048-85BDC9FD1C3A}</a:tableStyleId>
              </a:tblPr>
              <a:tblGrid>
                <a:gridCol w="835114">
                  <a:extLst>
                    <a:ext uri="{9D8B030D-6E8A-4147-A177-3AD203B41FA5}">
                      <a16:colId xmlns="" xmlns:a16="http://schemas.microsoft.com/office/drawing/2014/main" val="3625407972"/>
                    </a:ext>
                  </a:extLst>
                </a:gridCol>
                <a:gridCol w="979453">
                  <a:extLst>
                    <a:ext uri="{9D8B030D-6E8A-4147-A177-3AD203B41FA5}">
                      <a16:colId xmlns="" xmlns:a16="http://schemas.microsoft.com/office/drawing/2014/main" val="2084316366"/>
                    </a:ext>
                  </a:extLst>
                </a:gridCol>
                <a:gridCol w="628912">
                  <a:extLst>
                    <a:ext uri="{9D8B030D-6E8A-4147-A177-3AD203B41FA5}">
                      <a16:colId xmlns="" xmlns:a16="http://schemas.microsoft.com/office/drawing/2014/main" val="838819781"/>
                    </a:ext>
                  </a:extLst>
                </a:gridCol>
                <a:gridCol w="628912">
                  <a:extLst>
                    <a:ext uri="{9D8B030D-6E8A-4147-A177-3AD203B41FA5}">
                      <a16:colId xmlns="" xmlns:a16="http://schemas.microsoft.com/office/drawing/2014/main" val="1615218794"/>
                    </a:ext>
                  </a:extLst>
                </a:gridCol>
                <a:gridCol w="628912">
                  <a:extLst>
                    <a:ext uri="{9D8B030D-6E8A-4147-A177-3AD203B41FA5}">
                      <a16:colId xmlns="" xmlns:a16="http://schemas.microsoft.com/office/drawing/2014/main" val="924825737"/>
                    </a:ext>
                  </a:extLst>
                </a:gridCol>
                <a:gridCol w="628912">
                  <a:extLst>
                    <a:ext uri="{9D8B030D-6E8A-4147-A177-3AD203B41FA5}">
                      <a16:colId xmlns="" xmlns:a16="http://schemas.microsoft.com/office/drawing/2014/main" val="1317509642"/>
                    </a:ext>
                  </a:extLst>
                </a:gridCol>
                <a:gridCol w="628912">
                  <a:extLst>
                    <a:ext uri="{9D8B030D-6E8A-4147-A177-3AD203B41FA5}">
                      <a16:colId xmlns="" xmlns:a16="http://schemas.microsoft.com/office/drawing/2014/main" val="2989209142"/>
                    </a:ext>
                  </a:extLst>
                </a:gridCol>
                <a:gridCol w="628912">
                  <a:extLst>
                    <a:ext uri="{9D8B030D-6E8A-4147-A177-3AD203B41FA5}">
                      <a16:colId xmlns="" xmlns:a16="http://schemas.microsoft.com/office/drawing/2014/main" val="1554518173"/>
                    </a:ext>
                  </a:extLst>
                </a:gridCol>
                <a:gridCol w="628912">
                  <a:extLst>
                    <a:ext uri="{9D8B030D-6E8A-4147-A177-3AD203B41FA5}">
                      <a16:colId xmlns="" xmlns:a16="http://schemas.microsoft.com/office/drawing/2014/main" val="1990928659"/>
                    </a:ext>
                  </a:extLst>
                </a:gridCol>
                <a:gridCol w="628912">
                  <a:extLst>
                    <a:ext uri="{9D8B030D-6E8A-4147-A177-3AD203B41FA5}">
                      <a16:colId xmlns="" xmlns:a16="http://schemas.microsoft.com/office/drawing/2014/main" val="722336628"/>
                    </a:ext>
                  </a:extLst>
                </a:gridCol>
                <a:gridCol w="629943">
                  <a:extLst>
                    <a:ext uri="{9D8B030D-6E8A-4147-A177-3AD203B41FA5}">
                      <a16:colId xmlns="" xmlns:a16="http://schemas.microsoft.com/office/drawing/2014/main" val="2821841034"/>
                    </a:ext>
                  </a:extLst>
                </a:gridCol>
                <a:gridCol w="635099">
                  <a:extLst>
                    <a:ext uri="{9D8B030D-6E8A-4147-A177-3AD203B41FA5}">
                      <a16:colId xmlns="" xmlns:a16="http://schemas.microsoft.com/office/drawing/2014/main" val="1991294685"/>
                    </a:ext>
                  </a:extLst>
                </a:gridCol>
                <a:gridCol w="635099">
                  <a:extLst>
                    <a:ext uri="{9D8B030D-6E8A-4147-A177-3AD203B41FA5}">
                      <a16:colId xmlns="" xmlns:a16="http://schemas.microsoft.com/office/drawing/2014/main" val="3750622337"/>
                    </a:ext>
                  </a:extLst>
                </a:gridCol>
                <a:gridCol w="635099">
                  <a:extLst>
                    <a:ext uri="{9D8B030D-6E8A-4147-A177-3AD203B41FA5}">
                      <a16:colId xmlns="" xmlns:a16="http://schemas.microsoft.com/office/drawing/2014/main" val="986655009"/>
                    </a:ext>
                  </a:extLst>
                </a:gridCol>
                <a:gridCol w="635099">
                  <a:extLst>
                    <a:ext uri="{9D8B030D-6E8A-4147-A177-3AD203B41FA5}">
                      <a16:colId xmlns="" xmlns:a16="http://schemas.microsoft.com/office/drawing/2014/main" val="4202454671"/>
                    </a:ext>
                  </a:extLst>
                </a:gridCol>
                <a:gridCol w="635099">
                  <a:extLst>
                    <a:ext uri="{9D8B030D-6E8A-4147-A177-3AD203B41FA5}">
                      <a16:colId xmlns="" xmlns:a16="http://schemas.microsoft.com/office/drawing/2014/main" val="1868565445"/>
                    </a:ext>
                  </a:extLst>
                </a:gridCol>
              </a:tblGrid>
              <a:tr h="892125">
                <a:tc>
                  <a:txBody>
                    <a:bodyPr/>
                    <a:lstStyle/>
                    <a:p>
                      <a:pPr marL="0" marR="0">
                        <a:lnSpc>
                          <a:spcPct val="150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All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1539700299"/>
                  </a:ext>
                </a:extLst>
              </a:tr>
              <a:tr h="892125">
                <a:tc>
                  <a:txBody>
                    <a:bodyPr/>
                    <a:lstStyle/>
                    <a:p>
                      <a:pPr marL="0" marR="0" algn="ctr">
                        <a:lnSpc>
                          <a:spcPct val="150000"/>
                        </a:lnSpc>
                        <a:spcBef>
                          <a:spcPts val="0"/>
                        </a:spcBef>
                        <a:spcAft>
                          <a:spcPts val="0"/>
                        </a:spcAft>
                      </a:pPr>
                      <a:r>
                        <a:rPr lang="en-US" sz="1600" dirty="0">
                          <a:effectLst/>
                        </a:rPr>
                        <a:t>8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GB" sz="1600" kern="50">
                          <a:effectLst/>
                        </a:rPr>
                        <a:t>948</a:t>
                      </a:r>
                      <a:endParaRPr lang="vi-VN" sz="16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lnSpc>
                          <a:spcPct val="150000"/>
                        </a:lnSpc>
                        <a:spcBef>
                          <a:spcPts val="0"/>
                        </a:spcBef>
                        <a:spcAft>
                          <a:spcPts val="0"/>
                        </a:spcAft>
                      </a:pPr>
                      <a:r>
                        <a:rPr lang="en-US" sz="1600">
                          <a:effectLst/>
                        </a:rPr>
                        <a:t>145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89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dirty="0">
                          <a:effectLst/>
                        </a:rPr>
                        <a:t>124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01947094"/>
                  </a:ext>
                </a:extLst>
              </a:tr>
              <a:tr h="1196685">
                <a:tc>
                  <a:txBody>
                    <a:bodyPr/>
                    <a:lstStyle/>
                    <a:p>
                      <a:pPr marL="0" marR="0" algn="ctr">
                        <a:lnSpc>
                          <a:spcPct val="150000"/>
                        </a:lnSpc>
                        <a:spcBef>
                          <a:spcPts val="0"/>
                        </a:spcBef>
                        <a:spcAft>
                          <a:spcPts val="0"/>
                        </a:spcAft>
                      </a:pPr>
                      <a:r>
                        <a:rPr lang="en-US" sz="1600" dirty="0">
                          <a:effectLst/>
                        </a:rPr>
                        <a:t>10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GB" sz="1600" kern="50" dirty="0">
                          <a:effectLst/>
                        </a:rPr>
                        <a:t>952</a:t>
                      </a:r>
                      <a:endParaRPr lang="vi-VN" sz="1600" kern="50" dirty="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lnSpc>
                          <a:spcPct val="150000"/>
                        </a:lnSpc>
                        <a:spcBef>
                          <a:spcPts val="0"/>
                        </a:spcBef>
                        <a:spcAft>
                          <a:spcPts val="0"/>
                        </a:spcAft>
                      </a:pPr>
                      <a:r>
                        <a:rPr lang="en-US" sz="1600">
                          <a:effectLst/>
                        </a:rPr>
                        <a:t>179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79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28893391"/>
                  </a:ext>
                </a:extLst>
              </a:tr>
              <a:tr h="892125">
                <a:tc>
                  <a:txBody>
                    <a:bodyPr/>
                    <a:lstStyle/>
                    <a:p>
                      <a:pPr marL="0" marR="0" algn="ctr">
                        <a:lnSpc>
                          <a:spcPct val="150000"/>
                        </a:lnSpc>
                        <a:spcBef>
                          <a:spcPts val="0"/>
                        </a:spcBef>
                        <a:spcAft>
                          <a:spcPts val="0"/>
                        </a:spcAft>
                      </a:pPr>
                      <a:r>
                        <a:rPr lang="en-US" sz="1600" dirty="0">
                          <a:effectLst/>
                        </a:rPr>
                        <a:t>12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GB" sz="1600" kern="50">
                          <a:effectLst/>
                        </a:rPr>
                        <a:t>1.091</a:t>
                      </a:r>
                      <a:endParaRPr lang="vi-VN" sz="16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lnSpc>
                          <a:spcPct val="150000"/>
                        </a:lnSpc>
                        <a:spcBef>
                          <a:spcPts val="0"/>
                        </a:spcBef>
                        <a:spcAft>
                          <a:spcPts val="0"/>
                        </a:spcAft>
                      </a:pPr>
                      <a:r>
                        <a:rPr lang="en-US" sz="1600">
                          <a:effectLst/>
                        </a:rPr>
                        <a:t>168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26784248"/>
                  </a:ext>
                </a:extLst>
              </a:tr>
              <a:tr h="892125">
                <a:tc>
                  <a:txBody>
                    <a:bodyPr/>
                    <a:lstStyle/>
                    <a:p>
                      <a:pPr marL="0" marR="0" algn="ctr">
                        <a:lnSpc>
                          <a:spcPct val="150000"/>
                        </a:lnSpc>
                        <a:spcBef>
                          <a:spcPts val="0"/>
                        </a:spcBef>
                        <a:spcAft>
                          <a:spcPts val="0"/>
                        </a:spcAft>
                      </a:pPr>
                      <a:r>
                        <a:rPr lang="en-US" sz="1600" dirty="0">
                          <a:effectLst/>
                        </a:rPr>
                        <a:t>Total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2.991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492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195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355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281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323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335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357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dirty="0">
                          <a:effectLst/>
                        </a:rPr>
                        <a:t>280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27075068"/>
                  </a:ext>
                </a:extLst>
              </a:tr>
            </a:tbl>
          </a:graphicData>
        </a:graphic>
      </p:graphicFrame>
      <p:sp>
        <p:nvSpPr>
          <p:cNvPr id="4" name="TextBox 3"/>
          <p:cNvSpPr txBox="1"/>
          <p:nvPr/>
        </p:nvSpPr>
        <p:spPr>
          <a:xfrm>
            <a:off x="3540519" y="1279223"/>
            <a:ext cx="5062450" cy="369332"/>
          </a:xfrm>
          <a:prstGeom prst="rect">
            <a:avLst/>
          </a:prstGeom>
          <a:noFill/>
        </p:spPr>
        <p:txBody>
          <a:bodyPr wrap="square" rtlCol="0">
            <a:spAutoFit/>
          </a:bodyPr>
          <a:lstStyle/>
          <a:p>
            <a:r>
              <a:rPr lang="en-US" b="1" i="1" dirty="0"/>
              <a:t>Table 1: The sample by stratum (Numbers</a:t>
            </a:r>
            <a:r>
              <a:rPr lang="en-US" b="1" i="1" dirty="0" smtClean="0"/>
              <a:t>)</a:t>
            </a:r>
            <a:endParaRPr lang="vi-VN" b="1" i="1" dirty="0"/>
          </a:p>
        </p:txBody>
      </p:sp>
    </p:spTree>
    <p:extLst>
      <p:ext uri="{BB962C8B-B14F-4D97-AF65-F5344CB8AC3E}">
        <p14:creationId xmlns:p14="http://schemas.microsoft.com/office/powerpoint/2010/main" val="3575061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971" y="1249870"/>
            <a:ext cx="5170516" cy="369332"/>
          </a:xfrm>
          <a:prstGeom prst="rect">
            <a:avLst/>
          </a:prstGeom>
          <a:noFill/>
        </p:spPr>
        <p:txBody>
          <a:bodyPr wrap="square" rtlCol="0">
            <a:spAutoFit/>
          </a:bodyPr>
          <a:lstStyle/>
          <a:p>
            <a:r>
              <a:rPr lang="en-US" b="1" i="1" dirty="0"/>
              <a:t>Table 2: Achieved sample by stratum (Numbers</a:t>
            </a:r>
            <a:r>
              <a:rPr lang="en-US" b="1" i="1" dirty="0" smtClean="0"/>
              <a:t>)</a:t>
            </a:r>
            <a:endParaRPr lang="vi-VN" b="1" i="1" dirty="0"/>
          </a:p>
        </p:txBody>
      </p:sp>
      <p:graphicFrame>
        <p:nvGraphicFramePr>
          <p:cNvPr id="3" name="Table 2"/>
          <p:cNvGraphicFramePr>
            <a:graphicFrameLocks noGrp="1"/>
          </p:cNvGraphicFramePr>
          <p:nvPr>
            <p:extLst>
              <p:ext uri="{D42A27DB-BD31-4B8C-83A1-F6EECF244321}">
                <p14:modId xmlns:p14="http://schemas.microsoft.com/office/powerpoint/2010/main" val="4071384314"/>
              </p:ext>
            </p:extLst>
          </p:nvPr>
        </p:nvGraphicFramePr>
        <p:xfrm>
          <a:off x="695458" y="1815920"/>
          <a:ext cx="10509163" cy="4636393"/>
        </p:xfrm>
        <a:graphic>
          <a:graphicData uri="http://schemas.openxmlformats.org/drawingml/2006/table">
            <a:tbl>
              <a:tblPr firstRow="1" firstCol="1" bandRow="1">
                <a:tableStyleId>{5C22544A-7EE6-4342-B048-85BDC9FD1C3A}</a:tableStyleId>
              </a:tblPr>
              <a:tblGrid>
                <a:gridCol w="823970">
                  <a:extLst>
                    <a:ext uri="{9D8B030D-6E8A-4147-A177-3AD203B41FA5}">
                      <a16:colId xmlns="" xmlns:a16="http://schemas.microsoft.com/office/drawing/2014/main" val="3052909667"/>
                    </a:ext>
                  </a:extLst>
                </a:gridCol>
                <a:gridCol w="966382">
                  <a:extLst>
                    <a:ext uri="{9D8B030D-6E8A-4147-A177-3AD203B41FA5}">
                      <a16:colId xmlns="" xmlns:a16="http://schemas.microsoft.com/office/drawing/2014/main" val="550418208"/>
                    </a:ext>
                  </a:extLst>
                </a:gridCol>
                <a:gridCol w="620520">
                  <a:extLst>
                    <a:ext uri="{9D8B030D-6E8A-4147-A177-3AD203B41FA5}">
                      <a16:colId xmlns="" xmlns:a16="http://schemas.microsoft.com/office/drawing/2014/main" val="1201139092"/>
                    </a:ext>
                  </a:extLst>
                </a:gridCol>
                <a:gridCol w="620520">
                  <a:extLst>
                    <a:ext uri="{9D8B030D-6E8A-4147-A177-3AD203B41FA5}">
                      <a16:colId xmlns="" xmlns:a16="http://schemas.microsoft.com/office/drawing/2014/main" val="2379714443"/>
                    </a:ext>
                  </a:extLst>
                </a:gridCol>
                <a:gridCol w="620520">
                  <a:extLst>
                    <a:ext uri="{9D8B030D-6E8A-4147-A177-3AD203B41FA5}">
                      <a16:colId xmlns="" xmlns:a16="http://schemas.microsoft.com/office/drawing/2014/main" val="1586599971"/>
                    </a:ext>
                  </a:extLst>
                </a:gridCol>
                <a:gridCol w="620520">
                  <a:extLst>
                    <a:ext uri="{9D8B030D-6E8A-4147-A177-3AD203B41FA5}">
                      <a16:colId xmlns="" xmlns:a16="http://schemas.microsoft.com/office/drawing/2014/main" val="2792125782"/>
                    </a:ext>
                  </a:extLst>
                </a:gridCol>
                <a:gridCol w="620520">
                  <a:extLst>
                    <a:ext uri="{9D8B030D-6E8A-4147-A177-3AD203B41FA5}">
                      <a16:colId xmlns="" xmlns:a16="http://schemas.microsoft.com/office/drawing/2014/main" val="4132123802"/>
                    </a:ext>
                  </a:extLst>
                </a:gridCol>
                <a:gridCol w="620520">
                  <a:extLst>
                    <a:ext uri="{9D8B030D-6E8A-4147-A177-3AD203B41FA5}">
                      <a16:colId xmlns="" xmlns:a16="http://schemas.microsoft.com/office/drawing/2014/main" val="2566709582"/>
                    </a:ext>
                  </a:extLst>
                </a:gridCol>
                <a:gridCol w="620520">
                  <a:extLst>
                    <a:ext uri="{9D8B030D-6E8A-4147-A177-3AD203B41FA5}">
                      <a16:colId xmlns="" xmlns:a16="http://schemas.microsoft.com/office/drawing/2014/main" val="2434652692"/>
                    </a:ext>
                  </a:extLst>
                </a:gridCol>
                <a:gridCol w="620520">
                  <a:extLst>
                    <a:ext uri="{9D8B030D-6E8A-4147-A177-3AD203B41FA5}">
                      <a16:colId xmlns="" xmlns:a16="http://schemas.microsoft.com/office/drawing/2014/main" val="1942427481"/>
                    </a:ext>
                  </a:extLst>
                </a:gridCol>
                <a:gridCol w="621536">
                  <a:extLst>
                    <a:ext uri="{9D8B030D-6E8A-4147-A177-3AD203B41FA5}">
                      <a16:colId xmlns="" xmlns:a16="http://schemas.microsoft.com/office/drawing/2014/main" val="2380037469"/>
                    </a:ext>
                  </a:extLst>
                </a:gridCol>
                <a:gridCol w="626623">
                  <a:extLst>
                    <a:ext uri="{9D8B030D-6E8A-4147-A177-3AD203B41FA5}">
                      <a16:colId xmlns="" xmlns:a16="http://schemas.microsoft.com/office/drawing/2014/main" val="3483385162"/>
                    </a:ext>
                  </a:extLst>
                </a:gridCol>
                <a:gridCol w="626623">
                  <a:extLst>
                    <a:ext uri="{9D8B030D-6E8A-4147-A177-3AD203B41FA5}">
                      <a16:colId xmlns="" xmlns:a16="http://schemas.microsoft.com/office/drawing/2014/main" val="3374244723"/>
                    </a:ext>
                  </a:extLst>
                </a:gridCol>
                <a:gridCol w="626623">
                  <a:extLst>
                    <a:ext uri="{9D8B030D-6E8A-4147-A177-3AD203B41FA5}">
                      <a16:colId xmlns="" xmlns:a16="http://schemas.microsoft.com/office/drawing/2014/main" val="2447261684"/>
                    </a:ext>
                  </a:extLst>
                </a:gridCol>
                <a:gridCol w="626623">
                  <a:extLst>
                    <a:ext uri="{9D8B030D-6E8A-4147-A177-3AD203B41FA5}">
                      <a16:colId xmlns="" xmlns:a16="http://schemas.microsoft.com/office/drawing/2014/main" val="330154992"/>
                    </a:ext>
                  </a:extLst>
                </a:gridCol>
                <a:gridCol w="626623">
                  <a:extLst>
                    <a:ext uri="{9D8B030D-6E8A-4147-A177-3AD203B41FA5}">
                      <a16:colId xmlns="" xmlns:a16="http://schemas.microsoft.com/office/drawing/2014/main" val="1419176019"/>
                    </a:ext>
                  </a:extLst>
                </a:gridCol>
              </a:tblGrid>
              <a:tr h="868013">
                <a:tc>
                  <a:txBody>
                    <a:bodyPr/>
                    <a:lstStyle/>
                    <a:p>
                      <a:pPr marL="0" marR="0">
                        <a:lnSpc>
                          <a:spcPct val="150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All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4261654339"/>
                  </a:ext>
                </a:extLst>
              </a:tr>
              <a:tr h="868013">
                <a:tc>
                  <a:txBody>
                    <a:bodyPr/>
                    <a:lstStyle/>
                    <a:p>
                      <a:pPr marL="0" marR="0" algn="ctr">
                        <a:lnSpc>
                          <a:spcPct val="150000"/>
                        </a:lnSpc>
                        <a:spcBef>
                          <a:spcPts val="0"/>
                        </a:spcBef>
                        <a:spcAft>
                          <a:spcPts val="0"/>
                        </a:spcAft>
                      </a:pPr>
                      <a:r>
                        <a:rPr lang="en-US" sz="1600" dirty="0">
                          <a:effectLst/>
                        </a:rPr>
                        <a:t>8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GB" sz="1600" kern="50">
                          <a:effectLst/>
                        </a:rPr>
                        <a:t>930</a:t>
                      </a:r>
                      <a:endParaRPr lang="vi-VN" sz="16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lnSpc>
                          <a:spcPct val="150000"/>
                        </a:lnSpc>
                        <a:spcBef>
                          <a:spcPts val="0"/>
                        </a:spcBef>
                        <a:spcAft>
                          <a:spcPts val="0"/>
                        </a:spcAft>
                      </a:pPr>
                      <a:r>
                        <a:rPr lang="en-US" sz="1600">
                          <a:effectLst/>
                        </a:rPr>
                        <a:t>142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89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33233352"/>
                  </a:ext>
                </a:extLst>
              </a:tr>
              <a:tr h="1164341">
                <a:tc>
                  <a:txBody>
                    <a:bodyPr/>
                    <a:lstStyle/>
                    <a:p>
                      <a:pPr marL="0" marR="0" algn="ctr">
                        <a:lnSpc>
                          <a:spcPct val="150000"/>
                        </a:lnSpc>
                        <a:spcBef>
                          <a:spcPts val="0"/>
                        </a:spcBef>
                        <a:spcAft>
                          <a:spcPts val="0"/>
                        </a:spcAft>
                      </a:pPr>
                      <a:r>
                        <a:rPr lang="en-US" sz="1600" dirty="0">
                          <a:effectLst/>
                        </a:rPr>
                        <a:t>10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GB" sz="1600" kern="50">
                          <a:effectLst/>
                        </a:rPr>
                        <a:t>946</a:t>
                      </a:r>
                      <a:endParaRPr lang="vi-VN" sz="16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lnSpc>
                          <a:spcPct val="150000"/>
                        </a:lnSpc>
                        <a:spcBef>
                          <a:spcPts val="0"/>
                        </a:spcBef>
                        <a:spcAft>
                          <a:spcPts val="0"/>
                        </a:spcAft>
                      </a:pPr>
                      <a:r>
                        <a:rPr lang="en-US" sz="1600">
                          <a:effectLst/>
                        </a:rPr>
                        <a:t>177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79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63904336"/>
                  </a:ext>
                </a:extLst>
              </a:tr>
              <a:tr h="868013">
                <a:tc>
                  <a:txBody>
                    <a:bodyPr/>
                    <a:lstStyle/>
                    <a:p>
                      <a:pPr marL="0" marR="0" algn="ctr">
                        <a:lnSpc>
                          <a:spcPct val="150000"/>
                        </a:lnSpc>
                        <a:spcBef>
                          <a:spcPts val="0"/>
                        </a:spcBef>
                        <a:spcAft>
                          <a:spcPts val="0"/>
                        </a:spcAft>
                      </a:pPr>
                      <a:r>
                        <a:rPr lang="en-US" sz="1600" dirty="0">
                          <a:effectLst/>
                        </a:rPr>
                        <a:t>12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GB" sz="1600" kern="50">
                          <a:effectLst/>
                        </a:rPr>
                        <a:t>1.080</a:t>
                      </a:r>
                      <a:endParaRPr lang="vi-VN" sz="16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lnSpc>
                          <a:spcPct val="150000"/>
                        </a:lnSpc>
                        <a:spcBef>
                          <a:spcPts val="0"/>
                        </a:spcBef>
                        <a:spcAft>
                          <a:spcPts val="0"/>
                        </a:spcAft>
                      </a:pPr>
                      <a:r>
                        <a:rPr lang="en-US" sz="1600">
                          <a:effectLst/>
                        </a:rPr>
                        <a:t>166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123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115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97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7723441"/>
                  </a:ext>
                </a:extLst>
              </a:tr>
              <a:tr h="868013">
                <a:tc>
                  <a:txBody>
                    <a:bodyPr/>
                    <a:lstStyle/>
                    <a:p>
                      <a:pPr marL="0" marR="0" algn="ctr">
                        <a:lnSpc>
                          <a:spcPct val="150000"/>
                        </a:lnSpc>
                        <a:spcBef>
                          <a:spcPts val="0"/>
                        </a:spcBef>
                        <a:spcAft>
                          <a:spcPts val="0"/>
                        </a:spcAft>
                      </a:pPr>
                      <a:r>
                        <a:rPr lang="en-US" sz="1600" dirty="0">
                          <a:effectLst/>
                        </a:rPr>
                        <a:t>Total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2.956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485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194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348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280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60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328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351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310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dirty="0">
                          <a:effectLst/>
                        </a:rPr>
                        <a:t>278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49486398"/>
                  </a:ext>
                </a:extLst>
              </a:tr>
            </a:tbl>
          </a:graphicData>
        </a:graphic>
      </p:graphicFrame>
      <p:sp>
        <p:nvSpPr>
          <p:cNvPr id="4" name="TextBox 3"/>
          <p:cNvSpPr txBox="1"/>
          <p:nvPr/>
        </p:nvSpPr>
        <p:spPr>
          <a:xfrm>
            <a:off x="695459" y="592428"/>
            <a:ext cx="8989454" cy="646331"/>
          </a:xfrm>
          <a:prstGeom prst="rect">
            <a:avLst/>
          </a:prstGeom>
          <a:noFill/>
        </p:spPr>
        <p:txBody>
          <a:bodyPr wrap="square" rtlCol="0">
            <a:spAutoFit/>
          </a:bodyPr>
          <a:lstStyle/>
          <a:p>
            <a:r>
              <a:rPr lang="en-US" dirty="0"/>
              <a:t>After data cleaning, the real number of participants as follow:</a:t>
            </a:r>
            <a:endParaRPr lang="vi-VN" dirty="0"/>
          </a:p>
          <a:p>
            <a:endParaRPr lang="vi-VN" dirty="0"/>
          </a:p>
        </p:txBody>
      </p:sp>
    </p:spTree>
    <p:extLst>
      <p:ext uri="{BB962C8B-B14F-4D97-AF65-F5344CB8AC3E}">
        <p14:creationId xmlns:p14="http://schemas.microsoft.com/office/powerpoint/2010/main" val="414690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3165" y="946258"/>
            <a:ext cx="254598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t>The </a:t>
            </a:r>
            <a:r>
              <a:rPr lang="en-US" sz="2000" b="1" dirty="0" smtClean="0"/>
              <a:t>participants</a:t>
            </a:r>
            <a:endParaRPr lang="vi-VN" sz="2000" b="1" dirty="0"/>
          </a:p>
        </p:txBody>
      </p:sp>
      <p:sp>
        <p:nvSpPr>
          <p:cNvPr id="4" name="TextBox 3"/>
          <p:cNvSpPr txBox="1"/>
          <p:nvPr/>
        </p:nvSpPr>
        <p:spPr>
          <a:xfrm>
            <a:off x="803165" y="1558097"/>
            <a:ext cx="2211186" cy="338554"/>
          </a:xfrm>
          <a:prstGeom prst="rect">
            <a:avLst/>
          </a:prstGeom>
          <a:noFill/>
        </p:spPr>
        <p:txBody>
          <a:bodyPr wrap="square" rtlCol="0">
            <a:spAutoFit/>
          </a:bodyPr>
          <a:lstStyle/>
          <a:p>
            <a:r>
              <a:rPr lang="en-US" sz="1600" b="1" i="1" dirty="0"/>
              <a:t>Age and </a:t>
            </a:r>
            <a:r>
              <a:rPr lang="en-US" sz="1600" b="1" i="1" dirty="0" smtClean="0"/>
              <a:t>gender</a:t>
            </a:r>
            <a:endParaRPr lang="vi-VN" sz="1600" dirty="0"/>
          </a:p>
        </p:txBody>
      </p:sp>
      <p:graphicFrame>
        <p:nvGraphicFramePr>
          <p:cNvPr id="5" name="Table 4"/>
          <p:cNvGraphicFramePr>
            <a:graphicFrameLocks noGrp="1"/>
          </p:cNvGraphicFramePr>
          <p:nvPr>
            <p:extLst>
              <p:ext uri="{D42A27DB-BD31-4B8C-83A1-F6EECF244321}">
                <p14:modId xmlns:p14="http://schemas.microsoft.com/office/powerpoint/2010/main" val="4265278540"/>
              </p:ext>
            </p:extLst>
          </p:nvPr>
        </p:nvGraphicFramePr>
        <p:xfrm>
          <a:off x="1390917" y="3412900"/>
          <a:ext cx="9118243" cy="3129570"/>
        </p:xfrm>
        <a:graphic>
          <a:graphicData uri="http://schemas.openxmlformats.org/drawingml/2006/table">
            <a:tbl>
              <a:tblPr firstRow="1" firstCol="1" bandRow="1">
                <a:tableStyleId>{5C22544A-7EE6-4342-B048-85BDC9FD1C3A}</a:tableStyleId>
              </a:tblPr>
              <a:tblGrid>
                <a:gridCol w="1824439">
                  <a:extLst>
                    <a:ext uri="{9D8B030D-6E8A-4147-A177-3AD203B41FA5}">
                      <a16:colId xmlns="" xmlns:a16="http://schemas.microsoft.com/office/drawing/2014/main" val="1633952577"/>
                    </a:ext>
                  </a:extLst>
                </a:gridCol>
                <a:gridCol w="1823451">
                  <a:extLst>
                    <a:ext uri="{9D8B030D-6E8A-4147-A177-3AD203B41FA5}">
                      <a16:colId xmlns="" xmlns:a16="http://schemas.microsoft.com/office/drawing/2014/main" val="832045361"/>
                    </a:ext>
                  </a:extLst>
                </a:gridCol>
                <a:gridCol w="1823451">
                  <a:extLst>
                    <a:ext uri="{9D8B030D-6E8A-4147-A177-3AD203B41FA5}">
                      <a16:colId xmlns="" xmlns:a16="http://schemas.microsoft.com/office/drawing/2014/main" val="2068682421"/>
                    </a:ext>
                  </a:extLst>
                </a:gridCol>
                <a:gridCol w="1823451">
                  <a:extLst>
                    <a:ext uri="{9D8B030D-6E8A-4147-A177-3AD203B41FA5}">
                      <a16:colId xmlns="" xmlns:a16="http://schemas.microsoft.com/office/drawing/2014/main" val="3660299489"/>
                    </a:ext>
                  </a:extLst>
                </a:gridCol>
                <a:gridCol w="1823451">
                  <a:extLst>
                    <a:ext uri="{9D8B030D-6E8A-4147-A177-3AD203B41FA5}">
                      <a16:colId xmlns="" xmlns:a16="http://schemas.microsoft.com/office/drawing/2014/main" val="2441222841"/>
                    </a:ext>
                  </a:extLst>
                </a:gridCol>
              </a:tblGrid>
              <a:tr h="625914">
                <a:tc>
                  <a:txBody>
                    <a:bodyPr/>
                    <a:lstStyle/>
                    <a:p>
                      <a:pPr marL="0" marR="0">
                        <a:lnSpc>
                          <a:spcPct val="150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8 year-old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10 year-old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12 year-old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Total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2965434492"/>
                  </a:ext>
                </a:extLst>
              </a:tr>
              <a:tr h="625914">
                <a:tc>
                  <a:txBody>
                    <a:bodyPr/>
                    <a:lstStyle/>
                    <a:p>
                      <a:pPr marL="0" marR="0">
                        <a:lnSpc>
                          <a:spcPct val="150000"/>
                        </a:lnSpc>
                        <a:spcBef>
                          <a:spcPts val="0"/>
                        </a:spcBef>
                        <a:spcAft>
                          <a:spcPts val="0"/>
                        </a:spcAft>
                      </a:pPr>
                      <a:r>
                        <a:rPr lang="en-US" sz="1600" dirty="0">
                          <a:effectLst/>
                        </a:rPr>
                        <a:t>Boy</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478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496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578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1552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07350992"/>
                  </a:ext>
                </a:extLst>
              </a:tr>
              <a:tr h="625914">
                <a:tc>
                  <a:txBody>
                    <a:bodyPr/>
                    <a:lstStyle/>
                    <a:p>
                      <a:pPr marL="0" marR="0">
                        <a:lnSpc>
                          <a:spcPct val="150000"/>
                        </a:lnSpc>
                        <a:spcBef>
                          <a:spcPts val="0"/>
                        </a:spcBef>
                        <a:spcAft>
                          <a:spcPts val="0"/>
                        </a:spcAft>
                      </a:pPr>
                      <a:r>
                        <a:rPr lang="en-US" sz="1600" dirty="0">
                          <a:effectLst/>
                        </a:rPr>
                        <a:t>Girl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435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444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497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1376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0606880"/>
                  </a:ext>
                </a:extLst>
              </a:tr>
              <a:tr h="625914">
                <a:tc>
                  <a:txBody>
                    <a:bodyPr/>
                    <a:lstStyle/>
                    <a:p>
                      <a:pPr marL="0" marR="0">
                        <a:lnSpc>
                          <a:spcPct val="150000"/>
                        </a:lnSpc>
                        <a:spcBef>
                          <a:spcPts val="0"/>
                        </a:spcBef>
                        <a:spcAft>
                          <a:spcPts val="0"/>
                        </a:spcAft>
                      </a:pPr>
                      <a:r>
                        <a:rPr lang="en-US" sz="1600" dirty="0">
                          <a:effectLst/>
                        </a:rPr>
                        <a:t>Missing</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17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6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28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43964426"/>
                  </a:ext>
                </a:extLst>
              </a:tr>
              <a:tr h="625914">
                <a:tc>
                  <a:txBody>
                    <a:bodyPr/>
                    <a:lstStyle/>
                    <a:p>
                      <a:pPr marL="0" marR="0">
                        <a:lnSpc>
                          <a:spcPct val="150000"/>
                        </a:lnSpc>
                        <a:spcBef>
                          <a:spcPts val="0"/>
                        </a:spcBef>
                        <a:spcAft>
                          <a:spcPts val="0"/>
                        </a:spcAft>
                      </a:pPr>
                      <a:r>
                        <a:rPr lang="en-US" sz="1600" dirty="0">
                          <a:effectLst/>
                        </a:rPr>
                        <a:t>Total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930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946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1080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2956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63305891"/>
                  </a:ext>
                </a:extLst>
              </a:tr>
            </a:tbl>
          </a:graphicData>
        </a:graphic>
      </p:graphicFrame>
      <p:sp>
        <p:nvSpPr>
          <p:cNvPr id="6" name="TextBox 5"/>
          <p:cNvSpPr txBox="1"/>
          <p:nvPr/>
        </p:nvSpPr>
        <p:spPr>
          <a:xfrm>
            <a:off x="2596818" y="1604263"/>
            <a:ext cx="7582087" cy="584775"/>
          </a:xfrm>
          <a:prstGeom prst="rect">
            <a:avLst/>
          </a:prstGeom>
          <a:noFill/>
        </p:spPr>
        <p:txBody>
          <a:bodyPr wrap="square" rtlCol="0">
            <a:spAutoFit/>
          </a:bodyPr>
          <a:lstStyle/>
          <a:p>
            <a:r>
              <a:rPr lang="en-US" sz="1600" dirty="0"/>
              <a:t>The children’s ages ranged from 8 to 12 year-olds. About 46.5% of the sample are girls</a:t>
            </a:r>
            <a:r>
              <a:rPr lang="en-US" sz="1600" dirty="0" smtClean="0"/>
              <a:t>.</a:t>
            </a:r>
            <a:endParaRPr lang="vi-VN" sz="1600" dirty="0"/>
          </a:p>
        </p:txBody>
      </p:sp>
      <p:sp>
        <p:nvSpPr>
          <p:cNvPr id="7" name="TextBox 6"/>
          <p:cNvSpPr txBox="1"/>
          <p:nvPr/>
        </p:nvSpPr>
        <p:spPr>
          <a:xfrm>
            <a:off x="3912396" y="2941007"/>
            <a:ext cx="3578453" cy="369332"/>
          </a:xfrm>
          <a:prstGeom prst="rect">
            <a:avLst/>
          </a:prstGeom>
          <a:noFill/>
        </p:spPr>
        <p:txBody>
          <a:bodyPr wrap="square" rtlCol="0">
            <a:spAutoFit/>
          </a:bodyPr>
          <a:lstStyle/>
          <a:p>
            <a:r>
              <a:rPr lang="en-US" b="1" i="1" dirty="0"/>
              <a:t>Table 3: Age by gender (numbers</a:t>
            </a:r>
            <a:r>
              <a:rPr lang="en-US" i="1" dirty="0" smtClean="0"/>
              <a:t>)</a:t>
            </a:r>
            <a:endParaRPr lang="vi-VN" i="1" dirty="0"/>
          </a:p>
        </p:txBody>
      </p:sp>
      <p:sp>
        <p:nvSpPr>
          <p:cNvPr id="8" name="Rectangle 7"/>
          <p:cNvSpPr/>
          <p:nvPr/>
        </p:nvSpPr>
        <p:spPr>
          <a:xfrm>
            <a:off x="4097901" y="152925"/>
            <a:ext cx="415075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SOME</a:t>
            </a: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RESULTS </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803165" y="2350648"/>
            <a:ext cx="1737360" cy="338554"/>
          </a:xfrm>
          <a:prstGeom prst="rect">
            <a:avLst/>
          </a:prstGeom>
          <a:noFill/>
        </p:spPr>
        <p:txBody>
          <a:bodyPr wrap="square" rtlCol="0">
            <a:spAutoFit/>
          </a:bodyPr>
          <a:lstStyle/>
          <a:p>
            <a:r>
              <a:rPr lang="en-US" sz="1600" b="1" i="1" dirty="0"/>
              <a:t>Country of birth</a:t>
            </a:r>
            <a:r>
              <a:rPr lang="en-US" sz="1600" dirty="0"/>
              <a:t> </a:t>
            </a:r>
            <a:endParaRPr lang="vi-VN" sz="1600" dirty="0"/>
          </a:p>
        </p:txBody>
      </p:sp>
      <p:sp>
        <p:nvSpPr>
          <p:cNvPr id="10" name="TextBox 9"/>
          <p:cNvSpPr txBox="1"/>
          <p:nvPr/>
        </p:nvSpPr>
        <p:spPr>
          <a:xfrm>
            <a:off x="2596818" y="2227537"/>
            <a:ext cx="6209607" cy="584775"/>
          </a:xfrm>
          <a:prstGeom prst="rect">
            <a:avLst/>
          </a:prstGeom>
          <a:noFill/>
        </p:spPr>
        <p:txBody>
          <a:bodyPr wrap="square" rtlCol="0">
            <a:spAutoFit/>
          </a:bodyPr>
          <a:lstStyle/>
          <a:p>
            <a:r>
              <a:rPr lang="en-US" sz="1600" dirty="0"/>
              <a:t>The study finds that about 2% of the children in the sample were not born in </a:t>
            </a:r>
            <a:r>
              <a:rPr lang="en-US" sz="1600" dirty="0" smtClean="0"/>
              <a:t>Vietnam</a:t>
            </a:r>
            <a:endParaRPr lang="vi-VN" sz="1600" dirty="0"/>
          </a:p>
        </p:txBody>
      </p:sp>
    </p:spTree>
    <p:extLst>
      <p:ext uri="{BB962C8B-B14F-4D97-AF65-F5344CB8AC3E}">
        <p14:creationId xmlns:p14="http://schemas.microsoft.com/office/powerpoint/2010/main" val="73033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580" y="429953"/>
            <a:ext cx="5702531"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t>Your </a:t>
            </a:r>
            <a:r>
              <a:rPr lang="en-US" b="1" dirty="0"/>
              <a:t>home and the people you live </a:t>
            </a:r>
            <a:r>
              <a:rPr lang="en-US" b="1" dirty="0" smtClean="0"/>
              <a:t>with</a:t>
            </a:r>
            <a:endParaRPr lang="vi-VN" dirty="0"/>
          </a:p>
        </p:txBody>
      </p:sp>
      <p:sp>
        <p:nvSpPr>
          <p:cNvPr id="3" name="TextBox 2"/>
          <p:cNvSpPr txBox="1"/>
          <p:nvPr/>
        </p:nvSpPr>
        <p:spPr>
          <a:xfrm>
            <a:off x="682580" y="1085688"/>
            <a:ext cx="10637949" cy="1200329"/>
          </a:xfrm>
          <a:prstGeom prst="rect">
            <a:avLst/>
          </a:prstGeom>
          <a:noFill/>
        </p:spPr>
        <p:txBody>
          <a:bodyPr wrap="square" rtlCol="0">
            <a:spAutoFit/>
          </a:bodyPr>
          <a:lstStyle/>
          <a:p>
            <a:r>
              <a:rPr lang="en-US" dirty="0"/>
              <a:t>Children aged 10 and 12 were asked “Which of the following best describes the home you live in?”</a:t>
            </a:r>
            <a:endParaRPr lang="vi-VN" dirty="0"/>
          </a:p>
          <a:p>
            <a:r>
              <a:rPr lang="en-US" dirty="0"/>
              <a:t>Most of the children (95.2%) lived with their family, while 1.4% lived in a foster home, 0.2% lived in children home. Only 2.2% of children answered they were living in another type of home (grandparents or relatives home, children in institutions, </a:t>
            </a:r>
            <a:r>
              <a:rPr lang="en-US" dirty="0" smtClean="0"/>
              <a:t>…).</a:t>
            </a:r>
            <a:endParaRPr lang="vi-VN" dirty="0"/>
          </a:p>
        </p:txBody>
      </p:sp>
      <p:graphicFrame>
        <p:nvGraphicFramePr>
          <p:cNvPr id="4" name="Table 3"/>
          <p:cNvGraphicFramePr>
            <a:graphicFrameLocks noGrp="1"/>
          </p:cNvGraphicFramePr>
          <p:nvPr>
            <p:extLst>
              <p:ext uri="{D42A27DB-BD31-4B8C-83A1-F6EECF244321}">
                <p14:modId xmlns:p14="http://schemas.microsoft.com/office/powerpoint/2010/main" val="2644561398"/>
              </p:ext>
            </p:extLst>
          </p:nvPr>
        </p:nvGraphicFramePr>
        <p:xfrm>
          <a:off x="967319" y="3232598"/>
          <a:ext cx="9736428" cy="3311884"/>
        </p:xfrm>
        <a:graphic>
          <a:graphicData uri="http://schemas.openxmlformats.org/drawingml/2006/table">
            <a:tbl>
              <a:tblPr firstRow="1" firstCol="1" bandRow="1">
                <a:tableStyleId>{5C22544A-7EE6-4342-B048-85BDC9FD1C3A}</a:tableStyleId>
              </a:tblPr>
              <a:tblGrid>
                <a:gridCol w="3825243">
                  <a:extLst>
                    <a:ext uri="{9D8B030D-6E8A-4147-A177-3AD203B41FA5}">
                      <a16:colId xmlns="" xmlns:a16="http://schemas.microsoft.com/office/drawing/2014/main" val="3033088621"/>
                    </a:ext>
                  </a:extLst>
                </a:gridCol>
                <a:gridCol w="1970395">
                  <a:extLst>
                    <a:ext uri="{9D8B030D-6E8A-4147-A177-3AD203B41FA5}">
                      <a16:colId xmlns="" xmlns:a16="http://schemas.microsoft.com/office/drawing/2014/main" val="2757901004"/>
                    </a:ext>
                  </a:extLst>
                </a:gridCol>
                <a:gridCol w="1970395">
                  <a:extLst>
                    <a:ext uri="{9D8B030D-6E8A-4147-A177-3AD203B41FA5}">
                      <a16:colId xmlns="" xmlns:a16="http://schemas.microsoft.com/office/drawing/2014/main" val="3939981907"/>
                    </a:ext>
                  </a:extLst>
                </a:gridCol>
                <a:gridCol w="1970395">
                  <a:extLst>
                    <a:ext uri="{9D8B030D-6E8A-4147-A177-3AD203B41FA5}">
                      <a16:colId xmlns="" xmlns:a16="http://schemas.microsoft.com/office/drawing/2014/main" val="2769361332"/>
                    </a:ext>
                  </a:extLst>
                </a:gridCol>
              </a:tblGrid>
              <a:tr h="447536">
                <a:tc>
                  <a:txBody>
                    <a:bodyPr/>
                    <a:lstStyle/>
                    <a:p>
                      <a:pPr marL="0" marR="0">
                        <a:lnSpc>
                          <a:spcPct val="150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10 year-old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12 year-old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Total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3296021387"/>
                  </a:ext>
                </a:extLst>
              </a:tr>
              <a:tr h="492319">
                <a:tc>
                  <a:txBody>
                    <a:bodyPr/>
                    <a:lstStyle/>
                    <a:p>
                      <a:pPr marL="0" marR="0">
                        <a:lnSpc>
                          <a:spcPct val="150000"/>
                        </a:lnSpc>
                        <a:spcBef>
                          <a:spcPts val="0"/>
                        </a:spcBef>
                        <a:spcAft>
                          <a:spcPts val="0"/>
                        </a:spcAft>
                      </a:pPr>
                      <a:r>
                        <a:rPr lang="en-US" sz="1600" dirty="0">
                          <a:effectLst/>
                        </a:rPr>
                        <a:t>I live with my family</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903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1027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1930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8675550"/>
                  </a:ext>
                </a:extLst>
              </a:tr>
              <a:tr h="492319">
                <a:tc>
                  <a:txBody>
                    <a:bodyPr/>
                    <a:lstStyle/>
                    <a:p>
                      <a:pPr marL="0" marR="0">
                        <a:lnSpc>
                          <a:spcPct val="150000"/>
                        </a:lnSpc>
                        <a:spcBef>
                          <a:spcPts val="0"/>
                        </a:spcBef>
                        <a:spcAft>
                          <a:spcPts val="0"/>
                        </a:spcAft>
                      </a:pPr>
                      <a:r>
                        <a:rPr lang="en-US" sz="1600" dirty="0">
                          <a:effectLst/>
                        </a:rPr>
                        <a:t>I live in a foster home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19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60259476"/>
                  </a:ext>
                </a:extLst>
              </a:tr>
              <a:tr h="492319">
                <a:tc>
                  <a:txBody>
                    <a:bodyPr/>
                    <a:lstStyle/>
                    <a:p>
                      <a:pPr marL="0" marR="0">
                        <a:lnSpc>
                          <a:spcPct val="150000"/>
                        </a:lnSpc>
                        <a:spcBef>
                          <a:spcPts val="0"/>
                        </a:spcBef>
                        <a:spcAft>
                          <a:spcPts val="0"/>
                        </a:spcAft>
                      </a:pPr>
                      <a:r>
                        <a:rPr lang="en-US" sz="1600" dirty="0">
                          <a:effectLst/>
                        </a:rPr>
                        <a:t>I live in a children’s home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10232831"/>
                  </a:ext>
                </a:extLst>
              </a:tr>
              <a:tr h="492319">
                <a:tc>
                  <a:txBody>
                    <a:bodyPr/>
                    <a:lstStyle/>
                    <a:p>
                      <a:pPr marL="0" marR="0">
                        <a:lnSpc>
                          <a:spcPct val="150000"/>
                        </a:lnSpc>
                        <a:spcBef>
                          <a:spcPts val="0"/>
                        </a:spcBef>
                        <a:spcAft>
                          <a:spcPts val="0"/>
                        </a:spcAft>
                      </a:pPr>
                      <a:r>
                        <a:rPr lang="en-US" sz="1600" dirty="0">
                          <a:effectLst/>
                        </a:rPr>
                        <a:t>I live in another type of home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17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27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32258125"/>
                  </a:ext>
                </a:extLst>
              </a:tr>
              <a:tr h="447536">
                <a:tc>
                  <a:txBody>
                    <a:bodyPr/>
                    <a:lstStyle/>
                    <a:p>
                      <a:pPr marL="0" marR="0">
                        <a:lnSpc>
                          <a:spcPct val="150000"/>
                        </a:lnSpc>
                        <a:spcBef>
                          <a:spcPts val="0"/>
                        </a:spcBef>
                        <a:spcAft>
                          <a:spcPts val="0"/>
                        </a:spcAft>
                      </a:pPr>
                      <a:r>
                        <a:rPr lang="en-US" sz="1600" dirty="0">
                          <a:effectLst/>
                        </a:rPr>
                        <a:t>Missing</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82559776"/>
                  </a:ext>
                </a:extLst>
              </a:tr>
              <a:tr h="447536">
                <a:tc>
                  <a:txBody>
                    <a:bodyPr/>
                    <a:lstStyle/>
                    <a:p>
                      <a:pPr marL="0" marR="0">
                        <a:lnSpc>
                          <a:spcPct val="150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946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1080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2026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09313991"/>
                  </a:ext>
                </a:extLst>
              </a:tr>
            </a:tbl>
          </a:graphicData>
        </a:graphic>
      </p:graphicFrame>
      <p:sp>
        <p:nvSpPr>
          <p:cNvPr id="5" name="TextBox 4"/>
          <p:cNvSpPr txBox="1"/>
          <p:nvPr/>
        </p:nvSpPr>
        <p:spPr>
          <a:xfrm>
            <a:off x="2439491" y="2696257"/>
            <a:ext cx="6792084" cy="369332"/>
          </a:xfrm>
          <a:prstGeom prst="rect">
            <a:avLst/>
          </a:prstGeom>
          <a:noFill/>
        </p:spPr>
        <p:txBody>
          <a:bodyPr wrap="square" rtlCol="0">
            <a:spAutoFit/>
          </a:bodyPr>
          <a:lstStyle/>
          <a:p>
            <a:r>
              <a:rPr lang="en-US" b="1" i="1" dirty="0"/>
              <a:t>Table 4: The home type that children live in (10 &amp; 12 year-old) </a:t>
            </a:r>
            <a:r>
              <a:rPr lang="en-US" b="1" i="1" dirty="0" smtClean="0"/>
              <a:t>(%)</a:t>
            </a:r>
            <a:endParaRPr lang="vi-VN" b="1" i="1" dirty="0"/>
          </a:p>
        </p:txBody>
      </p:sp>
    </p:spTree>
    <p:extLst>
      <p:ext uri="{BB962C8B-B14F-4D97-AF65-F5344CB8AC3E}">
        <p14:creationId xmlns:p14="http://schemas.microsoft.com/office/powerpoint/2010/main" val="1985288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2591" y="535963"/>
            <a:ext cx="7135481" cy="646331"/>
          </a:xfrm>
          <a:prstGeom prst="rect">
            <a:avLst/>
          </a:prstGeom>
          <a:noFill/>
        </p:spPr>
        <p:txBody>
          <a:bodyPr wrap="square" rtlCol="0">
            <a:spAutoFit/>
          </a:bodyPr>
          <a:lstStyle/>
          <a:p>
            <a:pPr algn="ctr"/>
            <a:r>
              <a:rPr lang="en-US" b="1" i="1" dirty="0"/>
              <a:t>Table 5. Number of brothers and sisters children have (including step brothers and step sisters</a:t>
            </a:r>
            <a:r>
              <a:rPr lang="en-US" b="1" i="1" dirty="0" smtClean="0"/>
              <a:t>)</a:t>
            </a:r>
            <a:endParaRPr lang="vi-VN" b="1" i="1" dirty="0"/>
          </a:p>
        </p:txBody>
      </p:sp>
      <p:graphicFrame>
        <p:nvGraphicFramePr>
          <p:cNvPr id="3" name="Table 2"/>
          <p:cNvGraphicFramePr>
            <a:graphicFrameLocks noGrp="1"/>
          </p:cNvGraphicFramePr>
          <p:nvPr>
            <p:extLst>
              <p:ext uri="{D42A27DB-BD31-4B8C-83A1-F6EECF244321}">
                <p14:modId xmlns:p14="http://schemas.microsoft.com/office/powerpoint/2010/main" val="163874807"/>
              </p:ext>
            </p:extLst>
          </p:nvPr>
        </p:nvGraphicFramePr>
        <p:xfrm>
          <a:off x="1159103" y="1326523"/>
          <a:ext cx="9517482" cy="4192953"/>
        </p:xfrm>
        <a:graphic>
          <a:graphicData uri="http://schemas.openxmlformats.org/drawingml/2006/table">
            <a:tbl>
              <a:tblPr firstRow="1" firstCol="1" bandRow="1">
                <a:tableStyleId>{5C22544A-7EE6-4342-B048-85BDC9FD1C3A}</a:tableStyleId>
              </a:tblPr>
              <a:tblGrid>
                <a:gridCol w="819420">
                  <a:extLst>
                    <a:ext uri="{9D8B030D-6E8A-4147-A177-3AD203B41FA5}">
                      <a16:colId xmlns="" xmlns:a16="http://schemas.microsoft.com/office/drawing/2014/main" val="3539906046"/>
                    </a:ext>
                  </a:extLst>
                </a:gridCol>
                <a:gridCol w="549673">
                  <a:extLst>
                    <a:ext uri="{9D8B030D-6E8A-4147-A177-3AD203B41FA5}">
                      <a16:colId xmlns="" xmlns:a16="http://schemas.microsoft.com/office/drawing/2014/main" val="4006485582"/>
                    </a:ext>
                  </a:extLst>
                </a:gridCol>
                <a:gridCol w="533386">
                  <a:extLst>
                    <a:ext uri="{9D8B030D-6E8A-4147-A177-3AD203B41FA5}">
                      <a16:colId xmlns="" xmlns:a16="http://schemas.microsoft.com/office/drawing/2014/main" val="3788285139"/>
                    </a:ext>
                  </a:extLst>
                </a:gridCol>
                <a:gridCol w="634159">
                  <a:extLst>
                    <a:ext uri="{9D8B030D-6E8A-4147-A177-3AD203B41FA5}">
                      <a16:colId xmlns="" xmlns:a16="http://schemas.microsoft.com/office/drawing/2014/main" val="2995148858"/>
                    </a:ext>
                  </a:extLst>
                </a:gridCol>
                <a:gridCol w="634159">
                  <a:extLst>
                    <a:ext uri="{9D8B030D-6E8A-4147-A177-3AD203B41FA5}">
                      <a16:colId xmlns="" xmlns:a16="http://schemas.microsoft.com/office/drawing/2014/main" val="4054964397"/>
                    </a:ext>
                  </a:extLst>
                </a:gridCol>
                <a:gridCol w="634159">
                  <a:extLst>
                    <a:ext uri="{9D8B030D-6E8A-4147-A177-3AD203B41FA5}">
                      <a16:colId xmlns="" xmlns:a16="http://schemas.microsoft.com/office/drawing/2014/main" val="2854292411"/>
                    </a:ext>
                  </a:extLst>
                </a:gridCol>
                <a:gridCol w="634159">
                  <a:extLst>
                    <a:ext uri="{9D8B030D-6E8A-4147-A177-3AD203B41FA5}">
                      <a16:colId xmlns="" xmlns:a16="http://schemas.microsoft.com/office/drawing/2014/main" val="1973825029"/>
                    </a:ext>
                  </a:extLst>
                </a:gridCol>
                <a:gridCol w="634159">
                  <a:extLst>
                    <a:ext uri="{9D8B030D-6E8A-4147-A177-3AD203B41FA5}">
                      <a16:colId xmlns="" xmlns:a16="http://schemas.microsoft.com/office/drawing/2014/main" val="1516766620"/>
                    </a:ext>
                  </a:extLst>
                </a:gridCol>
                <a:gridCol w="634159">
                  <a:extLst>
                    <a:ext uri="{9D8B030D-6E8A-4147-A177-3AD203B41FA5}">
                      <a16:colId xmlns="" xmlns:a16="http://schemas.microsoft.com/office/drawing/2014/main" val="893448591"/>
                    </a:ext>
                  </a:extLst>
                </a:gridCol>
                <a:gridCol w="634159">
                  <a:extLst>
                    <a:ext uri="{9D8B030D-6E8A-4147-A177-3AD203B41FA5}">
                      <a16:colId xmlns="" xmlns:a16="http://schemas.microsoft.com/office/drawing/2014/main" val="3422081140"/>
                    </a:ext>
                  </a:extLst>
                </a:gridCol>
                <a:gridCol w="635178">
                  <a:extLst>
                    <a:ext uri="{9D8B030D-6E8A-4147-A177-3AD203B41FA5}">
                      <a16:colId xmlns="" xmlns:a16="http://schemas.microsoft.com/office/drawing/2014/main" val="1695326524"/>
                    </a:ext>
                  </a:extLst>
                </a:gridCol>
                <a:gridCol w="635178">
                  <a:extLst>
                    <a:ext uri="{9D8B030D-6E8A-4147-A177-3AD203B41FA5}">
                      <a16:colId xmlns="" xmlns:a16="http://schemas.microsoft.com/office/drawing/2014/main" val="3085571617"/>
                    </a:ext>
                  </a:extLst>
                </a:gridCol>
                <a:gridCol w="635178">
                  <a:extLst>
                    <a:ext uri="{9D8B030D-6E8A-4147-A177-3AD203B41FA5}">
                      <a16:colId xmlns="" xmlns:a16="http://schemas.microsoft.com/office/drawing/2014/main" val="1934788648"/>
                    </a:ext>
                  </a:extLst>
                </a:gridCol>
                <a:gridCol w="635178">
                  <a:extLst>
                    <a:ext uri="{9D8B030D-6E8A-4147-A177-3AD203B41FA5}">
                      <a16:colId xmlns="" xmlns:a16="http://schemas.microsoft.com/office/drawing/2014/main" val="2115757436"/>
                    </a:ext>
                  </a:extLst>
                </a:gridCol>
                <a:gridCol w="635178">
                  <a:extLst>
                    <a:ext uri="{9D8B030D-6E8A-4147-A177-3AD203B41FA5}">
                      <a16:colId xmlns="" xmlns:a16="http://schemas.microsoft.com/office/drawing/2014/main" val="2686370927"/>
                    </a:ext>
                  </a:extLst>
                </a:gridCol>
              </a:tblGrid>
              <a:tr h="1397651">
                <a:tc>
                  <a:txBody>
                    <a:bodyPr/>
                    <a:lstStyle/>
                    <a:p>
                      <a:pPr marL="0" marR="0">
                        <a:lnSpc>
                          <a:spcPct val="150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dirty="0">
                          <a:effectLst/>
                        </a:rPr>
                        <a:t>13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1804011312"/>
                  </a:ext>
                </a:extLst>
              </a:tr>
              <a:tr h="1397651">
                <a:tc>
                  <a:txBody>
                    <a:bodyPr/>
                    <a:lstStyle/>
                    <a:p>
                      <a:pPr marL="0" marR="0">
                        <a:lnSpc>
                          <a:spcPct val="150000"/>
                        </a:lnSpc>
                        <a:spcBef>
                          <a:spcPts val="0"/>
                        </a:spcBef>
                        <a:spcAft>
                          <a:spcPts val="0"/>
                        </a:spcAft>
                      </a:pPr>
                      <a:r>
                        <a:rPr lang="en-US" sz="1600" dirty="0">
                          <a:effectLst/>
                        </a:rPr>
                        <a:t>10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47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dirty="0">
                          <a:effectLst/>
                        </a:rPr>
                        <a:t>478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232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85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45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96273616"/>
                  </a:ext>
                </a:extLst>
              </a:tr>
              <a:tr h="1397651">
                <a:tc>
                  <a:txBody>
                    <a:bodyPr/>
                    <a:lstStyle/>
                    <a:p>
                      <a:pPr marL="0" marR="0">
                        <a:lnSpc>
                          <a:spcPct val="150000"/>
                        </a:lnSpc>
                        <a:spcBef>
                          <a:spcPts val="0"/>
                        </a:spcBef>
                        <a:spcAft>
                          <a:spcPts val="0"/>
                        </a:spcAft>
                      </a:pPr>
                      <a:r>
                        <a:rPr lang="en-US" sz="1600" dirty="0">
                          <a:effectLst/>
                        </a:rPr>
                        <a:t>12 </a:t>
                      </a:r>
                      <a:r>
                        <a:rPr lang="en-US" sz="1600" dirty="0" err="1">
                          <a:effectLst/>
                        </a:rPr>
                        <a:t>y.o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600">
                          <a:effectLst/>
                        </a:rPr>
                        <a:t>51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538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246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133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49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dirty="0">
                          <a:effectLst/>
                        </a:rPr>
                        <a:t>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29511981"/>
                  </a:ext>
                </a:extLst>
              </a:tr>
            </a:tbl>
          </a:graphicData>
        </a:graphic>
      </p:graphicFrame>
      <p:sp>
        <p:nvSpPr>
          <p:cNvPr id="4" name="TextBox 3"/>
          <p:cNvSpPr txBox="1"/>
          <p:nvPr/>
        </p:nvSpPr>
        <p:spPr>
          <a:xfrm>
            <a:off x="7138994" y="5750101"/>
            <a:ext cx="4480560" cy="646331"/>
          </a:xfrm>
          <a:prstGeom prst="rect">
            <a:avLst/>
          </a:prstGeom>
          <a:noFill/>
        </p:spPr>
        <p:txBody>
          <a:bodyPr wrap="square" rtlCol="0">
            <a:spAutoFit/>
          </a:bodyPr>
          <a:lstStyle/>
          <a:p>
            <a:r>
              <a:rPr lang="en-US" b="1" i="1" dirty="0"/>
              <a:t>M 10 = 1.77 (SD = 1.32)</a:t>
            </a:r>
            <a:endParaRPr lang="vi-VN" b="1" i="1" dirty="0"/>
          </a:p>
          <a:p>
            <a:r>
              <a:rPr lang="en-US" b="1" i="1" dirty="0"/>
              <a:t>M 12 = 1.83 (SD = 1.43</a:t>
            </a:r>
            <a:r>
              <a:rPr lang="en-US" b="1" i="1" dirty="0" smtClean="0"/>
              <a:t>)</a:t>
            </a:r>
            <a:endParaRPr lang="vi-VN" b="1" i="1" dirty="0"/>
          </a:p>
        </p:txBody>
      </p:sp>
    </p:spTree>
    <p:extLst>
      <p:ext uri="{BB962C8B-B14F-4D97-AF65-F5344CB8AC3E}">
        <p14:creationId xmlns:p14="http://schemas.microsoft.com/office/powerpoint/2010/main" val="21327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7772" y="1179596"/>
            <a:ext cx="7654265" cy="646331"/>
          </a:xfrm>
          <a:prstGeom prst="rect">
            <a:avLst/>
          </a:prstGeom>
          <a:noFill/>
        </p:spPr>
        <p:txBody>
          <a:bodyPr wrap="square" rtlCol="0">
            <a:spAutoFit/>
          </a:bodyPr>
          <a:lstStyle/>
          <a:p>
            <a:pPr algn="ctr"/>
            <a:r>
              <a:rPr lang="en-US" b="1" i="1" dirty="0"/>
              <a:t>Table 6. Parents live or work away from home for more than a month in the last year (10 &amp; 12 year-old)</a:t>
            </a:r>
            <a:endParaRPr lang="vi-VN" b="1" i="1" dirty="0"/>
          </a:p>
        </p:txBody>
      </p:sp>
      <p:graphicFrame>
        <p:nvGraphicFramePr>
          <p:cNvPr id="3" name="Table 2"/>
          <p:cNvGraphicFramePr>
            <a:graphicFrameLocks noGrp="1"/>
          </p:cNvGraphicFramePr>
          <p:nvPr>
            <p:extLst>
              <p:ext uri="{D42A27DB-BD31-4B8C-83A1-F6EECF244321}">
                <p14:modId xmlns:p14="http://schemas.microsoft.com/office/powerpoint/2010/main" val="4015083110"/>
              </p:ext>
            </p:extLst>
          </p:nvPr>
        </p:nvGraphicFramePr>
        <p:xfrm>
          <a:off x="1206987" y="1940847"/>
          <a:ext cx="9727176" cy="4167119"/>
        </p:xfrm>
        <a:graphic>
          <a:graphicData uri="http://schemas.openxmlformats.org/drawingml/2006/table">
            <a:tbl>
              <a:tblPr firstRow="1" firstCol="1" bandRow="1">
                <a:tableStyleId>{5C22544A-7EE6-4342-B048-85BDC9FD1C3A}</a:tableStyleId>
              </a:tblPr>
              <a:tblGrid>
                <a:gridCol w="1536433">
                  <a:extLst>
                    <a:ext uri="{9D8B030D-6E8A-4147-A177-3AD203B41FA5}">
                      <a16:colId xmlns="" xmlns:a16="http://schemas.microsoft.com/office/drawing/2014/main" val="3258308031"/>
                    </a:ext>
                  </a:extLst>
                </a:gridCol>
                <a:gridCol w="2023595">
                  <a:extLst>
                    <a:ext uri="{9D8B030D-6E8A-4147-A177-3AD203B41FA5}">
                      <a16:colId xmlns="" xmlns:a16="http://schemas.microsoft.com/office/drawing/2014/main" val="87553401"/>
                    </a:ext>
                  </a:extLst>
                </a:gridCol>
                <a:gridCol w="1927234">
                  <a:extLst>
                    <a:ext uri="{9D8B030D-6E8A-4147-A177-3AD203B41FA5}">
                      <a16:colId xmlns="" xmlns:a16="http://schemas.microsoft.com/office/drawing/2014/main" val="3777983856"/>
                    </a:ext>
                  </a:extLst>
                </a:gridCol>
                <a:gridCol w="2216319">
                  <a:extLst>
                    <a:ext uri="{9D8B030D-6E8A-4147-A177-3AD203B41FA5}">
                      <a16:colId xmlns="" xmlns:a16="http://schemas.microsoft.com/office/drawing/2014/main" val="1975088322"/>
                    </a:ext>
                  </a:extLst>
                </a:gridCol>
                <a:gridCol w="2023595">
                  <a:extLst>
                    <a:ext uri="{9D8B030D-6E8A-4147-A177-3AD203B41FA5}">
                      <a16:colId xmlns="" xmlns:a16="http://schemas.microsoft.com/office/drawing/2014/main" val="2792216253"/>
                    </a:ext>
                  </a:extLst>
                </a:gridCol>
              </a:tblGrid>
              <a:tr h="1755389">
                <a:tc>
                  <a:txBody>
                    <a:bodyPr/>
                    <a:lstStyle/>
                    <a:p>
                      <a:pPr marL="0" marR="0">
                        <a:lnSpc>
                          <a:spcPct val="150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No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Yes, in another part of Vietnam</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Yes, in a different</a:t>
                      </a:r>
                      <a:br>
                        <a:rPr lang="en-US" sz="1600" dirty="0">
                          <a:effectLst/>
                        </a:rPr>
                      </a:br>
                      <a:r>
                        <a:rPr lang="en-US" sz="1600" dirty="0">
                          <a:effectLst/>
                        </a:rPr>
                        <a:t>country</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dirty="0">
                          <a:effectLst/>
                        </a:rPr>
                        <a:t>Missing</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3096239088"/>
                  </a:ext>
                </a:extLst>
              </a:tr>
              <a:tr h="1205865">
                <a:tc>
                  <a:txBody>
                    <a:bodyPr/>
                    <a:lstStyle/>
                    <a:p>
                      <a:pPr marL="0" marR="0">
                        <a:lnSpc>
                          <a:spcPct val="150000"/>
                        </a:lnSpc>
                        <a:spcBef>
                          <a:spcPts val="0"/>
                        </a:spcBef>
                        <a:spcAft>
                          <a:spcPts val="0"/>
                        </a:spcAft>
                      </a:pPr>
                      <a:r>
                        <a:rPr lang="en-US" sz="1600" dirty="0">
                          <a:effectLst/>
                        </a:rPr>
                        <a:t>Mother</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1743 (85.3%)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265 (13%)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 (0.1%)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32 (1.6%)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72459755"/>
                  </a:ext>
                </a:extLst>
              </a:tr>
              <a:tr h="1205865">
                <a:tc>
                  <a:txBody>
                    <a:bodyPr/>
                    <a:lstStyle/>
                    <a:p>
                      <a:pPr marL="0" marR="0">
                        <a:lnSpc>
                          <a:spcPct val="150000"/>
                        </a:lnSpc>
                        <a:spcBef>
                          <a:spcPts val="0"/>
                        </a:spcBef>
                        <a:spcAft>
                          <a:spcPts val="0"/>
                        </a:spcAft>
                      </a:pPr>
                      <a:r>
                        <a:rPr lang="en-US" sz="1600" dirty="0">
                          <a:effectLst/>
                        </a:rPr>
                        <a:t>Father</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50000"/>
                        </a:lnSpc>
                        <a:spcBef>
                          <a:spcPts val="0"/>
                        </a:spcBef>
                        <a:spcAft>
                          <a:spcPts val="0"/>
                        </a:spcAft>
                      </a:pPr>
                      <a:r>
                        <a:rPr lang="en-US" sz="1600">
                          <a:effectLst/>
                        </a:rPr>
                        <a:t>1587 (77.7%)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402 (19.7%)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8 (0.4%)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46 (2.3%)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31752722"/>
                  </a:ext>
                </a:extLst>
              </a:tr>
            </a:tbl>
          </a:graphicData>
        </a:graphic>
      </p:graphicFrame>
    </p:spTree>
    <p:extLst>
      <p:ext uri="{BB962C8B-B14F-4D97-AF65-F5344CB8AC3E}">
        <p14:creationId xmlns:p14="http://schemas.microsoft.com/office/powerpoint/2010/main" val="57831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760" y="1792957"/>
            <a:ext cx="4308451" cy="2031325"/>
          </a:xfrm>
          <a:prstGeom prst="rect">
            <a:avLst/>
          </a:prstGeom>
          <a:noFill/>
        </p:spPr>
        <p:txBody>
          <a:bodyPr wrap="square" rtlCol="0">
            <a:spAutoFit/>
          </a:bodyPr>
          <a:lstStyle/>
          <a:p>
            <a:r>
              <a:rPr lang="en-US" dirty="0"/>
              <a:t>Vietnam is in South East Asia, facing </a:t>
            </a:r>
            <a:r>
              <a:rPr lang="en-US" dirty="0" smtClean="0"/>
              <a:t>China, Laos, Cambodia, </a:t>
            </a:r>
            <a:r>
              <a:rPr lang="en-US" dirty="0"/>
              <a:t>and Pacific Ocean </a:t>
            </a:r>
            <a:r>
              <a:rPr lang="en-US" dirty="0" smtClean="0"/>
              <a:t>Vietnam </a:t>
            </a:r>
            <a:r>
              <a:rPr lang="en-US" dirty="0"/>
              <a:t>is </a:t>
            </a:r>
            <a:r>
              <a:rPr lang="en-US" dirty="0" smtClean="0"/>
              <a:t>divided </a:t>
            </a:r>
            <a:r>
              <a:rPr lang="en-US" dirty="0"/>
              <a:t>into three regions: North, </a:t>
            </a:r>
            <a:r>
              <a:rPr lang="en-US" dirty="0" err="1"/>
              <a:t>Midle</a:t>
            </a:r>
            <a:r>
              <a:rPr lang="en-US" dirty="0"/>
              <a:t>, and South. </a:t>
            </a:r>
            <a:endParaRPr lang="en-US" dirty="0" smtClean="0"/>
          </a:p>
          <a:p>
            <a:r>
              <a:rPr lang="en-US" dirty="0"/>
              <a:t>P</a:t>
            </a:r>
            <a:r>
              <a:rPr lang="en-US" dirty="0" smtClean="0"/>
              <a:t>opulation </a:t>
            </a:r>
            <a:r>
              <a:rPr lang="en-US" dirty="0"/>
              <a:t>in 2017 was 96.160.163 (</a:t>
            </a:r>
            <a:r>
              <a:rPr lang="en-US" u="sng" dirty="0">
                <a:hlinkClick r:id="rId2"/>
              </a:rPr>
              <a:t>https://www.indexmundi.com/vietnam/demographics_profile.html</a:t>
            </a:r>
            <a:r>
              <a:rPr lang="en-US" dirty="0"/>
              <a:t>) </a:t>
            </a:r>
            <a:endParaRPr lang="vi-VN" dirty="0"/>
          </a:p>
        </p:txBody>
      </p:sp>
      <p:graphicFrame>
        <p:nvGraphicFramePr>
          <p:cNvPr id="7" name="Diagram 6"/>
          <p:cNvGraphicFramePr/>
          <p:nvPr>
            <p:extLst>
              <p:ext uri="{D42A27DB-BD31-4B8C-83A1-F6EECF244321}">
                <p14:modId xmlns:p14="http://schemas.microsoft.com/office/powerpoint/2010/main" val="1443295825"/>
              </p:ext>
            </p:extLst>
          </p:nvPr>
        </p:nvGraphicFramePr>
        <p:xfrm>
          <a:off x="4289917" y="687704"/>
          <a:ext cx="7902083" cy="5957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08338" y="181337"/>
            <a:ext cx="580110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16907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189" y="534334"/>
            <a:ext cx="10032641" cy="584775"/>
          </a:xfrm>
          <a:prstGeom prst="rect">
            <a:avLst/>
          </a:prstGeom>
          <a:noFill/>
        </p:spPr>
        <p:txBody>
          <a:bodyPr wrap="square" lIns="91440" tIns="45720" rIns="91440" bIns="45720">
            <a:spAutoFit/>
          </a:bodyPr>
          <a:lstStyle/>
          <a:p>
            <a:pPr algn="ctr"/>
            <a:r>
              <a:rPr lang="en-US" sz="3200" b="1" cap="none" spc="0" dirty="0" smtClean="0">
                <a:ln/>
                <a:solidFill>
                  <a:schemeClr val="accent2">
                    <a:lumMod val="75000"/>
                  </a:schemeClr>
                </a:solidFill>
                <a:effectLst>
                  <a:outerShdw blurRad="38100" dist="19050" dir="2700000" algn="tl" rotWithShape="0">
                    <a:schemeClr val="dk1">
                      <a:lumMod val="50000"/>
                      <a:alpha val="40000"/>
                    </a:schemeClr>
                  </a:outerShdw>
                </a:effectLst>
              </a:rPr>
              <a:t>How satisfied are you with the people that you live with?</a:t>
            </a:r>
            <a:endParaRPr lang="en-US" sz="3200" b="1" cap="none" spc="0" dirty="0">
              <a:ln/>
              <a:solidFill>
                <a:schemeClr val="accent2">
                  <a:lumMod val="75000"/>
                </a:schemeClr>
              </a:solidFill>
              <a:effectLst>
                <a:outerShdw blurRad="38100" dist="19050" dir="2700000" algn="tl" rotWithShape="0">
                  <a:schemeClr val="dk1">
                    <a:lumMod val="50000"/>
                    <a:alpha val="40000"/>
                  </a:schemeClr>
                </a:outerShdw>
              </a:effectLst>
            </a:endParaRPr>
          </a:p>
        </p:txBody>
      </p:sp>
      <p:sp>
        <p:nvSpPr>
          <p:cNvPr id="3" name="TextBox 2"/>
          <p:cNvSpPr txBox="1"/>
          <p:nvPr/>
        </p:nvSpPr>
        <p:spPr>
          <a:xfrm>
            <a:off x="772730" y="1306620"/>
            <a:ext cx="10882649" cy="646331"/>
          </a:xfrm>
          <a:prstGeom prst="rect">
            <a:avLst/>
          </a:prstGeom>
          <a:noFill/>
        </p:spPr>
        <p:txBody>
          <a:bodyPr wrap="square" rtlCol="0">
            <a:spAutoFit/>
          </a:bodyPr>
          <a:lstStyle/>
          <a:p>
            <a:r>
              <a:rPr lang="en-US" dirty="0"/>
              <a:t>Children aged 8 were asked to rate their satisfaction with the people they live with using a five point emoticons scale, which was transformed into a scale ranging from zero to four</a:t>
            </a:r>
            <a:r>
              <a:rPr lang="en-US" dirty="0" smtClean="0"/>
              <a:t>.</a:t>
            </a:r>
            <a:endParaRPr lang="vi-VN" dirty="0"/>
          </a:p>
        </p:txBody>
      </p:sp>
      <p:sp>
        <p:nvSpPr>
          <p:cNvPr id="4" name="Rectangle 3"/>
          <p:cNvSpPr/>
          <p:nvPr/>
        </p:nvSpPr>
        <p:spPr>
          <a:xfrm>
            <a:off x="2125014" y="2277646"/>
            <a:ext cx="7791719" cy="369332"/>
          </a:xfrm>
          <a:prstGeom prst="rect">
            <a:avLst/>
          </a:prstGeom>
        </p:spPr>
        <p:txBody>
          <a:bodyPr wrap="square">
            <a:spAutoFit/>
          </a:bodyPr>
          <a:lstStyle/>
          <a:p>
            <a:r>
              <a:rPr lang="en-US" b="1" i="1" dirty="0"/>
              <a:t>Table 7: Satisfaction with the people you live with (8 year-old) (n, %) N = 948</a:t>
            </a:r>
            <a:endParaRPr lang="vi-VN" b="1" i="1" dirty="0"/>
          </a:p>
        </p:txBody>
      </p:sp>
      <p:graphicFrame>
        <p:nvGraphicFramePr>
          <p:cNvPr id="5" name="Table 4"/>
          <p:cNvGraphicFramePr>
            <a:graphicFrameLocks noGrp="1"/>
          </p:cNvGraphicFramePr>
          <p:nvPr>
            <p:extLst>
              <p:ext uri="{D42A27DB-BD31-4B8C-83A1-F6EECF244321}">
                <p14:modId xmlns:p14="http://schemas.microsoft.com/office/powerpoint/2010/main" val="450352579"/>
              </p:ext>
            </p:extLst>
          </p:nvPr>
        </p:nvGraphicFramePr>
        <p:xfrm>
          <a:off x="1597095" y="2743196"/>
          <a:ext cx="8821796" cy="3415971"/>
        </p:xfrm>
        <a:graphic>
          <a:graphicData uri="http://schemas.openxmlformats.org/drawingml/2006/table">
            <a:tbl>
              <a:tblPr firstRow="1" firstCol="1" bandRow="1">
                <a:tableStyleId>{5C22544A-7EE6-4342-B048-85BDC9FD1C3A}</a:tableStyleId>
              </a:tblPr>
              <a:tblGrid>
                <a:gridCol w="1263693">
                  <a:extLst>
                    <a:ext uri="{9D8B030D-6E8A-4147-A177-3AD203B41FA5}">
                      <a16:colId xmlns="" xmlns:a16="http://schemas.microsoft.com/office/drawing/2014/main" val="2563588145"/>
                    </a:ext>
                  </a:extLst>
                </a:gridCol>
                <a:gridCol w="1266582">
                  <a:extLst>
                    <a:ext uri="{9D8B030D-6E8A-4147-A177-3AD203B41FA5}">
                      <a16:colId xmlns="" xmlns:a16="http://schemas.microsoft.com/office/drawing/2014/main" val="3714255615"/>
                    </a:ext>
                  </a:extLst>
                </a:gridCol>
                <a:gridCol w="1266582">
                  <a:extLst>
                    <a:ext uri="{9D8B030D-6E8A-4147-A177-3AD203B41FA5}">
                      <a16:colId xmlns="" xmlns:a16="http://schemas.microsoft.com/office/drawing/2014/main" val="2101666576"/>
                    </a:ext>
                  </a:extLst>
                </a:gridCol>
                <a:gridCol w="1255994">
                  <a:extLst>
                    <a:ext uri="{9D8B030D-6E8A-4147-A177-3AD203B41FA5}">
                      <a16:colId xmlns="" xmlns:a16="http://schemas.microsoft.com/office/drawing/2014/main" val="2228532527"/>
                    </a:ext>
                  </a:extLst>
                </a:gridCol>
                <a:gridCol w="1255032">
                  <a:extLst>
                    <a:ext uri="{9D8B030D-6E8A-4147-A177-3AD203B41FA5}">
                      <a16:colId xmlns="" xmlns:a16="http://schemas.microsoft.com/office/drawing/2014/main" val="210362511"/>
                    </a:ext>
                  </a:extLst>
                </a:gridCol>
                <a:gridCol w="1255032">
                  <a:extLst>
                    <a:ext uri="{9D8B030D-6E8A-4147-A177-3AD203B41FA5}">
                      <a16:colId xmlns="" xmlns:a16="http://schemas.microsoft.com/office/drawing/2014/main" val="1623056348"/>
                    </a:ext>
                  </a:extLst>
                </a:gridCol>
                <a:gridCol w="1258881">
                  <a:extLst>
                    <a:ext uri="{9D8B030D-6E8A-4147-A177-3AD203B41FA5}">
                      <a16:colId xmlns="" xmlns:a16="http://schemas.microsoft.com/office/drawing/2014/main" val="3321384923"/>
                    </a:ext>
                  </a:extLst>
                </a:gridCol>
              </a:tblGrid>
              <a:tr h="1616661">
                <a:tc rowSpan="2">
                  <a:txBody>
                    <a:bodyPr/>
                    <a:lstStyle/>
                    <a:p>
                      <a:pPr marL="0" marR="0" algn="ctr">
                        <a:lnSpc>
                          <a:spcPct val="107000"/>
                        </a:lnSpc>
                        <a:spcBef>
                          <a:spcPts val="75"/>
                        </a:spcBef>
                        <a:spcAft>
                          <a:spcPts val="0"/>
                        </a:spcAft>
                      </a:pPr>
                      <a:r>
                        <a:rPr lang="en-US" sz="1600" i="1" dirty="0">
                          <a:effectLst/>
                        </a:rPr>
                        <a:t>M (SD)</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i="1" dirty="0">
                          <a:effectLst/>
                        </a:rPr>
                        <a:t>Very unhappy</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i="1" dirty="0">
                          <a:effectLst/>
                        </a:rPr>
                        <a:t>Unhappy</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i="1" dirty="0">
                          <a:effectLst/>
                        </a:rPr>
                        <a:t>Middle</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i="1" dirty="0">
                          <a:effectLst/>
                        </a:rPr>
                        <a:t>Happy</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i="1" dirty="0">
                          <a:effectLst/>
                        </a:rPr>
                        <a:t>Very happy</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rowSpan="2">
                  <a:txBody>
                    <a:bodyPr/>
                    <a:lstStyle/>
                    <a:p>
                      <a:pPr marL="0" marR="0" algn="ctr">
                        <a:lnSpc>
                          <a:spcPct val="107000"/>
                        </a:lnSpc>
                        <a:spcBef>
                          <a:spcPts val="75"/>
                        </a:spcBef>
                        <a:spcAft>
                          <a:spcPts val="0"/>
                        </a:spcAft>
                      </a:pPr>
                      <a:r>
                        <a:rPr lang="en-US" sz="1600" i="1" dirty="0">
                          <a:effectLst/>
                        </a:rPr>
                        <a:t>Missing</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625934213"/>
                  </a:ext>
                </a:extLst>
              </a:tr>
              <a:tr h="899655">
                <a:tc vMerge="1">
                  <a:txBody>
                    <a:bodyPr/>
                    <a:lstStyle/>
                    <a:p>
                      <a:endParaRPr lang="vi-VN"/>
                    </a:p>
                  </a:txBody>
                  <a:tcPr/>
                </a:tc>
                <a:tc>
                  <a:txBody>
                    <a:bodyPr/>
                    <a:lstStyle/>
                    <a:p>
                      <a:pPr marL="0" marR="0" algn="ctr">
                        <a:lnSpc>
                          <a:spcPct val="107000"/>
                        </a:lnSpc>
                        <a:spcBef>
                          <a:spcPts val="75"/>
                        </a:spcBef>
                        <a:spcAft>
                          <a:spcPts val="0"/>
                        </a:spcAft>
                      </a:pPr>
                      <a:r>
                        <a:rPr lang="en-US" sz="1600" b="1" i="1" dirty="0">
                          <a:solidFill>
                            <a:schemeClr val="bg1"/>
                          </a:solidFill>
                          <a:effectLst/>
                        </a:rPr>
                        <a:t>0</a:t>
                      </a:r>
                      <a:endParaRPr lang="vi-VN"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b="1" i="1" dirty="0">
                          <a:solidFill>
                            <a:schemeClr val="bg1"/>
                          </a:solidFill>
                          <a:effectLst/>
                        </a:rPr>
                        <a:t>1</a:t>
                      </a:r>
                      <a:endParaRPr lang="vi-VN"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b="1" i="1" dirty="0">
                          <a:solidFill>
                            <a:schemeClr val="bg1"/>
                          </a:solidFill>
                          <a:effectLst/>
                        </a:rPr>
                        <a:t>2</a:t>
                      </a:r>
                      <a:endParaRPr lang="vi-VN"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b="1" i="1" dirty="0">
                          <a:solidFill>
                            <a:schemeClr val="bg1"/>
                          </a:solidFill>
                          <a:effectLst/>
                        </a:rPr>
                        <a:t>3</a:t>
                      </a:r>
                      <a:endParaRPr lang="vi-VN"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b="1" i="1" dirty="0">
                          <a:solidFill>
                            <a:schemeClr val="bg1"/>
                          </a:solidFill>
                          <a:effectLst/>
                        </a:rPr>
                        <a:t>4</a:t>
                      </a:r>
                      <a:endParaRPr lang="vi-VN"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vMerge="1">
                  <a:txBody>
                    <a:bodyPr/>
                    <a:lstStyle/>
                    <a:p>
                      <a:endParaRPr lang="vi-VN"/>
                    </a:p>
                  </a:txBody>
                  <a:tcPr/>
                </a:tc>
                <a:extLst>
                  <a:ext uri="{0D108BD9-81ED-4DB2-BD59-A6C34878D82A}">
                    <a16:rowId xmlns="" xmlns:a16="http://schemas.microsoft.com/office/drawing/2014/main" val="3652191085"/>
                  </a:ext>
                </a:extLst>
              </a:tr>
              <a:tr h="899655">
                <a:tc>
                  <a:txBody>
                    <a:bodyPr/>
                    <a:lstStyle/>
                    <a:p>
                      <a:pPr marL="0" marR="0" algn="ctr">
                        <a:lnSpc>
                          <a:spcPct val="107000"/>
                        </a:lnSpc>
                        <a:spcBef>
                          <a:spcPts val="75"/>
                        </a:spcBef>
                        <a:spcAft>
                          <a:spcPts val="0"/>
                        </a:spcAft>
                      </a:pPr>
                      <a:r>
                        <a:rPr lang="en-US" sz="1600" i="1" dirty="0">
                          <a:effectLst/>
                        </a:rPr>
                        <a:t>3.40 (0.73)</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i="1">
                          <a:effectLst/>
                        </a:rPr>
                        <a:t>6 (0.6%)</a:t>
                      </a:r>
                      <a:endParaRPr lang="vi-VN" sz="16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i="1">
                          <a:effectLst/>
                        </a:rPr>
                        <a:t>10 (1.1%)</a:t>
                      </a:r>
                      <a:endParaRPr lang="vi-VN" sz="16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i="1">
                          <a:effectLst/>
                        </a:rPr>
                        <a:t>71 (7.5%)</a:t>
                      </a:r>
                      <a:endParaRPr lang="vi-VN" sz="16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i="1" dirty="0">
                          <a:effectLst/>
                        </a:rPr>
                        <a:t>365 (38.5)</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i="1">
                          <a:effectLst/>
                        </a:rPr>
                        <a:t>480 (50.6%)</a:t>
                      </a:r>
                      <a:endParaRPr lang="vi-VN" sz="16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i="1" dirty="0">
                          <a:effectLst/>
                        </a:rPr>
                        <a:t>16 (1.7%)</a:t>
                      </a:r>
                      <a:endParaRPr lang="vi-VN"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71237327"/>
                  </a:ext>
                </a:extLst>
              </a:tr>
            </a:tbl>
          </a:graphicData>
        </a:graphic>
      </p:graphicFrame>
    </p:spTree>
    <p:extLst>
      <p:ext uri="{BB962C8B-B14F-4D97-AF65-F5344CB8AC3E}">
        <p14:creationId xmlns:p14="http://schemas.microsoft.com/office/powerpoint/2010/main" val="248338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5008" y="972359"/>
            <a:ext cx="9221274" cy="646331"/>
          </a:xfrm>
          <a:prstGeom prst="rect">
            <a:avLst/>
          </a:prstGeom>
          <a:noFill/>
        </p:spPr>
        <p:txBody>
          <a:bodyPr wrap="square" rtlCol="0">
            <a:spAutoFit/>
          </a:bodyPr>
          <a:lstStyle/>
          <a:p>
            <a:r>
              <a:rPr lang="en-US" dirty="0"/>
              <a:t>Children aged 10 and 12 were asked the same questions using an 11-point scale ranging from zero </a:t>
            </a:r>
            <a:r>
              <a:rPr lang="en-US" dirty="0" smtClean="0"/>
              <a:t>to 10</a:t>
            </a:r>
            <a:r>
              <a:rPr lang="en-US" dirty="0"/>
              <a:t>. </a:t>
            </a:r>
            <a:endParaRPr lang="vi-VN" dirty="0"/>
          </a:p>
        </p:txBody>
      </p:sp>
      <p:sp>
        <p:nvSpPr>
          <p:cNvPr id="3" name="TextBox 2"/>
          <p:cNvSpPr txBox="1"/>
          <p:nvPr/>
        </p:nvSpPr>
        <p:spPr>
          <a:xfrm>
            <a:off x="1835824" y="2283727"/>
            <a:ext cx="8553795" cy="369332"/>
          </a:xfrm>
          <a:prstGeom prst="rect">
            <a:avLst/>
          </a:prstGeom>
          <a:noFill/>
        </p:spPr>
        <p:txBody>
          <a:bodyPr wrap="square" rtlCol="0">
            <a:spAutoFit/>
          </a:bodyPr>
          <a:lstStyle/>
          <a:p>
            <a:r>
              <a:rPr lang="en-US" b="1" i="1" dirty="0"/>
              <a:t>Table 8: Satisfaction with the people you live with (10, 12 year-old) (n, %) N = </a:t>
            </a:r>
            <a:r>
              <a:rPr lang="en-US" b="1" i="1" dirty="0" smtClean="0"/>
              <a:t>2026</a:t>
            </a:r>
            <a:endParaRPr lang="vi-VN" b="1" i="1" dirty="0"/>
          </a:p>
        </p:txBody>
      </p:sp>
      <p:graphicFrame>
        <p:nvGraphicFramePr>
          <p:cNvPr id="4" name="Table 3"/>
          <p:cNvGraphicFramePr>
            <a:graphicFrameLocks noGrp="1"/>
          </p:cNvGraphicFramePr>
          <p:nvPr>
            <p:extLst>
              <p:ext uri="{D42A27DB-BD31-4B8C-83A1-F6EECF244321}">
                <p14:modId xmlns:p14="http://schemas.microsoft.com/office/powerpoint/2010/main" val="2544250861"/>
              </p:ext>
            </p:extLst>
          </p:nvPr>
        </p:nvGraphicFramePr>
        <p:xfrm>
          <a:off x="1315340" y="3211422"/>
          <a:ext cx="9594761" cy="2648374"/>
        </p:xfrm>
        <a:graphic>
          <a:graphicData uri="http://schemas.openxmlformats.org/drawingml/2006/table">
            <a:tbl>
              <a:tblPr firstRow="1" firstCol="1" bandRow="1">
                <a:tableStyleId>{5C22544A-7EE6-4342-B048-85BDC9FD1C3A}</a:tableStyleId>
              </a:tblPr>
              <a:tblGrid>
                <a:gridCol w="692415">
                  <a:extLst>
                    <a:ext uri="{9D8B030D-6E8A-4147-A177-3AD203B41FA5}">
                      <a16:colId xmlns="" xmlns:a16="http://schemas.microsoft.com/office/drawing/2014/main" val="2767388737"/>
                    </a:ext>
                  </a:extLst>
                </a:gridCol>
                <a:gridCol w="691425">
                  <a:extLst>
                    <a:ext uri="{9D8B030D-6E8A-4147-A177-3AD203B41FA5}">
                      <a16:colId xmlns="" xmlns:a16="http://schemas.microsoft.com/office/drawing/2014/main" val="2145893971"/>
                    </a:ext>
                  </a:extLst>
                </a:gridCol>
                <a:gridCol w="691425">
                  <a:extLst>
                    <a:ext uri="{9D8B030D-6E8A-4147-A177-3AD203B41FA5}">
                      <a16:colId xmlns="" xmlns:a16="http://schemas.microsoft.com/office/drawing/2014/main" val="3180652463"/>
                    </a:ext>
                  </a:extLst>
                </a:gridCol>
                <a:gridCol w="691425">
                  <a:extLst>
                    <a:ext uri="{9D8B030D-6E8A-4147-A177-3AD203B41FA5}">
                      <a16:colId xmlns="" xmlns:a16="http://schemas.microsoft.com/office/drawing/2014/main" val="2181252037"/>
                    </a:ext>
                  </a:extLst>
                </a:gridCol>
                <a:gridCol w="691425">
                  <a:extLst>
                    <a:ext uri="{9D8B030D-6E8A-4147-A177-3AD203B41FA5}">
                      <a16:colId xmlns="" xmlns:a16="http://schemas.microsoft.com/office/drawing/2014/main" val="2600323248"/>
                    </a:ext>
                  </a:extLst>
                </a:gridCol>
                <a:gridCol w="691425">
                  <a:extLst>
                    <a:ext uri="{9D8B030D-6E8A-4147-A177-3AD203B41FA5}">
                      <a16:colId xmlns="" xmlns:a16="http://schemas.microsoft.com/office/drawing/2014/main" val="3849735293"/>
                    </a:ext>
                  </a:extLst>
                </a:gridCol>
                <a:gridCol w="691425">
                  <a:extLst>
                    <a:ext uri="{9D8B030D-6E8A-4147-A177-3AD203B41FA5}">
                      <a16:colId xmlns="" xmlns:a16="http://schemas.microsoft.com/office/drawing/2014/main" val="305015153"/>
                    </a:ext>
                  </a:extLst>
                </a:gridCol>
                <a:gridCol w="691425">
                  <a:extLst>
                    <a:ext uri="{9D8B030D-6E8A-4147-A177-3AD203B41FA5}">
                      <a16:colId xmlns="" xmlns:a16="http://schemas.microsoft.com/office/drawing/2014/main" val="3222554479"/>
                    </a:ext>
                  </a:extLst>
                </a:gridCol>
                <a:gridCol w="707274">
                  <a:extLst>
                    <a:ext uri="{9D8B030D-6E8A-4147-A177-3AD203B41FA5}">
                      <a16:colId xmlns="" xmlns:a16="http://schemas.microsoft.com/office/drawing/2014/main" val="2515817539"/>
                    </a:ext>
                  </a:extLst>
                </a:gridCol>
                <a:gridCol w="707274">
                  <a:extLst>
                    <a:ext uri="{9D8B030D-6E8A-4147-A177-3AD203B41FA5}">
                      <a16:colId xmlns="" xmlns:a16="http://schemas.microsoft.com/office/drawing/2014/main" val="2687898256"/>
                    </a:ext>
                  </a:extLst>
                </a:gridCol>
                <a:gridCol w="708266">
                  <a:extLst>
                    <a:ext uri="{9D8B030D-6E8A-4147-A177-3AD203B41FA5}">
                      <a16:colId xmlns="" xmlns:a16="http://schemas.microsoft.com/office/drawing/2014/main" val="3837560810"/>
                    </a:ext>
                  </a:extLst>
                </a:gridCol>
                <a:gridCol w="821191">
                  <a:extLst>
                    <a:ext uri="{9D8B030D-6E8A-4147-A177-3AD203B41FA5}">
                      <a16:colId xmlns="" xmlns:a16="http://schemas.microsoft.com/office/drawing/2014/main" val="3792094598"/>
                    </a:ext>
                  </a:extLst>
                </a:gridCol>
                <a:gridCol w="1118366">
                  <a:extLst>
                    <a:ext uri="{9D8B030D-6E8A-4147-A177-3AD203B41FA5}">
                      <a16:colId xmlns="" xmlns:a16="http://schemas.microsoft.com/office/drawing/2014/main" val="1655616258"/>
                    </a:ext>
                  </a:extLst>
                </a:gridCol>
              </a:tblGrid>
              <a:tr h="1324187">
                <a:tc>
                  <a:txBody>
                    <a:bodyPr/>
                    <a:lstStyle/>
                    <a:p>
                      <a:pPr marL="0" marR="0" algn="ctr">
                        <a:lnSpc>
                          <a:spcPct val="107000"/>
                        </a:lnSpc>
                        <a:spcBef>
                          <a:spcPts val="75"/>
                        </a:spcBef>
                        <a:spcAft>
                          <a:spcPts val="0"/>
                        </a:spcAft>
                      </a:pPr>
                      <a:r>
                        <a:rPr lang="en-US" sz="1600" dirty="0">
                          <a:effectLst/>
                        </a:rPr>
                        <a:t>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10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Missing</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dirty="0">
                          <a:effectLst/>
                        </a:rPr>
                        <a:t>M (SD)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3124274735"/>
                  </a:ext>
                </a:extLst>
              </a:tr>
              <a:tr h="1324187">
                <a:tc>
                  <a:txBody>
                    <a:bodyPr/>
                    <a:lstStyle/>
                    <a:p>
                      <a:pPr marL="0" marR="0" algn="ctr">
                        <a:lnSpc>
                          <a:spcPct val="107000"/>
                        </a:lnSpc>
                        <a:spcBef>
                          <a:spcPts val="75"/>
                        </a:spcBef>
                        <a:spcAft>
                          <a:spcPts val="0"/>
                        </a:spcAft>
                      </a:pPr>
                      <a:r>
                        <a:rPr lang="en-US" sz="1600" dirty="0">
                          <a:effectLst/>
                        </a:rPr>
                        <a:t>14 (0.7)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75"/>
                        </a:spcBef>
                        <a:spcAft>
                          <a:spcPts val="0"/>
                        </a:spcAft>
                      </a:pPr>
                      <a:r>
                        <a:rPr lang="en-US" sz="1600">
                          <a:effectLst/>
                        </a:rPr>
                        <a:t>14 (0.7)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24 (1.2)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18 (0.9)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185 (9.1)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121 (6.0)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65 (3.2)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127 (6.3)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232 (11.5)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354 (17.5)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846 (41.8)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a:effectLst/>
                        </a:rPr>
                        <a:t>26 (1.3)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75"/>
                        </a:spcBef>
                        <a:spcAft>
                          <a:spcPts val="0"/>
                        </a:spcAft>
                      </a:pPr>
                      <a:r>
                        <a:rPr lang="en-US" sz="1600" dirty="0">
                          <a:effectLst/>
                        </a:rPr>
                        <a:t>8.12 (2.35)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53866251"/>
                  </a:ext>
                </a:extLst>
              </a:tr>
            </a:tbl>
          </a:graphicData>
        </a:graphic>
      </p:graphicFrame>
      <p:sp>
        <p:nvSpPr>
          <p:cNvPr id="5" name="TextBox 4"/>
          <p:cNvSpPr txBox="1"/>
          <p:nvPr/>
        </p:nvSpPr>
        <p:spPr>
          <a:xfrm>
            <a:off x="1410820" y="2764816"/>
            <a:ext cx="9265763" cy="369332"/>
          </a:xfrm>
          <a:prstGeom prst="rect">
            <a:avLst/>
          </a:prstGeom>
          <a:noFill/>
        </p:spPr>
        <p:txBody>
          <a:bodyPr wrap="square" rtlCol="0">
            <a:spAutoFit/>
          </a:bodyPr>
          <a:lstStyle/>
          <a:p>
            <a:r>
              <a:rPr lang="en-US" dirty="0"/>
              <a:t>Not at all satisfied                                </a:t>
            </a:r>
            <a:r>
              <a:rPr lang="en-US" dirty="0" smtClean="0"/>
              <a:t>                                         </a:t>
            </a:r>
            <a:r>
              <a:rPr lang="en-US" dirty="0"/>
              <a:t>Totally </a:t>
            </a:r>
            <a:r>
              <a:rPr lang="en-US" dirty="0" smtClean="0"/>
              <a:t>satisfied</a:t>
            </a:r>
            <a:endParaRPr lang="vi-VN" dirty="0"/>
          </a:p>
        </p:txBody>
      </p:sp>
    </p:spTree>
    <p:extLst>
      <p:ext uri="{BB962C8B-B14F-4D97-AF65-F5344CB8AC3E}">
        <p14:creationId xmlns:p14="http://schemas.microsoft.com/office/powerpoint/2010/main" val="1859521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098" y="749203"/>
            <a:ext cx="9577550" cy="646331"/>
          </a:xfrm>
          <a:prstGeom prst="rect">
            <a:avLst/>
          </a:prstGeom>
          <a:noFill/>
        </p:spPr>
        <p:txBody>
          <a:bodyPr wrap="square" rtlCol="0">
            <a:spAutoFit/>
          </a:bodyPr>
          <a:lstStyle/>
          <a:p>
            <a:r>
              <a:rPr lang="en-US" dirty="0"/>
              <a:t>Some differences in their satisfaction with people they live with were found by age, 10 </a:t>
            </a:r>
            <a:r>
              <a:rPr lang="en-US" dirty="0" smtClean="0"/>
              <a:t>year-old </a:t>
            </a:r>
            <a:r>
              <a:rPr lang="en-US" dirty="0"/>
              <a:t>children were more satisfied than 12 </a:t>
            </a:r>
            <a:r>
              <a:rPr lang="en-US" dirty="0" smtClean="0"/>
              <a:t>year-old children</a:t>
            </a:r>
            <a:endParaRPr lang="vi-VN" dirty="0"/>
          </a:p>
        </p:txBody>
      </p:sp>
      <p:sp>
        <p:nvSpPr>
          <p:cNvPr id="3" name="TextBox 2"/>
          <p:cNvSpPr txBox="1"/>
          <p:nvPr/>
        </p:nvSpPr>
        <p:spPr>
          <a:xfrm>
            <a:off x="1855149" y="2221967"/>
            <a:ext cx="8462356" cy="369332"/>
          </a:xfrm>
          <a:prstGeom prst="rect">
            <a:avLst/>
          </a:prstGeom>
          <a:noFill/>
        </p:spPr>
        <p:txBody>
          <a:bodyPr wrap="square" rtlCol="0">
            <a:spAutoFit/>
          </a:bodyPr>
          <a:lstStyle/>
          <a:p>
            <a:r>
              <a:rPr lang="en-US" b="1" i="1" dirty="0"/>
              <a:t>Table 9. Differences in satisfaction with people children live with by age (N = 2000</a:t>
            </a:r>
            <a:r>
              <a:rPr lang="en-US" b="1" i="1" dirty="0" smtClean="0"/>
              <a:t>)</a:t>
            </a:r>
            <a:endParaRPr lang="vi-VN" b="1" i="1" dirty="0"/>
          </a:p>
        </p:txBody>
      </p:sp>
      <p:graphicFrame>
        <p:nvGraphicFramePr>
          <p:cNvPr id="4" name="Table 3"/>
          <p:cNvGraphicFramePr>
            <a:graphicFrameLocks noGrp="1"/>
          </p:cNvGraphicFramePr>
          <p:nvPr>
            <p:extLst>
              <p:ext uri="{D42A27DB-BD31-4B8C-83A1-F6EECF244321}">
                <p14:modId xmlns:p14="http://schemas.microsoft.com/office/powerpoint/2010/main" val="3199161561"/>
              </p:ext>
            </p:extLst>
          </p:nvPr>
        </p:nvGraphicFramePr>
        <p:xfrm>
          <a:off x="1562678" y="2704562"/>
          <a:ext cx="9077499" cy="2279562"/>
        </p:xfrm>
        <a:graphic>
          <a:graphicData uri="http://schemas.openxmlformats.org/drawingml/2006/table">
            <a:tbl>
              <a:tblPr firstRow="1" firstCol="1" bandRow="1">
                <a:tableStyleId>{5C22544A-7EE6-4342-B048-85BDC9FD1C3A}</a:tableStyleId>
              </a:tblPr>
              <a:tblGrid>
                <a:gridCol w="3772211">
                  <a:extLst>
                    <a:ext uri="{9D8B030D-6E8A-4147-A177-3AD203B41FA5}">
                      <a16:colId xmlns="" xmlns:a16="http://schemas.microsoft.com/office/drawing/2014/main" val="1820832210"/>
                    </a:ext>
                  </a:extLst>
                </a:gridCol>
                <a:gridCol w="1947075">
                  <a:extLst>
                    <a:ext uri="{9D8B030D-6E8A-4147-A177-3AD203B41FA5}">
                      <a16:colId xmlns="" xmlns:a16="http://schemas.microsoft.com/office/drawing/2014/main" val="3899086037"/>
                    </a:ext>
                  </a:extLst>
                </a:gridCol>
                <a:gridCol w="1858572">
                  <a:extLst>
                    <a:ext uri="{9D8B030D-6E8A-4147-A177-3AD203B41FA5}">
                      <a16:colId xmlns="" xmlns:a16="http://schemas.microsoft.com/office/drawing/2014/main" val="2630005049"/>
                    </a:ext>
                  </a:extLst>
                </a:gridCol>
                <a:gridCol w="1499641">
                  <a:extLst>
                    <a:ext uri="{9D8B030D-6E8A-4147-A177-3AD203B41FA5}">
                      <a16:colId xmlns="" xmlns:a16="http://schemas.microsoft.com/office/drawing/2014/main" val="490800053"/>
                    </a:ext>
                  </a:extLst>
                </a:gridCol>
              </a:tblGrid>
              <a:tr h="759854">
                <a:tc>
                  <a:txBody>
                    <a:bodyPr/>
                    <a:lstStyle/>
                    <a:p>
                      <a:pPr marL="0" marR="225425">
                        <a:lnSpc>
                          <a:spcPct val="115000"/>
                        </a:lnSpc>
                        <a:spcBef>
                          <a:spcPts val="6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M</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SD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2616270284"/>
                  </a:ext>
                </a:extLst>
              </a:tr>
              <a:tr h="759854">
                <a:tc>
                  <a:txBody>
                    <a:bodyPr/>
                    <a:lstStyle/>
                    <a:p>
                      <a:pPr marL="0" marR="225425">
                        <a:lnSpc>
                          <a:spcPct val="115000"/>
                        </a:lnSpc>
                        <a:spcBef>
                          <a:spcPts val="60"/>
                        </a:spcBef>
                        <a:spcAft>
                          <a:spcPts val="0"/>
                        </a:spcAft>
                      </a:pPr>
                      <a:r>
                        <a:rPr lang="en-US" sz="1600" dirty="0">
                          <a:effectLst/>
                        </a:rPr>
                        <a:t>10 </a:t>
                      </a:r>
                      <a:r>
                        <a:rPr lang="en-US" sz="1600" dirty="0" smtClean="0">
                          <a:effectLst/>
                        </a:rPr>
                        <a:t>year–old </a:t>
                      </a:r>
                      <a:r>
                        <a:rPr lang="en-US" sz="1600" dirty="0">
                          <a:effectLst/>
                        </a:rPr>
                        <a:t>(n = 938)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8.36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2.30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42879213"/>
                  </a:ext>
                </a:extLst>
              </a:tr>
              <a:tr h="759854">
                <a:tc>
                  <a:txBody>
                    <a:bodyPr/>
                    <a:lstStyle/>
                    <a:p>
                      <a:pPr marL="0" marR="225425">
                        <a:lnSpc>
                          <a:spcPct val="115000"/>
                        </a:lnSpc>
                        <a:spcBef>
                          <a:spcPts val="60"/>
                        </a:spcBef>
                        <a:spcAft>
                          <a:spcPts val="0"/>
                        </a:spcAft>
                      </a:pPr>
                      <a:r>
                        <a:rPr lang="en-US" sz="1600" dirty="0">
                          <a:effectLst/>
                        </a:rPr>
                        <a:t>12 </a:t>
                      </a:r>
                      <a:r>
                        <a:rPr lang="en-US" sz="1600" dirty="0" smtClean="0">
                          <a:effectLst/>
                        </a:rPr>
                        <a:t>year–old </a:t>
                      </a:r>
                      <a:r>
                        <a:rPr lang="en-US" sz="1600" dirty="0">
                          <a:effectLst/>
                        </a:rPr>
                        <a:t>(n = 1062)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7.91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2.37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04452150"/>
                  </a:ext>
                </a:extLst>
              </a:tr>
            </a:tbl>
          </a:graphicData>
        </a:graphic>
      </p:graphicFrame>
    </p:spTree>
    <p:extLst>
      <p:ext uri="{BB962C8B-B14F-4D97-AF65-F5344CB8AC3E}">
        <p14:creationId xmlns:p14="http://schemas.microsoft.com/office/powerpoint/2010/main" val="860824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248" y="521595"/>
            <a:ext cx="10431887" cy="923330"/>
          </a:xfrm>
          <a:prstGeom prst="rect">
            <a:avLst/>
          </a:prstGeom>
          <a:noFill/>
        </p:spPr>
        <p:txBody>
          <a:bodyPr wrap="square" rtlCol="0">
            <a:spAutoFit/>
          </a:bodyPr>
          <a:lstStyle/>
          <a:p>
            <a:r>
              <a:rPr lang="en-US" dirty="0"/>
              <a:t>All age groups of children were asked about their views on their family and people in their family. Children were asked to rate their agreement with follow statements, using a 5-point scale </a:t>
            </a:r>
            <a:endParaRPr lang="en-US" dirty="0" smtClean="0"/>
          </a:p>
          <a:p>
            <a:r>
              <a:rPr lang="en-US" dirty="0" smtClean="0"/>
              <a:t>(</a:t>
            </a:r>
            <a:r>
              <a:rPr lang="en-US" dirty="0"/>
              <a:t>0: I do not agree, 1: I agree a little, 2: I agree somewhat, 3: I agree a lot, 4: I totally agree</a:t>
            </a:r>
            <a:r>
              <a:rPr lang="en-US" dirty="0" smtClean="0"/>
              <a:t>).</a:t>
            </a:r>
            <a:endParaRPr lang="vi-VN" dirty="0"/>
          </a:p>
        </p:txBody>
      </p:sp>
      <p:sp>
        <p:nvSpPr>
          <p:cNvPr id="3" name="TextBox 2"/>
          <p:cNvSpPr txBox="1"/>
          <p:nvPr/>
        </p:nvSpPr>
        <p:spPr>
          <a:xfrm>
            <a:off x="1180407" y="1951031"/>
            <a:ext cx="9476509" cy="369332"/>
          </a:xfrm>
          <a:prstGeom prst="rect">
            <a:avLst/>
          </a:prstGeom>
          <a:noFill/>
        </p:spPr>
        <p:txBody>
          <a:bodyPr wrap="square" rtlCol="0">
            <a:spAutoFit/>
          </a:bodyPr>
          <a:lstStyle/>
          <a:p>
            <a:pPr algn="ctr"/>
            <a:r>
              <a:rPr lang="en-US" b="1" i="1" dirty="0"/>
              <a:t>Table 10. Children views on their family and people in their family</a:t>
            </a:r>
            <a:endParaRPr lang="vi-VN" b="1" i="1" dirty="0"/>
          </a:p>
        </p:txBody>
      </p:sp>
      <p:graphicFrame>
        <p:nvGraphicFramePr>
          <p:cNvPr id="4" name="Table 3"/>
          <p:cNvGraphicFramePr>
            <a:graphicFrameLocks noGrp="1"/>
          </p:cNvGraphicFramePr>
          <p:nvPr>
            <p:extLst>
              <p:ext uri="{D42A27DB-BD31-4B8C-83A1-F6EECF244321}">
                <p14:modId xmlns:p14="http://schemas.microsoft.com/office/powerpoint/2010/main" val="3355537193"/>
              </p:ext>
            </p:extLst>
          </p:nvPr>
        </p:nvGraphicFramePr>
        <p:xfrm>
          <a:off x="1081826" y="2423398"/>
          <a:ext cx="9575091" cy="3645408"/>
        </p:xfrm>
        <a:graphic>
          <a:graphicData uri="http://schemas.openxmlformats.org/drawingml/2006/table">
            <a:tbl>
              <a:tblPr firstRow="1" firstCol="1" bandRow="1">
                <a:tableStyleId>{5C22544A-7EE6-4342-B048-85BDC9FD1C3A}</a:tableStyleId>
              </a:tblPr>
              <a:tblGrid>
                <a:gridCol w="4340180">
                  <a:extLst>
                    <a:ext uri="{9D8B030D-6E8A-4147-A177-3AD203B41FA5}">
                      <a16:colId xmlns="" xmlns:a16="http://schemas.microsoft.com/office/drawing/2014/main" val="3220533692"/>
                    </a:ext>
                  </a:extLst>
                </a:gridCol>
                <a:gridCol w="1318480">
                  <a:extLst>
                    <a:ext uri="{9D8B030D-6E8A-4147-A177-3AD203B41FA5}">
                      <a16:colId xmlns="" xmlns:a16="http://schemas.microsoft.com/office/drawing/2014/main" val="3954905976"/>
                    </a:ext>
                  </a:extLst>
                </a:gridCol>
                <a:gridCol w="1305477">
                  <a:extLst>
                    <a:ext uri="{9D8B030D-6E8A-4147-A177-3AD203B41FA5}">
                      <a16:colId xmlns="" xmlns:a16="http://schemas.microsoft.com/office/drawing/2014/main" val="4153649077"/>
                    </a:ext>
                  </a:extLst>
                </a:gridCol>
                <a:gridCol w="1305477">
                  <a:extLst>
                    <a:ext uri="{9D8B030D-6E8A-4147-A177-3AD203B41FA5}">
                      <a16:colId xmlns="" xmlns:a16="http://schemas.microsoft.com/office/drawing/2014/main" val="732267569"/>
                    </a:ext>
                  </a:extLst>
                </a:gridCol>
                <a:gridCol w="1305477">
                  <a:extLst>
                    <a:ext uri="{9D8B030D-6E8A-4147-A177-3AD203B41FA5}">
                      <a16:colId xmlns="" xmlns:a16="http://schemas.microsoft.com/office/drawing/2014/main" val="3576001356"/>
                    </a:ext>
                  </a:extLst>
                </a:gridCol>
              </a:tblGrid>
              <a:tr h="264345">
                <a:tc>
                  <a:txBody>
                    <a:bodyPr/>
                    <a:lstStyle/>
                    <a:p>
                      <a:pPr marL="0" marR="225425">
                        <a:lnSpc>
                          <a:spcPct val="115000"/>
                        </a:lnSpc>
                        <a:spcBef>
                          <a:spcPts val="6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10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12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1487421304"/>
                  </a:ext>
                </a:extLst>
              </a:tr>
              <a:tr h="528691">
                <a:tc>
                  <a:txBody>
                    <a:bodyPr/>
                    <a:lstStyle/>
                    <a:p>
                      <a:pPr marL="0" marR="225425">
                        <a:lnSpc>
                          <a:spcPct val="115000"/>
                        </a:lnSpc>
                        <a:spcBef>
                          <a:spcPts val="60"/>
                        </a:spcBef>
                        <a:spcAft>
                          <a:spcPts val="0"/>
                        </a:spcAft>
                      </a:pPr>
                      <a:r>
                        <a:rPr lang="en-US" sz="1600" dirty="0">
                          <a:effectLst/>
                        </a:rPr>
                        <a:t>There are people in my family who care about 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3.43 (1.00)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3.54 (0.91)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3.44 (0.96)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0.02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01226725"/>
                  </a:ext>
                </a:extLst>
              </a:tr>
              <a:tr h="528691">
                <a:tc>
                  <a:txBody>
                    <a:bodyPr/>
                    <a:lstStyle/>
                    <a:p>
                      <a:pPr marL="0" marR="225425">
                        <a:lnSpc>
                          <a:spcPct val="115000"/>
                        </a:lnSpc>
                        <a:spcBef>
                          <a:spcPts val="60"/>
                        </a:spcBef>
                        <a:spcAft>
                          <a:spcPts val="0"/>
                        </a:spcAft>
                      </a:pPr>
                      <a:r>
                        <a:rPr lang="en-US" sz="1600" dirty="0">
                          <a:effectLst/>
                        </a:rPr>
                        <a:t>If I have a problem, people in my family will help 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3.27 (1.04)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3.43 (0.93)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3.32 (1.04)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0.01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98215107"/>
                  </a:ext>
                </a:extLst>
              </a:tr>
              <a:tr h="528691">
                <a:tc>
                  <a:txBody>
                    <a:bodyPr/>
                    <a:lstStyle/>
                    <a:p>
                      <a:pPr marL="0" marR="225425">
                        <a:lnSpc>
                          <a:spcPct val="115000"/>
                        </a:lnSpc>
                        <a:spcBef>
                          <a:spcPts val="60"/>
                        </a:spcBef>
                        <a:spcAft>
                          <a:spcPts val="0"/>
                        </a:spcAft>
                      </a:pPr>
                      <a:r>
                        <a:rPr lang="en-US" sz="1600" dirty="0">
                          <a:effectLst/>
                        </a:rPr>
                        <a:t>We have a good time together in my family</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3.22 (1.14)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3.29 (1.05)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3.21 (1.10)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0.09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83206810"/>
                  </a:ext>
                </a:extLst>
              </a:tr>
              <a:tr h="528691">
                <a:tc>
                  <a:txBody>
                    <a:bodyPr/>
                    <a:lstStyle/>
                    <a:p>
                      <a:pPr marL="0" marR="225425">
                        <a:lnSpc>
                          <a:spcPct val="115000"/>
                        </a:lnSpc>
                        <a:spcBef>
                          <a:spcPts val="60"/>
                        </a:spcBef>
                        <a:spcAft>
                          <a:spcPts val="0"/>
                        </a:spcAft>
                      </a:pPr>
                      <a:r>
                        <a:rPr lang="en-US" sz="1600" dirty="0">
                          <a:effectLst/>
                        </a:rPr>
                        <a:t>I feel safe at home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3.14 (1.21)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3.30 (1.10)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3.41 (1.04)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0.03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80354144"/>
                  </a:ext>
                </a:extLst>
              </a:tr>
              <a:tr h="528691">
                <a:tc>
                  <a:txBody>
                    <a:bodyPr/>
                    <a:lstStyle/>
                    <a:p>
                      <a:pPr marL="0" marR="225425">
                        <a:lnSpc>
                          <a:spcPct val="115000"/>
                        </a:lnSpc>
                        <a:spcBef>
                          <a:spcPts val="60"/>
                        </a:spcBef>
                        <a:spcAft>
                          <a:spcPts val="0"/>
                        </a:spcAft>
                      </a:pPr>
                      <a:r>
                        <a:rPr lang="en-US" sz="1600" dirty="0">
                          <a:effectLst/>
                        </a:rPr>
                        <a:t>My parents listen to me and take what I say into account</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2.96 (1.27)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2.96 (1.24)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2.70 (1.34)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5562456"/>
                  </a:ext>
                </a:extLst>
              </a:tr>
              <a:tr h="528691">
                <a:tc>
                  <a:txBody>
                    <a:bodyPr/>
                    <a:lstStyle/>
                    <a:p>
                      <a:pPr marL="0" marR="225425">
                        <a:lnSpc>
                          <a:spcPct val="115000"/>
                        </a:lnSpc>
                        <a:spcBef>
                          <a:spcPts val="60"/>
                        </a:spcBef>
                        <a:spcAft>
                          <a:spcPts val="0"/>
                        </a:spcAft>
                      </a:pPr>
                      <a:r>
                        <a:rPr lang="en-US" sz="1600" dirty="0">
                          <a:effectLst/>
                        </a:rPr>
                        <a:t>My parents and I make decisions about my life together</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2.88 (1.34)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2.62 (1.44)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49109525"/>
                  </a:ext>
                </a:extLst>
              </a:tr>
            </a:tbl>
          </a:graphicData>
        </a:graphic>
      </p:graphicFrame>
    </p:spTree>
    <p:extLst>
      <p:ext uri="{BB962C8B-B14F-4D97-AF65-F5344CB8AC3E}">
        <p14:creationId xmlns:p14="http://schemas.microsoft.com/office/powerpoint/2010/main" val="1073357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326" y="533539"/>
            <a:ext cx="4246528" cy="43088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200" b="1" dirty="0" smtClean="0"/>
              <a:t>2.3. Overall subjective well-being</a:t>
            </a:r>
            <a:endParaRPr lang="vi-VN" sz="2200" dirty="0"/>
          </a:p>
        </p:txBody>
      </p:sp>
      <p:sp>
        <p:nvSpPr>
          <p:cNvPr id="3" name="TextBox 2"/>
          <p:cNvSpPr txBox="1"/>
          <p:nvPr/>
        </p:nvSpPr>
        <p:spPr>
          <a:xfrm>
            <a:off x="540912" y="1218809"/>
            <a:ext cx="11191741" cy="4093428"/>
          </a:xfrm>
          <a:prstGeom prst="rect">
            <a:avLst/>
          </a:prstGeom>
          <a:noFill/>
        </p:spPr>
        <p:txBody>
          <a:bodyPr wrap="square" rtlCol="0">
            <a:spAutoFit/>
          </a:bodyPr>
          <a:lstStyle/>
          <a:p>
            <a:r>
              <a:rPr lang="en-US" sz="2000" dirty="0"/>
              <a:t>The Children’s Worlds survey included a variety of different measures asking about overall subjective </a:t>
            </a:r>
            <a:r>
              <a:rPr lang="en-US" sz="2000" dirty="0" smtClean="0"/>
              <a:t>well-being</a:t>
            </a:r>
            <a:endParaRPr lang="vi-VN" sz="2000" dirty="0" smtClean="0"/>
          </a:p>
          <a:p>
            <a:pPr marL="742950" lvl="1" indent="-285750">
              <a:buFont typeface="Arial" panose="020B0604020202020204" pitchFamily="34" charset="0"/>
              <a:buChar char="•"/>
            </a:pPr>
            <a:r>
              <a:rPr lang="en-US" sz="2000" b="1" dirty="0" smtClean="0"/>
              <a:t>OLS</a:t>
            </a:r>
            <a:r>
              <a:rPr lang="en-US" sz="2000" dirty="0" smtClean="0"/>
              <a:t> </a:t>
            </a:r>
            <a:r>
              <a:rPr lang="en-US" sz="2000" dirty="0"/>
              <a:t>(Overall Life Satisfaction) – One question about satisfaction with life as a whole</a:t>
            </a:r>
            <a:endParaRPr lang="vi-VN" sz="2000" dirty="0"/>
          </a:p>
          <a:p>
            <a:pPr marL="742950" lvl="1" indent="-285750">
              <a:buFont typeface="Arial" panose="020B0604020202020204" pitchFamily="34" charset="0"/>
              <a:buChar char="•"/>
            </a:pPr>
            <a:r>
              <a:rPr lang="en-US" sz="2000" b="1" dirty="0" smtClean="0"/>
              <a:t>CW-SWBS</a:t>
            </a:r>
            <a:r>
              <a:rPr lang="en-US" sz="2000" dirty="0" smtClean="0"/>
              <a:t> </a:t>
            </a:r>
            <a:r>
              <a:rPr lang="en-US" sz="2000" dirty="0"/>
              <a:t>(Children’s Worlds Subjective Well-Being Scale) – 6 items measuring cognitive</a:t>
            </a:r>
            <a:br>
              <a:rPr lang="en-US" sz="2000" dirty="0"/>
            </a:br>
            <a:r>
              <a:rPr lang="en-US" sz="2000" dirty="0"/>
              <a:t>subjective well-being (Based on the Student Life Satisfaction Scale by Huebner, 1991).</a:t>
            </a:r>
            <a:endParaRPr lang="vi-VN" sz="2000" dirty="0"/>
          </a:p>
          <a:p>
            <a:pPr marL="742950" lvl="1" indent="-285750">
              <a:buFont typeface="Arial" panose="020B0604020202020204" pitchFamily="34" charset="0"/>
              <a:buChar char="•"/>
            </a:pPr>
            <a:r>
              <a:rPr lang="en-US" sz="2000" b="1" dirty="0"/>
              <a:t>CW-DBSWBS</a:t>
            </a:r>
            <a:r>
              <a:rPr lang="en-US" sz="2000" dirty="0"/>
              <a:t> (Children’s Worlds Domain Based Subjective Well-Being Scale) – 5 items</a:t>
            </a:r>
            <a:br>
              <a:rPr lang="en-US" sz="2000" dirty="0"/>
            </a:br>
            <a:r>
              <a:rPr lang="en-US" sz="2000" dirty="0"/>
              <a:t>measuring domain based cognitive subjective well-being (based on the Brief Multidimensional</a:t>
            </a:r>
            <a:br>
              <a:rPr lang="en-US" sz="2000" dirty="0"/>
            </a:br>
            <a:r>
              <a:rPr lang="en-US" sz="2000" dirty="0"/>
              <a:t>Student Life Satisfaction Scale by </a:t>
            </a:r>
            <a:r>
              <a:rPr lang="en-US" sz="2000" dirty="0" err="1"/>
              <a:t>Seligson</a:t>
            </a:r>
            <a:r>
              <a:rPr lang="en-US" sz="2000" dirty="0"/>
              <a:t>, Huebner &amp; Valois, 2003).</a:t>
            </a:r>
            <a:endParaRPr lang="vi-VN" sz="2000" dirty="0"/>
          </a:p>
          <a:p>
            <a:pPr marL="742950" lvl="1" indent="-285750">
              <a:buFont typeface="Arial" panose="020B0604020202020204" pitchFamily="34" charset="0"/>
              <a:buChar char="•"/>
            </a:pPr>
            <a:r>
              <a:rPr lang="en-US" sz="2000" b="1" dirty="0"/>
              <a:t>CW-PNAS</a:t>
            </a:r>
            <a:r>
              <a:rPr lang="en-US" sz="2000" dirty="0"/>
              <a:t> (Children’s Worlds Positive and Negative Affect Scale) – 6 items measuring affective</a:t>
            </a:r>
            <a:br>
              <a:rPr lang="en-US" sz="2000" dirty="0"/>
            </a:br>
            <a:r>
              <a:rPr lang="en-US" sz="2000" dirty="0"/>
              <a:t>subjective well-being: positive and negative affect (based on Barrett &amp; Russell, 1998).</a:t>
            </a:r>
            <a:endParaRPr lang="vi-VN" sz="2000" dirty="0"/>
          </a:p>
          <a:p>
            <a:pPr marL="742950" lvl="1" indent="-285750">
              <a:buFont typeface="Arial" panose="020B0604020202020204" pitchFamily="34" charset="0"/>
              <a:buChar char="•"/>
            </a:pPr>
            <a:r>
              <a:rPr lang="en-US" sz="2000" b="1" dirty="0"/>
              <a:t>CW-PWBS</a:t>
            </a:r>
            <a:r>
              <a:rPr lang="en-US" sz="2000" dirty="0"/>
              <a:t> (Children’s Worlds Psychological Well-Being Scale) – 6 items measuring</a:t>
            </a:r>
            <a:br>
              <a:rPr lang="en-US" sz="2000" dirty="0"/>
            </a:br>
            <a:r>
              <a:rPr lang="en-US" sz="2000" dirty="0"/>
              <a:t>psychological subjective well-being (based on </a:t>
            </a:r>
            <a:r>
              <a:rPr lang="en-US" sz="2000" dirty="0" err="1"/>
              <a:t>Ryff</a:t>
            </a:r>
            <a:r>
              <a:rPr lang="en-US" sz="2000" dirty="0"/>
              <a:t>, 1989) </a:t>
            </a:r>
            <a:endParaRPr lang="vi-VN" sz="2000" dirty="0"/>
          </a:p>
          <a:p>
            <a:endParaRPr lang="vi-VN" sz="2000" dirty="0"/>
          </a:p>
        </p:txBody>
      </p:sp>
    </p:spTree>
    <p:extLst>
      <p:ext uri="{BB962C8B-B14F-4D97-AF65-F5344CB8AC3E}">
        <p14:creationId xmlns:p14="http://schemas.microsoft.com/office/powerpoint/2010/main" val="2262539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832" y="456045"/>
            <a:ext cx="5885411" cy="461665"/>
          </a:xfrm>
          <a:prstGeom prst="rect">
            <a:avLst/>
          </a:prstGeom>
          <a:noFill/>
        </p:spPr>
        <p:txBody>
          <a:bodyPr wrap="square" rtlCol="0">
            <a:spAutoFit/>
          </a:bodyPr>
          <a:lstStyle/>
          <a:p>
            <a:r>
              <a:rPr lang="en-US" sz="2400" b="1" i="1" dirty="0" smtClean="0">
                <a:solidFill>
                  <a:schemeClr val="accent2">
                    <a:lumMod val="75000"/>
                  </a:schemeClr>
                </a:solidFill>
              </a:rPr>
              <a:t>Overall </a:t>
            </a:r>
            <a:r>
              <a:rPr lang="en-US" sz="2400" b="1" i="1" dirty="0">
                <a:solidFill>
                  <a:schemeClr val="accent2">
                    <a:lumMod val="75000"/>
                  </a:schemeClr>
                </a:solidFill>
              </a:rPr>
              <a:t>life </a:t>
            </a:r>
            <a:r>
              <a:rPr lang="en-US" sz="2400" b="1" i="1" dirty="0" smtClean="0">
                <a:solidFill>
                  <a:schemeClr val="accent2">
                    <a:lumMod val="75000"/>
                  </a:schemeClr>
                </a:solidFill>
              </a:rPr>
              <a:t>satisfaction (OLS)</a:t>
            </a:r>
            <a:endParaRPr lang="vi-VN" sz="2400" dirty="0">
              <a:solidFill>
                <a:schemeClr val="accent2">
                  <a:lumMod val="75000"/>
                </a:schemeClr>
              </a:solidFill>
            </a:endParaRPr>
          </a:p>
        </p:txBody>
      </p:sp>
      <p:sp>
        <p:nvSpPr>
          <p:cNvPr id="3" name="TextBox 2"/>
          <p:cNvSpPr txBox="1"/>
          <p:nvPr/>
        </p:nvSpPr>
        <p:spPr>
          <a:xfrm>
            <a:off x="739832" y="1122218"/>
            <a:ext cx="10812517" cy="1477328"/>
          </a:xfrm>
          <a:prstGeom prst="rect">
            <a:avLst/>
          </a:prstGeom>
          <a:noFill/>
        </p:spPr>
        <p:txBody>
          <a:bodyPr wrap="square" rtlCol="0">
            <a:spAutoFit/>
          </a:bodyPr>
          <a:lstStyle/>
          <a:p>
            <a:r>
              <a:rPr lang="en-US" dirty="0"/>
              <a:t>Children who are 10 and 12 year-olds are asked to rate their overall life satisfaction ('life as a whole') using an 11-point scale, and children who are 8 year-olds are asked to use a 5-point emoticons scale. The distribution of each levels is shown in table …  </a:t>
            </a:r>
            <a:r>
              <a:rPr lang="en-US" dirty="0" smtClean="0"/>
              <a:t>On </a:t>
            </a:r>
            <a:r>
              <a:rPr lang="en-US" dirty="0"/>
              <a:t>life as a whole, 45.6% of 10 and 12 year-olds were totally satisfied with their life, and 60.6% of 8 year-olds score maximum on the overall life satisfaction scale.</a:t>
            </a:r>
            <a:endParaRPr lang="vi-VN" dirty="0"/>
          </a:p>
          <a:p>
            <a:endParaRPr lang="vi-VN" dirty="0"/>
          </a:p>
        </p:txBody>
      </p:sp>
      <p:sp>
        <p:nvSpPr>
          <p:cNvPr id="5" name="Rectangle 4"/>
          <p:cNvSpPr/>
          <p:nvPr/>
        </p:nvSpPr>
        <p:spPr>
          <a:xfrm>
            <a:off x="2665929" y="2590675"/>
            <a:ext cx="6735651" cy="369332"/>
          </a:xfrm>
          <a:prstGeom prst="rect">
            <a:avLst/>
          </a:prstGeom>
        </p:spPr>
        <p:txBody>
          <a:bodyPr wrap="square">
            <a:spAutoFit/>
          </a:bodyPr>
          <a:lstStyle/>
          <a:p>
            <a:r>
              <a:rPr lang="en-US" b="1" i="1" dirty="0"/>
              <a:t>Table </a:t>
            </a:r>
            <a:r>
              <a:rPr lang="en-US" b="1" i="1" dirty="0" smtClean="0"/>
              <a:t>11. </a:t>
            </a:r>
            <a:r>
              <a:rPr lang="en-US" b="1" i="1" dirty="0"/>
              <a:t>Overall life satisfaction (10 &amp; 12 year-old, n = 2043) (%) </a:t>
            </a:r>
            <a:endParaRPr lang="vi-VN" b="1" i="1" dirty="0"/>
          </a:p>
        </p:txBody>
      </p:sp>
      <p:graphicFrame>
        <p:nvGraphicFramePr>
          <p:cNvPr id="6" name="Table 5"/>
          <p:cNvGraphicFramePr>
            <a:graphicFrameLocks noGrp="1"/>
          </p:cNvGraphicFramePr>
          <p:nvPr>
            <p:extLst>
              <p:ext uri="{D42A27DB-BD31-4B8C-83A1-F6EECF244321}">
                <p14:modId xmlns:p14="http://schemas.microsoft.com/office/powerpoint/2010/main" val="4149821573"/>
              </p:ext>
            </p:extLst>
          </p:nvPr>
        </p:nvGraphicFramePr>
        <p:xfrm>
          <a:off x="1338349" y="3093983"/>
          <a:ext cx="9376873" cy="3165159"/>
        </p:xfrm>
        <a:graphic>
          <a:graphicData uri="http://schemas.openxmlformats.org/drawingml/2006/table">
            <a:tbl>
              <a:tblPr firstRow="1" firstCol="1" bandRow="1">
                <a:tableStyleId>{5C22544A-7EE6-4342-B048-85BDC9FD1C3A}</a:tableStyleId>
              </a:tblPr>
              <a:tblGrid>
                <a:gridCol w="1235344">
                  <a:extLst>
                    <a:ext uri="{9D8B030D-6E8A-4147-A177-3AD203B41FA5}">
                      <a16:colId xmlns="" xmlns:a16="http://schemas.microsoft.com/office/drawing/2014/main" val="2654117428"/>
                    </a:ext>
                  </a:extLst>
                </a:gridCol>
                <a:gridCol w="721083">
                  <a:extLst>
                    <a:ext uri="{9D8B030D-6E8A-4147-A177-3AD203B41FA5}">
                      <a16:colId xmlns="" xmlns:a16="http://schemas.microsoft.com/office/drawing/2014/main" val="2724409526"/>
                    </a:ext>
                  </a:extLst>
                </a:gridCol>
                <a:gridCol w="721083">
                  <a:extLst>
                    <a:ext uri="{9D8B030D-6E8A-4147-A177-3AD203B41FA5}">
                      <a16:colId xmlns="" xmlns:a16="http://schemas.microsoft.com/office/drawing/2014/main" val="1348373850"/>
                    </a:ext>
                  </a:extLst>
                </a:gridCol>
                <a:gridCol w="720151">
                  <a:extLst>
                    <a:ext uri="{9D8B030D-6E8A-4147-A177-3AD203B41FA5}">
                      <a16:colId xmlns="" xmlns:a16="http://schemas.microsoft.com/office/drawing/2014/main" val="3665338186"/>
                    </a:ext>
                  </a:extLst>
                </a:gridCol>
                <a:gridCol w="720151">
                  <a:extLst>
                    <a:ext uri="{9D8B030D-6E8A-4147-A177-3AD203B41FA5}">
                      <a16:colId xmlns="" xmlns:a16="http://schemas.microsoft.com/office/drawing/2014/main" val="83038211"/>
                    </a:ext>
                  </a:extLst>
                </a:gridCol>
                <a:gridCol w="720151">
                  <a:extLst>
                    <a:ext uri="{9D8B030D-6E8A-4147-A177-3AD203B41FA5}">
                      <a16:colId xmlns="" xmlns:a16="http://schemas.microsoft.com/office/drawing/2014/main" val="168232724"/>
                    </a:ext>
                  </a:extLst>
                </a:gridCol>
                <a:gridCol w="720151">
                  <a:extLst>
                    <a:ext uri="{9D8B030D-6E8A-4147-A177-3AD203B41FA5}">
                      <a16:colId xmlns="" xmlns:a16="http://schemas.microsoft.com/office/drawing/2014/main" val="3338473805"/>
                    </a:ext>
                  </a:extLst>
                </a:gridCol>
                <a:gridCol w="720151">
                  <a:extLst>
                    <a:ext uri="{9D8B030D-6E8A-4147-A177-3AD203B41FA5}">
                      <a16:colId xmlns="" xmlns:a16="http://schemas.microsoft.com/office/drawing/2014/main" val="2260460242"/>
                    </a:ext>
                  </a:extLst>
                </a:gridCol>
                <a:gridCol w="720151">
                  <a:extLst>
                    <a:ext uri="{9D8B030D-6E8A-4147-A177-3AD203B41FA5}">
                      <a16:colId xmlns="" xmlns:a16="http://schemas.microsoft.com/office/drawing/2014/main" val="4195985205"/>
                    </a:ext>
                  </a:extLst>
                </a:gridCol>
                <a:gridCol w="792819">
                  <a:extLst>
                    <a:ext uri="{9D8B030D-6E8A-4147-A177-3AD203B41FA5}">
                      <a16:colId xmlns="" xmlns:a16="http://schemas.microsoft.com/office/drawing/2014/main" val="2662543834"/>
                    </a:ext>
                  </a:extLst>
                </a:gridCol>
                <a:gridCol w="792819">
                  <a:extLst>
                    <a:ext uri="{9D8B030D-6E8A-4147-A177-3AD203B41FA5}">
                      <a16:colId xmlns="" xmlns:a16="http://schemas.microsoft.com/office/drawing/2014/main" val="1687025728"/>
                    </a:ext>
                  </a:extLst>
                </a:gridCol>
                <a:gridCol w="792819">
                  <a:extLst>
                    <a:ext uri="{9D8B030D-6E8A-4147-A177-3AD203B41FA5}">
                      <a16:colId xmlns="" xmlns:a16="http://schemas.microsoft.com/office/drawing/2014/main" val="397407870"/>
                    </a:ext>
                  </a:extLst>
                </a:gridCol>
              </a:tblGrid>
              <a:tr h="576865">
                <a:tc>
                  <a:txBody>
                    <a:bodyPr/>
                    <a:lstStyle/>
                    <a:p>
                      <a:pPr marL="0" marR="225425" algn="ctr">
                        <a:lnSpc>
                          <a:spcPct val="115000"/>
                        </a:lnSpc>
                        <a:spcBef>
                          <a:spcPts val="6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dirty="0">
                          <a:effectLst/>
                        </a:rPr>
                        <a:t>10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1937272051"/>
                  </a:ext>
                </a:extLst>
              </a:tr>
              <a:tr h="1398676">
                <a:tc>
                  <a:txBody>
                    <a:bodyPr/>
                    <a:lstStyle/>
                    <a:p>
                      <a:pPr marL="0" marR="225425" algn="ctr">
                        <a:lnSpc>
                          <a:spcPct val="115000"/>
                        </a:lnSpc>
                        <a:spcBef>
                          <a:spcPts val="60"/>
                        </a:spcBef>
                        <a:spcAft>
                          <a:spcPts val="0"/>
                        </a:spcAft>
                      </a:pPr>
                      <a:r>
                        <a:rPr lang="en-US" sz="1600" dirty="0">
                          <a:effectLst/>
                        </a:rPr>
                        <a:t>Vietnam 2018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1.4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1.1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1.4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5.3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6.8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12.6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21.1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45.6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91255036"/>
                  </a:ext>
                </a:extLst>
              </a:tr>
              <a:tr h="1189618">
                <a:tc>
                  <a:txBody>
                    <a:bodyPr/>
                    <a:lstStyle/>
                    <a:p>
                      <a:pPr marL="0" marR="225425" algn="ctr">
                        <a:lnSpc>
                          <a:spcPct val="115000"/>
                        </a:lnSpc>
                        <a:spcBef>
                          <a:spcPts val="60"/>
                        </a:spcBef>
                        <a:spcAft>
                          <a:spcPts val="0"/>
                        </a:spcAft>
                      </a:pPr>
                      <a:r>
                        <a:rPr lang="en-US" sz="1600" dirty="0">
                          <a:effectLst/>
                        </a:rPr>
                        <a:t>Korea 2016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225425" algn="ctr">
                        <a:lnSpc>
                          <a:spcPct val="115000"/>
                        </a:lnSpc>
                        <a:spcBef>
                          <a:spcPts val="60"/>
                        </a:spcBef>
                        <a:spcAft>
                          <a:spcPts val="0"/>
                        </a:spcAft>
                      </a:pPr>
                      <a:r>
                        <a:rPr lang="en-US" sz="1600">
                          <a:effectLst/>
                        </a:rPr>
                        <a:t>0.8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0.6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1.2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1.8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3.1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8.3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5.8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10.1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a:effectLst/>
                        </a:rPr>
                        <a:t>14.2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15.2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25425" algn="ctr">
                        <a:lnSpc>
                          <a:spcPct val="115000"/>
                        </a:lnSpc>
                        <a:spcBef>
                          <a:spcPts val="60"/>
                        </a:spcBef>
                        <a:spcAft>
                          <a:spcPts val="0"/>
                        </a:spcAft>
                      </a:pPr>
                      <a:r>
                        <a:rPr lang="en-US" sz="1600" dirty="0">
                          <a:effectLst/>
                        </a:rPr>
                        <a:t>39.1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12013811"/>
                  </a:ext>
                </a:extLst>
              </a:tr>
            </a:tbl>
          </a:graphicData>
        </a:graphic>
      </p:graphicFrame>
    </p:spTree>
    <p:extLst>
      <p:ext uri="{BB962C8B-B14F-4D97-AF65-F5344CB8AC3E}">
        <p14:creationId xmlns:p14="http://schemas.microsoft.com/office/powerpoint/2010/main" val="3547613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4367" y="1298888"/>
            <a:ext cx="6644796" cy="369332"/>
          </a:xfrm>
          <a:prstGeom prst="rect">
            <a:avLst/>
          </a:prstGeom>
          <a:noFill/>
        </p:spPr>
        <p:txBody>
          <a:bodyPr wrap="square" rtlCol="0">
            <a:spAutoFit/>
          </a:bodyPr>
          <a:lstStyle/>
          <a:p>
            <a:r>
              <a:rPr lang="en-US" b="1" i="1" dirty="0"/>
              <a:t>Table </a:t>
            </a:r>
            <a:r>
              <a:rPr lang="en-US" b="1" i="1" dirty="0" smtClean="0"/>
              <a:t>12. </a:t>
            </a:r>
            <a:r>
              <a:rPr lang="en-US" b="1" i="1" dirty="0"/>
              <a:t>Overall life satisfaction (8 year-old, n = 948) </a:t>
            </a:r>
            <a:r>
              <a:rPr lang="en-US" b="1" i="1" dirty="0" smtClean="0"/>
              <a:t>(%)</a:t>
            </a:r>
            <a:endParaRPr lang="vi-VN" b="1" i="1" dirty="0"/>
          </a:p>
        </p:txBody>
      </p:sp>
      <p:graphicFrame>
        <p:nvGraphicFramePr>
          <p:cNvPr id="3" name="Table 2"/>
          <p:cNvGraphicFramePr>
            <a:graphicFrameLocks noGrp="1"/>
          </p:cNvGraphicFramePr>
          <p:nvPr>
            <p:extLst>
              <p:ext uri="{D42A27DB-BD31-4B8C-83A1-F6EECF244321}">
                <p14:modId xmlns:p14="http://schemas.microsoft.com/office/powerpoint/2010/main" val="464219750"/>
              </p:ext>
            </p:extLst>
          </p:nvPr>
        </p:nvGraphicFramePr>
        <p:xfrm>
          <a:off x="1481069" y="1835351"/>
          <a:ext cx="9208395" cy="2762400"/>
        </p:xfrm>
        <a:graphic>
          <a:graphicData uri="http://schemas.openxmlformats.org/drawingml/2006/table">
            <a:tbl>
              <a:tblPr firstRow="1" firstCol="1" bandRow="1">
                <a:tableStyleId>{5C22544A-7EE6-4342-B048-85BDC9FD1C3A}</a:tableStyleId>
              </a:tblPr>
              <a:tblGrid>
                <a:gridCol w="1530087">
                  <a:extLst>
                    <a:ext uri="{9D8B030D-6E8A-4147-A177-3AD203B41FA5}">
                      <a16:colId xmlns="" xmlns:a16="http://schemas.microsoft.com/office/drawing/2014/main" val="913336732"/>
                    </a:ext>
                  </a:extLst>
                </a:gridCol>
                <a:gridCol w="1534069">
                  <a:extLst>
                    <a:ext uri="{9D8B030D-6E8A-4147-A177-3AD203B41FA5}">
                      <a16:colId xmlns="" xmlns:a16="http://schemas.microsoft.com/office/drawing/2014/main" val="2580055544"/>
                    </a:ext>
                  </a:extLst>
                </a:gridCol>
                <a:gridCol w="1534069">
                  <a:extLst>
                    <a:ext uri="{9D8B030D-6E8A-4147-A177-3AD203B41FA5}">
                      <a16:colId xmlns="" xmlns:a16="http://schemas.microsoft.com/office/drawing/2014/main" val="1455883929"/>
                    </a:ext>
                  </a:extLst>
                </a:gridCol>
                <a:gridCol w="1536060">
                  <a:extLst>
                    <a:ext uri="{9D8B030D-6E8A-4147-A177-3AD203B41FA5}">
                      <a16:colId xmlns="" xmlns:a16="http://schemas.microsoft.com/office/drawing/2014/main" val="4109433433"/>
                    </a:ext>
                  </a:extLst>
                </a:gridCol>
                <a:gridCol w="1537055">
                  <a:extLst>
                    <a:ext uri="{9D8B030D-6E8A-4147-A177-3AD203B41FA5}">
                      <a16:colId xmlns="" xmlns:a16="http://schemas.microsoft.com/office/drawing/2014/main" val="4011428697"/>
                    </a:ext>
                  </a:extLst>
                </a:gridCol>
                <a:gridCol w="1537055">
                  <a:extLst>
                    <a:ext uri="{9D8B030D-6E8A-4147-A177-3AD203B41FA5}">
                      <a16:colId xmlns="" xmlns:a16="http://schemas.microsoft.com/office/drawing/2014/main" val="3526236525"/>
                    </a:ext>
                  </a:extLst>
                </a:gridCol>
              </a:tblGrid>
              <a:tr h="920800">
                <a:tc>
                  <a:txBody>
                    <a:bodyPr/>
                    <a:lstStyle/>
                    <a:p>
                      <a:pPr marL="0" marR="0" algn="ctr">
                        <a:lnSpc>
                          <a:spcPts val="2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4270586808"/>
                  </a:ext>
                </a:extLst>
              </a:tr>
              <a:tr h="920800">
                <a:tc>
                  <a:txBody>
                    <a:bodyPr/>
                    <a:lstStyle/>
                    <a:p>
                      <a:pPr marL="0" marR="0" algn="ctr">
                        <a:lnSpc>
                          <a:spcPts val="2000"/>
                        </a:lnSpc>
                        <a:spcBef>
                          <a:spcPts val="0"/>
                        </a:spcBef>
                        <a:spcAft>
                          <a:spcPts val="0"/>
                        </a:spcAft>
                      </a:pPr>
                      <a:r>
                        <a:rPr lang="en-US" sz="1600" dirty="0" smtClean="0">
                          <a:effectLst/>
                        </a:rPr>
                        <a:t>Vietnam 2018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2.4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13.9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32.2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dirty="0">
                          <a:effectLst/>
                        </a:rPr>
                        <a:t>49.2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8832862"/>
                  </a:ext>
                </a:extLst>
              </a:tr>
              <a:tr h="920800">
                <a:tc>
                  <a:txBody>
                    <a:bodyPr/>
                    <a:lstStyle/>
                    <a:p>
                      <a:pPr marL="0" marR="0" algn="ctr">
                        <a:lnSpc>
                          <a:spcPts val="2000"/>
                        </a:lnSpc>
                        <a:spcBef>
                          <a:spcPts val="0"/>
                        </a:spcBef>
                        <a:spcAft>
                          <a:spcPts val="0"/>
                        </a:spcAft>
                      </a:pPr>
                      <a:r>
                        <a:rPr lang="en-US" sz="1600" dirty="0" smtClean="0">
                          <a:effectLst/>
                        </a:rPr>
                        <a:t>Korea 2016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1.7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3.0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9.4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25.4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dirty="0">
                          <a:effectLst/>
                        </a:rPr>
                        <a:t>60.6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8449999"/>
                  </a:ext>
                </a:extLst>
              </a:tr>
            </a:tbl>
          </a:graphicData>
        </a:graphic>
      </p:graphicFrame>
    </p:spTree>
    <p:extLst>
      <p:ext uri="{BB962C8B-B14F-4D97-AF65-F5344CB8AC3E}">
        <p14:creationId xmlns:p14="http://schemas.microsoft.com/office/powerpoint/2010/main" val="1283291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158" y="1167804"/>
            <a:ext cx="7462332" cy="463075"/>
          </a:xfrm>
          <a:prstGeom prst="rect">
            <a:avLst/>
          </a:prstGeom>
        </p:spPr>
        <p:txBody>
          <a:bodyPr wrap="square">
            <a:spAutoFit/>
          </a:bodyPr>
          <a:lstStyle/>
          <a:p>
            <a:pPr>
              <a:lnSpc>
                <a:spcPct val="150000"/>
              </a:lnSpc>
            </a:pPr>
            <a:r>
              <a:rPr lang="en-US" i="1" dirty="0" smtClean="0">
                <a:latin typeface="PalatinoLinotype-Roman"/>
                <a:ea typeface="Calibri" panose="020F0502020204030204" pitchFamily="34" charset="0"/>
                <a:cs typeface="Times New Roman" panose="02020603050405020304" pitchFamily="18" charset="0"/>
              </a:rPr>
              <a:t>Table 13. </a:t>
            </a:r>
            <a:r>
              <a:rPr lang="en-US" dirty="0" smtClean="0">
                <a:latin typeface="PalatinoLinotype-Roman"/>
                <a:ea typeface="Calibri" panose="020F0502020204030204" pitchFamily="34" charset="0"/>
                <a:cs typeface="Times New Roman" panose="02020603050405020304" pitchFamily="18" charset="0"/>
              </a:rPr>
              <a:t>CW-SWBS </a:t>
            </a:r>
            <a:r>
              <a:rPr lang="en-US" dirty="0">
                <a:latin typeface="PalatinoLinotype-Roman"/>
                <a:ea typeface="Calibri" panose="020F0502020204030204" pitchFamily="34" charset="0"/>
                <a:cs typeface="Times New Roman" panose="02020603050405020304" pitchFamily="18" charset="0"/>
              </a:rPr>
              <a:t>(Children’s Worlds Subjective Well-Being </a:t>
            </a:r>
            <a:r>
              <a:rPr lang="en-US" dirty="0" smtClean="0">
                <a:latin typeface="PalatinoLinotype-Roman"/>
                <a:ea typeface="Calibri" panose="020F0502020204030204" pitchFamily="34" charset="0"/>
                <a:cs typeface="Times New Roman" panose="02020603050405020304" pitchFamily="18" charset="0"/>
              </a:rPr>
              <a:t>Scale</a:t>
            </a:r>
            <a:r>
              <a:rPr lang="en-US" dirty="0">
                <a:latin typeface="PalatinoLinotype-Roman"/>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57957793"/>
              </p:ext>
            </p:extLst>
          </p:nvPr>
        </p:nvGraphicFramePr>
        <p:xfrm>
          <a:off x="927283" y="1762878"/>
          <a:ext cx="10109912" cy="4148520"/>
        </p:xfrm>
        <a:graphic>
          <a:graphicData uri="http://schemas.openxmlformats.org/drawingml/2006/table">
            <a:tbl>
              <a:tblPr firstRow="1" firstCol="1" bandRow="1">
                <a:tableStyleId>{5C22544A-7EE6-4342-B048-85BDC9FD1C3A}</a:tableStyleId>
              </a:tblPr>
              <a:tblGrid>
                <a:gridCol w="2149030">
                  <a:extLst>
                    <a:ext uri="{9D8B030D-6E8A-4147-A177-3AD203B41FA5}">
                      <a16:colId xmlns="" xmlns:a16="http://schemas.microsoft.com/office/drawing/2014/main" val="3512988216"/>
                    </a:ext>
                  </a:extLst>
                </a:gridCol>
                <a:gridCol w="1092817">
                  <a:extLst>
                    <a:ext uri="{9D8B030D-6E8A-4147-A177-3AD203B41FA5}">
                      <a16:colId xmlns="" xmlns:a16="http://schemas.microsoft.com/office/drawing/2014/main" val="558905594"/>
                    </a:ext>
                  </a:extLst>
                </a:gridCol>
                <a:gridCol w="1104662">
                  <a:extLst>
                    <a:ext uri="{9D8B030D-6E8A-4147-A177-3AD203B41FA5}">
                      <a16:colId xmlns="" xmlns:a16="http://schemas.microsoft.com/office/drawing/2014/main" val="1317657465"/>
                    </a:ext>
                  </a:extLst>
                </a:gridCol>
                <a:gridCol w="1170338">
                  <a:extLst>
                    <a:ext uri="{9D8B030D-6E8A-4147-A177-3AD203B41FA5}">
                      <a16:colId xmlns="" xmlns:a16="http://schemas.microsoft.com/office/drawing/2014/main" val="562339255"/>
                    </a:ext>
                  </a:extLst>
                </a:gridCol>
                <a:gridCol w="1170338">
                  <a:extLst>
                    <a:ext uri="{9D8B030D-6E8A-4147-A177-3AD203B41FA5}">
                      <a16:colId xmlns="" xmlns:a16="http://schemas.microsoft.com/office/drawing/2014/main" val="4076366618"/>
                    </a:ext>
                  </a:extLst>
                </a:gridCol>
                <a:gridCol w="1170338">
                  <a:extLst>
                    <a:ext uri="{9D8B030D-6E8A-4147-A177-3AD203B41FA5}">
                      <a16:colId xmlns="" xmlns:a16="http://schemas.microsoft.com/office/drawing/2014/main" val="4020180094"/>
                    </a:ext>
                  </a:extLst>
                </a:gridCol>
                <a:gridCol w="1170338">
                  <a:extLst>
                    <a:ext uri="{9D8B030D-6E8A-4147-A177-3AD203B41FA5}">
                      <a16:colId xmlns="" xmlns:a16="http://schemas.microsoft.com/office/drawing/2014/main" val="4151089423"/>
                    </a:ext>
                  </a:extLst>
                </a:gridCol>
                <a:gridCol w="1082051">
                  <a:extLst>
                    <a:ext uri="{9D8B030D-6E8A-4147-A177-3AD203B41FA5}">
                      <a16:colId xmlns="" xmlns:a16="http://schemas.microsoft.com/office/drawing/2014/main" val="379873306"/>
                    </a:ext>
                  </a:extLst>
                </a:gridCol>
              </a:tblGrid>
              <a:tr h="405339">
                <a:tc rowSpan="2">
                  <a:txBody>
                    <a:bodyPr/>
                    <a:lstStyle/>
                    <a:p>
                      <a:pPr marL="0" marR="0">
                        <a:lnSpc>
                          <a:spcPct val="107000"/>
                        </a:lnSpc>
                        <a:spcBef>
                          <a:spcPts val="0"/>
                        </a:spcBef>
                        <a:spcAft>
                          <a:spcPts val="0"/>
                        </a:spcAft>
                      </a:pPr>
                      <a:r>
                        <a:rPr lang="en-US" sz="1600" dirty="0">
                          <a:effectLst/>
                        </a:rPr>
                        <a:t>How you feel about life as whole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gn="ctr">
                        <a:lnSpc>
                          <a:spcPts val="2000"/>
                        </a:lnSpc>
                        <a:spcBef>
                          <a:spcPts val="0"/>
                        </a:spcBef>
                        <a:spcAft>
                          <a:spcPts val="0"/>
                        </a:spcAft>
                      </a:pPr>
                      <a:r>
                        <a:rPr lang="en-US" sz="1600" dirty="0">
                          <a:effectLst/>
                        </a:rPr>
                        <a:t>8 year-old (948)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10 year-old (942)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12 year-old (1078)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a:txBody>
                    <a:bodyPr/>
                    <a:lstStyle/>
                    <a:p>
                      <a:pPr marL="0" marR="0" algn="ctr">
                        <a:lnSpc>
                          <a:spcPts val="2000"/>
                        </a:lnSpc>
                        <a:spcBef>
                          <a:spcPts val="0"/>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3885400410"/>
                  </a:ext>
                </a:extLst>
              </a:tr>
              <a:tr h="405339">
                <a:tc vMerge="1">
                  <a:txBody>
                    <a:bodyPr/>
                    <a:lstStyle/>
                    <a:p>
                      <a:endParaRPr lang="vi-VN"/>
                    </a:p>
                  </a:txBody>
                  <a:tcPr/>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1811650"/>
                  </a:ext>
                </a:extLst>
              </a:tr>
              <a:tr h="405339">
                <a:tc>
                  <a:txBody>
                    <a:bodyPr/>
                    <a:lstStyle/>
                    <a:p>
                      <a:pPr marL="0" marR="0">
                        <a:lnSpc>
                          <a:spcPct val="107000"/>
                        </a:lnSpc>
                        <a:spcBef>
                          <a:spcPts val="0"/>
                        </a:spcBef>
                        <a:spcAft>
                          <a:spcPts val="0"/>
                        </a:spcAft>
                      </a:pPr>
                      <a:r>
                        <a:rPr lang="en-US" sz="1600" dirty="0">
                          <a:effectLst/>
                        </a:rPr>
                        <a:t>I enjoy my life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3.34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0.88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7.48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2.56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62808158"/>
                  </a:ext>
                </a:extLst>
              </a:tr>
              <a:tr h="405339">
                <a:tc>
                  <a:txBody>
                    <a:bodyPr/>
                    <a:lstStyle/>
                    <a:p>
                      <a:pPr marL="0" marR="0">
                        <a:lnSpc>
                          <a:spcPct val="107000"/>
                        </a:lnSpc>
                        <a:spcBef>
                          <a:spcPts val="0"/>
                        </a:spcBef>
                        <a:spcAft>
                          <a:spcPts val="0"/>
                        </a:spcAft>
                      </a:pPr>
                      <a:r>
                        <a:rPr lang="en-US" sz="1600" dirty="0">
                          <a:effectLst/>
                        </a:rPr>
                        <a:t>My life is going well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3.19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0.93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2.36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8.08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2.33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0.040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59237066"/>
                  </a:ext>
                </a:extLst>
              </a:tr>
              <a:tr h="336403">
                <a:tc>
                  <a:txBody>
                    <a:bodyPr/>
                    <a:lstStyle/>
                    <a:p>
                      <a:pPr marL="0" marR="0">
                        <a:lnSpc>
                          <a:spcPct val="107000"/>
                        </a:lnSpc>
                        <a:spcBef>
                          <a:spcPts val="0"/>
                        </a:spcBef>
                        <a:spcAft>
                          <a:spcPts val="0"/>
                        </a:spcAft>
                      </a:pPr>
                      <a:r>
                        <a:rPr lang="en-US" sz="1600" dirty="0">
                          <a:effectLst/>
                        </a:rPr>
                        <a:t>I have a good life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3.35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0.91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8.33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7.74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49177253"/>
                  </a:ext>
                </a:extLst>
              </a:tr>
              <a:tr h="872031">
                <a:tc>
                  <a:txBody>
                    <a:bodyPr/>
                    <a:lstStyle/>
                    <a:p>
                      <a:pPr marL="0" marR="0">
                        <a:lnSpc>
                          <a:spcPct val="107000"/>
                        </a:lnSpc>
                        <a:spcBef>
                          <a:spcPts val="0"/>
                        </a:spcBef>
                        <a:spcAft>
                          <a:spcPts val="0"/>
                        </a:spcAft>
                      </a:pPr>
                      <a:r>
                        <a:rPr lang="en-US" sz="1600" dirty="0">
                          <a:effectLst/>
                        </a:rPr>
                        <a:t>The things that happen in my life are excellent</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3.12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1.02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7.62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6.77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2.84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21635483"/>
                  </a:ext>
                </a:extLst>
              </a:tr>
              <a:tr h="336403">
                <a:tc>
                  <a:txBody>
                    <a:bodyPr/>
                    <a:lstStyle/>
                    <a:p>
                      <a:pPr marL="0" marR="0">
                        <a:lnSpc>
                          <a:spcPct val="107000"/>
                        </a:lnSpc>
                        <a:spcBef>
                          <a:spcPts val="0"/>
                        </a:spcBef>
                        <a:spcAft>
                          <a:spcPts val="0"/>
                        </a:spcAft>
                      </a:pPr>
                      <a:r>
                        <a:rPr lang="en-US" sz="1600" dirty="0">
                          <a:effectLst/>
                        </a:rPr>
                        <a:t>I like my life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3.38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0.90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8.43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7.68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05228"/>
                  </a:ext>
                </a:extLst>
              </a:tr>
              <a:tr h="576988">
                <a:tc>
                  <a:txBody>
                    <a:bodyPr/>
                    <a:lstStyle/>
                    <a:p>
                      <a:pPr marL="0" marR="0">
                        <a:lnSpc>
                          <a:spcPct val="107000"/>
                        </a:lnSpc>
                        <a:spcBef>
                          <a:spcPts val="0"/>
                        </a:spcBef>
                        <a:spcAft>
                          <a:spcPts val="0"/>
                        </a:spcAft>
                      </a:pPr>
                      <a:r>
                        <a:rPr lang="en-US" sz="1600" dirty="0">
                          <a:effectLst/>
                        </a:rPr>
                        <a:t>I am happy with my life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3.40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0.91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8.51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3.54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7.72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16781338"/>
                  </a:ext>
                </a:extLst>
              </a:tr>
              <a:tr h="405339">
                <a:tc>
                  <a:txBody>
                    <a:bodyPr/>
                    <a:lstStyle/>
                    <a:p>
                      <a:pPr marL="0" marR="0">
                        <a:lnSpc>
                          <a:spcPts val="2000"/>
                        </a:lnSpc>
                        <a:spcBef>
                          <a:spcPts val="0"/>
                        </a:spcBef>
                        <a:spcAft>
                          <a:spcPts val="0"/>
                        </a:spcAft>
                      </a:pPr>
                      <a:r>
                        <a:rPr lang="en-US" sz="1600" dirty="0">
                          <a:effectLst/>
                        </a:rPr>
                        <a:t>CW-SWBS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82.54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16.95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82.62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20.83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a:effectLst/>
                        </a:rPr>
                        <a:t>76.00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22.56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39106803"/>
                  </a:ext>
                </a:extLst>
              </a:tr>
            </a:tbl>
          </a:graphicData>
        </a:graphic>
      </p:graphicFrame>
    </p:spTree>
    <p:extLst>
      <p:ext uri="{BB962C8B-B14F-4D97-AF65-F5344CB8AC3E}">
        <p14:creationId xmlns:p14="http://schemas.microsoft.com/office/powerpoint/2010/main" val="4035656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119" y="1197049"/>
            <a:ext cx="9711104" cy="463075"/>
          </a:xfrm>
          <a:prstGeom prst="rect">
            <a:avLst/>
          </a:prstGeom>
        </p:spPr>
        <p:txBody>
          <a:bodyPr wrap="square">
            <a:spAutoFit/>
          </a:bodyPr>
          <a:lstStyle/>
          <a:p>
            <a:pPr algn="ctr">
              <a:lnSpc>
                <a:spcPct val="150000"/>
              </a:lnSpc>
            </a:pPr>
            <a:r>
              <a:rPr lang="en-US" i="1" dirty="0" smtClean="0">
                <a:latin typeface="PalatinoLinotype-Roman"/>
                <a:ea typeface="Calibri" panose="020F0502020204030204" pitchFamily="34" charset="0"/>
                <a:cs typeface="Times New Roman" panose="02020603050405020304" pitchFamily="18" charset="0"/>
              </a:rPr>
              <a:t>Table 14. </a:t>
            </a:r>
            <a:r>
              <a:rPr lang="en-US" dirty="0" smtClean="0">
                <a:latin typeface="PalatinoLinotype-Roman"/>
                <a:ea typeface="Calibri" panose="020F0502020204030204" pitchFamily="34" charset="0"/>
                <a:cs typeface="Times New Roman" panose="02020603050405020304" pitchFamily="18" charset="0"/>
              </a:rPr>
              <a:t>CW-DBSWBS </a:t>
            </a:r>
            <a:r>
              <a:rPr lang="en-US" dirty="0">
                <a:latin typeface="PalatinoLinotype-Roman"/>
                <a:ea typeface="Calibri" panose="020F0502020204030204" pitchFamily="34" charset="0"/>
                <a:cs typeface="Times New Roman" panose="02020603050405020304" pitchFamily="18" charset="0"/>
              </a:rPr>
              <a:t>(Children’s Worlds Domain Based Subjective Well-Being Scale)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3750203"/>
              </p:ext>
            </p:extLst>
          </p:nvPr>
        </p:nvGraphicFramePr>
        <p:xfrm>
          <a:off x="1120465" y="1831370"/>
          <a:ext cx="9852336" cy="4105788"/>
        </p:xfrm>
        <a:graphic>
          <a:graphicData uri="http://schemas.openxmlformats.org/drawingml/2006/table">
            <a:tbl>
              <a:tblPr firstRow="1" firstCol="1" bandRow="1">
                <a:tableStyleId>{5C22544A-7EE6-4342-B048-85BDC9FD1C3A}</a:tableStyleId>
              </a:tblPr>
              <a:tblGrid>
                <a:gridCol w="2337700">
                  <a:extLst>
                    <a:ext uri="{9D8B030D-6E8A-4147-A177-3AD203B41FA5}">
                      <a16:colId xmlns="" xmlns:a16="http://schemas.microsoft.com/office/drawing/2014/main" val="1422930231"/>
                    </a:ext>
                  </a:extLst>
                </a:gridCol>
                <a:gridCol w="1034548">
                  <a:extLst>
                    <a:ext uri="{9D8B030D-6E8A-4147-A177-3AD203B41FA5}">
                      <a16:colId xmlns="" xmlns:a16="http://schemas.microsoft.com/office/drawing/2014/main" val="2524714215"/>
                    </a:ext>
                  </a:extLst>
                </a:gridCol>
                <a:gridCol w="1040843">
                  <a:extLst>
                    <a:ext uri="{9D8B030D-6E8A-4147-A177-3AD203B41FA5}">
                      <a16:colId xmlns="" xmlns:a16="http://schemas.microsoft.com/office/drawing/2014/main" val="2344901751"/>
                    </a:ext>
                  </a:extLst>
                </a:gridCol>
                <a:gridCol w="1105896">
                  <a:extLst>
                    <a:ext uri="{9D8B030D-6E8A-4147-A177-3AD203B41FA5}">
                      <a16:colId xmlns="" xmlns:a16="http://schemas.microsoft.com/office/drawing/2014/main" val="323657435"/>
                    </a:ext>
                  </a:extLst>
                </a:gridCol>
                <a:gridCol w="1105896">
                  <a:extLst>
                    <a:ext uri="{9D8B030D-6E8A-4147-A177-3AD203B41FA5}">
                      <a16:colId xmlns="" xmlns:a16="http://schemas.microsoft.com/office/drawing/2014/main" val="1411151887"/>
                    </a:ext>
                  </a:extLst>
                </a:gridCol>
                <a:gridCol w="1105896">
                  <a:extLst>
                    <a:ext uri="{9D8B030D-6E8A-4147-A177-3AD203B41FA5}">
                      <a16:colId xmlns="" xmlns:a16="http://schemas.microsoft.com/office/drawing/2014/main" val="3567703424"/>
                    </a:ext>
                  </a:extLst>
                </a:gridCol>
                <a:gridCol w="1105896">
                  <a:extLst>
                    <a:ext uri="{9D8B030D-6E8A-4147-A177-3AD203B41FA5}">
                      <a16:colId xmlns="" xmlns:a16="http://schemas.microsoft.com/office/drawing/2014/main" val="650645083"/>
                    </a:ext>
                  </a:extLst>
                </a:gridCol>
                <a:gridCol w="1015661">
                  <a:extLst>
                    <a:ext uri="{9D8B030D-6E8A-4147-A177-3AD203B41FA5}">
                      <a16:colId xmlns="" xmlns:a16="http://schemas.microsoft.com/office/drawing/2014/main" val="1587192894"/>
                    </a:ext>
                  </a:extLst>
                </a:gridCol>
              </a:tblGrid>
              <a:tr h="560921">
                <a:tc rowSpan="2">
                  <a:txBody>
                    <a:bodyPr/>
                    <a:lstStyle/>
                    <a:p>
                      <a:pPr marL="0" marR="0">
                        <a:lnSpc>
                          <a:spcPct val="107000"/>
                        </a:lnSpc>
                        <a:spcBef>
                          <a:spcPts val="0"/>
                        </a:spcBef>
                        <a:spcAft>
                          <a:spcPts val="0"/>
                        </a:spcAft>
                      </a:pPr>
                      <a:r>
                        <a:rPr lang="en-US" sz="1600" dirty="0">
                          <a:effectLst/>
                        </a:rPr>
                        <a:t>How satisfied are you with:</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gn="ctr">
                        <a:lnSpc>
                          <a:spcPts val="2000"/>
                        </a:lnSpc>
                        <a:spcBef>
                          <a:spcPts val="0"/>
                        </a:spcBef>
                        <a:spcAft>
                          <a:spcPts val="0"/>
                        </a:spcAft>
                      </a:pPr>
                      <a:r>
                        <a:rPr lang="en-US" sz="1600" dirty="0">
                          <a:effectLst/>
                        </a:rPr>
                        <a:t>8 year-old (948)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10 year-old (942)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12 year-old (1078)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a:txBody>
                    <a:bodyPr/>
                    <a:lstStyle/>
                    <a:p>
                      <a:pPr marL="0" marR="0" algn="ctr">
                        <a:lnSpc>
                          <a:spcPts val="2000"/>
                        </a:lnSpc>
                        <a:spcBef>
                          <a:spcPts val="0"/>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1593050395"/>
                  </a:ext>
                </a:extLst>
              </a:tr>
              <a:tr h="560921">
                <a:tc vMerge="1">
                  <a:txBody>
                    <a:bodyPr/>
                    <a:lstStyle/>
                    <a:p>
                      <a:endParaRPr lang="vi-VN"/>
                    </a:p>
                  </a:txBody>
                  <a:tcPr/>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44806010"/>
                  </a:ext>
                </a:extLst>
              </a:tr>
              <a:tr h="560921">
                <a:tc>
                  <a:txBody>
                    <a:bodyPr/>
                    <a:lstStyle/>
                    <a:p>
                      <a:pPr marL="0" marR="38100">
                        <a:lnSpc>
                          <a:spcPts val="1600"/>
                        </a:lnSpc>
                        <a:spcBef>
                          <a:spcPts val="0"/>
                        </a:spcBef>
                        <a:spcAft>
                          <a:spcPts val="0"/>
                        </a:spcAft>
                      </a:pPr>
                      <a:r>
                        <a:rPr lang="en-US" sz="1600">
                          <a:effectLst/>
                        </a:rPr>
                        <a:t>The people you live with</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3.40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.731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8.37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2.30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7.90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2.39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23940522"/>
                  </a:ext>
                </a:extLst>
              </a:tr>
              <a:tr h="560921">
                <a:tc>
                  <a:txBody>
                    <a:bodyPr/>
                    <a:lstStyle/>
                    <a:p>
                      <a:pPr marL="0" marR="38100">
                        <a:lnSpc>
                          <a:spcPts val="1600"/>
                        </a:lnSpc>
                        <a:spcBef>
                          <a:spcPts val="0"/>
                        </a:spcBef>
                        <a:spcAft>
                          <a:spcPts val="0"/>
                        </a:spcAft>
                      </a:pPr>
                      <a:r>
                        <a:rPr lang="en-US" sz="1600" dirty="0">
                          <a:effectLst/>
                        </a:rPr>
                        <a:t>Your friends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.855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7.44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2.52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7.34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2.52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0.342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03772721"/>
                  </a:ext>
                </a:extLst>
              </a:tr>
              <a:tr h="465526">
                <a:tc>
                  <a:txBody>
                    <a:bodyPr/>
                    <a:lstStyle/>
                    <a:p>
                      <a:pPr marL="0" marR="38100">
                        <a:lnSpc>
                          <a:spcPts val="1600"/>
                        </a:lnSpc>
                        <a:spcBef>
                          <a:spcPts val="0"/>
                        </a:spcBef>
                        <a:spcAft>
                          <a:spcPts val="0"/>
                        </a:spcAft>
                      </a:pPr>
                      <a:r>
                        <a:rPr lang="en-US" sz="1600">
                          <a:effectLst/>
                        </a:rPr>
                        <a:t>Your life as a student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3.32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.786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8.40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7.94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2.29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30632058"/>
                  </a:ext>
                </a:extLst>
              </a:tr>
              <a:tr h="465526">
                <a:tc>
                  <a:txBody>
                    <a:bodyPr/>
                    <a:lstStyle/>
                    <a:p>
                      <a:pPr marL="0" marR="38100">
                        <a:lnSpc>
                          <a:spcPts val="1600"/>
                        </a:lnSpc>
                        <a:spcBef>
                          <a:spcPts val="0"/>
                        </a:spcBef>
                        <a:spcAft>
                          <a:spcPts val="0"/>
                        </a:spcAft>
                      </a:pPr>
                      <a:r>
                        <a:rPr lang="en-US" sz="1600">
                          <a:effectLst/>
                        </a:rPr>
                        <a:t>The area where you live</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3.48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.809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8.48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2.11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7.67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717399"/>
                  </a:ext>
                </a:extLst>
              </a:tr>
              <a:tr h="465526">
                <a:tc>
                  <a:txBody>
                    <a:bodyPr/>
                    <a:lstStyle/>
                    <a:p>
                      <a:pPr marL="0" marR="38100">
                        <a:lnSpc>
                          <a:spcPts val="1600"/>
                        </a:lnSpc>
                        <a:spcBef>
                          <a:spcPts val="0"/>
                        </a:spcBef>
                        <a:spcAft>
                          <a:spcPts val="0"/>
                        </a:spcAft>
                      </a:pPr>
                      <a:r>
                        <a:rPr lang="en-US" sz="1600" dirty="0">
                          <a:effectLst/>
                        </a:rPr>
                        <a:t>The way that you look</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1.018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7.52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33618193"/>
                  </a:ext>
                </a:extLst>
              </a:tr>
              <a:tr h="465526">
                <a:tc>
                  <a:txBody>
                    <a:bodyPr/>
                    <a:lstStyle/>
                    <a:p>
                      <a:pPr marL="0" marR="0">
                        <a:lnSpc>
                          <a:spcPct val="107000"/>
                        </a:lnSpc>
                        <a:spcBef>
                          <a:spcPts val="0"/>
                        </a:spcBef>
                        <a:spcAft>
                          <a:spcPts val="0"/>
                        </a:spcAft>
                      </a:pPr>
                      <a:r>
                        <a:rPr lang="en-US" sz="1600" dirty="0">
                          <a:effectLst/>
                        </a:rPr>
                        <a:t>CW-DBSWBS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82.62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13.74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81.22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16.47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76.91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16.74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07293043"/>
                  </a:ext>
                </a:extLst>
              </a:tr>
            </a:tbl>
          </a:graphicData>
        </a:graphic>
      </p:graphicFrame>
    </p:spTree>
    <p:extLst>
      <p:ext uri="{BB962C8B-B14F-4D97-AF65-F5344CB8AC3E}">
        <p14:creationId xmlns:p14="http://schemas.microsoft.com/office/powerpoint/2010/main" val="3660791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485" y="790805"/>
            <a:ext cx="8291757" cy="487506"/>
          </a:xfrm>
          <a:prstGeom prst="rect">
            <a:avLst/>
          </a:prstGeom>
        </p:spPr>
        <p:txBody>
          <a:bodyPr wrap="none">
            <a:spAutoFit/>
          </a:bodyPr>
          <a:lstStyle/>
          <a:p>
            <a:pPr marL="75565" marR="0">
              <a:lnSpc>
                <a:spcPct val="107000"/>
              </a:lnSpc>
              <a:spcBef>
                <a:spcPts val="0"/>
              </a:spcBef>
              <a:spcAft>
                <a:spcPts val="800"/>
              </a:spcAft>
            </a:pPr>
            <a:r>
              <a:rPr lang="en-US" sz="2400" i="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Table 15. </a:t>
            </a:r>
            <a:r>
              <a:rPr lang="en-US" sz="24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Personal </a:t>
            </a: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Well-being Index – School Children (PWI-SC7)</a:t>
            </a:r>
            <a:endParaRPr lang="vi-V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09972969"/>
              </p:ext>
            </p:extLst>
          </p:nvPr>
        </p:nvGraphicFramePr>
        <p:xfrm>
          <a:off x="1523378" y="1410543"/>
          <a:ext cx="9301121" cy="4233641"/>
        </p:xfrm>
        <a:graphic>
          <a:graphicData uri="http://schemas.openxmlformats.org/drawingml/2006/table">
            <a:tbl>
              <a:tblPr firstRow="1" firstCol="1" bandRow="1">
                <a:tableStyleId>{5C22544A-7EE6-4342-B048-85BDC9FD1C3A}</a:tableStyleId>
              </a:tblPr>
              <a:tblGrid>
                <a:gridCol w="2359410">
                  <a:extLst>
                    <a:ext uri="{9D8B030D-6E8A-4147-A177-3AD203B41FA5}">
                      <a16:colId xmlns="" xmlns:a16="http://schemas.microsoft.com/office/drawing/2014/main" val="4076071349"/>
                    </a:ext>
                  </a:extLst>
                </a:gridCol>
                <a:gridCol w="743533">
                  <a:extLst>
                    <a:ext uri="{9D8B030D-6E8A-4147-A177-3AD203B41FA5}">
                      <a16:colId xmlns="" xmlns:a16="http://schemas.microsoft.com/office/drawing/2014/main" val="2444320124"/>
                    </a:ext>
                  </a:extLst>
                </a:gridCol>
                <a:gridCol w="895846">
                  <a:extLst>
                    <a:ext uri="{9D8B030D-6E8A-4147-A177-3AD203B41FA5}">
                      <a16:colId xmlns="" xmlns:a16="http://schemas.microsoft.com/office/drawing/2014/main" val="3307047479"/>
                    </a:ext>
                  </a:extLst>
                </a:gridCol>
                <a:gridCol w="1076711">
                  <a:extLst>
                    <a:ext uri="{9D8B030D-6E8A-4147-A177-3AD203B41FA5}">
                      <a16:colId xmlns="" xmlns:a16="http://schemas.microsoft.com/office/drawing/2014/main" val="2001684235"/>
                    </a:ext>
                  </a:extLst>
                </a:gridCol>
                <a:gridCol w="1076711">
                  <a:extLst>
                    <a:ext uri="{9D8B030D-6E8A-4147-A177-3AD203B41FA5}">
                      <a16:colId xmlns="" xmlns:a16="http://schemas.microsoft.com/office/drawing/2014/main" val="1436067147"/>
                    </a:ext>
                  </a:extLst>
                </a:gridCol>
                <a:gridCol w="1076711">
                  <a:extLst>
                    <a:ext uri="{9D8B030D-6E8A-4147-A177-3AD203B41FA5}">
                      <a16:colId xmlns="" xmlns:a16="http://schemas.microsoft.com/office/drawing/2014/main" val="389502144"/>
                    </a:ext>
                  </a:extLst>
                </a:gridCol>
                <a:gridCol w="1076711">
                  <a:extLst>
                    <a:ext uri="{9D8B030D-6E8A-4147-A177-3AD203B41FA5}">
                      <a16:colId xmlns="" xmlns:a16="http://schemas.microsoft.com/office/drawing/2014/main" val="3098436508"/>
                    </a:ext>
                  </a:extLst>
                </a:gridCol>
                <a:gridCol w="995488">
                  <a:extLst>
                    <a:ext uri="{9D8B030D-6E8A-4147-A177-3AD203B41FA5}">
                      <a16:colId xmlns="" xmlns:a16="http://schemas.microsoft.com/office/drawing/2014/main" val="3216788028"/>
                    </a:ext>
                  </a:extLst>
                </a:gridCol>
              </a:tblGrid>
              <a:tr h="309596">
                <a:tc rowSpan="2">
                  <a:txBody>
                    <a:bodyPr/>
                    <a:lstStyle/>
                    <a:p>
                      <a:pPr marL="0" marR="0">
                        <a:lnSpc>
                          <a:spcPct val="107000"/>
                        </a:lnSpc>
                        <a:spcBef>
                          <a:spcPts val="0"/>
                        </a:spcBef>
                        <a:spcAft>
                          <a:spcPts val="0"/>
                        </a:spcAft>
                      </a:pPr>
                      <a:r>
                        <a:rPr lang="en-US" sz="1600" dirty="0">
                          <a:effectLst/>
                        </a:rPr>
                        <a:t>How satisfied are you with:</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gn="ctr">
                        <a:lnSpc>
                          <a:spcPts val="2000"/>
                        </a:lnSpc>
                        <a:spcBef>
                          <a:spcPts val="0"/>
                        </a:spcBef>
                        <a:spcAft>
                          <a:spcPts val="0"/>
                        </a:spcAft>
                      </a:pPr>
                      <a:r>
                        <a:rPr lang="en-US" sz="1600" dirty="0">
                          <a:effectLst/>
                        </a:rPr>
                        <a:t>8 year-old (948)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10 year-old (942)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12 year-old (1078)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a:txBody>
                    <a:bodyPr/>
                    <a:lstStyle/>
                    <a:p>
                      <a:pPr marL="0" marR="0" algn="ctr">
                        <a:lnSpc>
                          <a:spcPts val="2000"/>
                        </a:lnSpc>
                        <a:spcBef>
                          <a:spcPts val="0"/>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1257304933"/>
                  </a:ext>
                </a:extLst>
              </a:tr>
              <a:tr h="309596">
                <a:tc vMerge="1">
                  <a:txBody>
                    <a:bodyPr/>
                    <a:lstStyle/>
                    <a:p>
                      <a:endParaRPr lang="vi-VN"/>
                    </a:p>
                  </a:txBody>
                  <a:tcPr/>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dirty="0">
                          <a:effectLst/>
                        </a:rPr>
                        <a:t>SD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dirty="0">
                          <a:effectLst/>
                        </a:rPr>
                        <a:t>M</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7124013"/>
                  </a:ext>
                </a:extLst>
              </a:tr>
              <a:tr h="309596">
                <a:tc>
                  <a:txBody>
                    <a:bodyPr/>
                    <a:lstStyle/>
                    <a:p>
                      <a:pPr marL="0" marR="0">
                        <a:lnSpc>
                          <a:spcPct val="107000"/>
                        </a:lnSpc>
                        <a:spcBef>
                          <a:spcPts val="0"/>
                        </a:spcBef>
                        <a:spcAft>
                          <a:spcPts val="0"/>
                        </a:spcAft>
                      </a:pPr>
                      <a:r>
                        <a:rPr lang="en-US" sz="1600" dirty="0">
                          <a:effectLst/>
                        </a:rPr>
                        <a:t>How safe you feel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3.15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0.96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2.25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7.85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2.38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68775800"/>
                  </a:ext>
                </a:extLst>
              </a:tr>
              <a:tr h="484839">
                <a:tc>
                  <a:txBody>
                    <a:bodyPr/>
                    <a:lstStyle/>
                    <a:p>
                      <a:pPr marL="0" marR="0">
                        <a:lnSpc>
                          <a:spcPct val="107000"/>
                        </a:lnSpc>
                        <a:spcBef>
                          <a:spcPts val="0"/>
                        </a:spcBef>
                        <a:spcAft>
                          <a:spcPts val="0"/>
                        </a:spcAft>
                      </a:pPr>
                      <a:r>
                        <a:rPr lang="en-US" sz="1600" dirty="0">
                          <a:effectLst/>
                        </a:rPr>
                        <a:t>The freedom you have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7.82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7.37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66174059"/>
                  </a:ext>
                </a:extLst>
              </a:tr>
              <a:tr h="510070">
                <a:tc>
                  <a:txBody>
                    <a:bodyPr/>
                    <a:lstStyle/>
                    <a:p>
                      <a:pPr marL="0" marR="0">
                        <a:lnSpc>
                          <a:spcPct val="107000"/>
                        </a:lnSpc>
                        <a:spcBef>
                          <a:spcPts val="0"/>
                        </a:spcBef>
                        <a:spcAft>
                          <a:spcPts val="0"/>
                        </a:spcAft>
                      </a:pPr>
                      <a:r>
                        <a:rPr lang="en-US" sz="1600">
                          <a:effectLst/>
                        </a:rPr>
                        <a:t>The way that you look</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3.10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1.01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7.52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76464338"/>
                  </a:ext>
                </a:extLst>
              </a:tr>
              <a:tr h="484839">
                <a:tc>
                  <a:txBody>
                    <a:bodyPr/>
                    <a:lstStyle/>
                    <a:p>
                      <a:pPr marL="0" marR="0">
                        <a:lnSpc>
                          <a:spcPct val="107000"/>
                        </a:lnSpc>
                        <a:spcBef>
                          <a:spcPts val="0"/>
                        </a:spcBef>
                        <a:spcAft>
                          <a:spcPts val="0"/>
                        </a:spcAft>
                      </a:pPr>
                      <a:r>
                        <a:rPr lang="en-US" sz="1600" dirty="0">
                          <a:effectLst/>
                        </a:rPr>
                        <a:t>What may happen later in your life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7.32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2.85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0.118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90637150"/>
                  </a:ext>
                </a:extLst>
              </a:tr>
              <a:tr h="732744">
                <a:tc>
                  <a:txBody>
                    <a:bodyPr/>
                    <a:lstStyle/>
                    <a:p>
                      <a:pPr marL="0" marR="0">
                        <a:lnSpc>
                          <a:spcPct val="107000"/>
                        </a:lnSpc>
                        <a:spcBef>
                          <a:spcPts val="0"/>
                        </a:spcBef>
                        <a:spcAft>
                          <a:spcPts val="0"/>
                        </a:spcAft>
                      </a:pPr>
                      <a:r>
                        <a:rPr lang="en-US" sz="1600" dirty="0">
                          <a:effectLst/>
                        </a:rPr>
                        <a:t>How you are listened to </a:t>
                      </a:r>
                      <a:r>
                        <a:rPr lang="en-US" sz="1600" dirty="0" smtClean="0">
                          <a:effectLst/>
                        </a:rPr>
                        <a:t>by adults </a:t>
                      </a:r>
                      <a:r>
                        <a:rPr lang="en-US" sz="1600" dirty="0">
                          <a:effectLst/>
                        </a:rPr>
                        <a:t>in general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7.45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2.74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44322778"/>
                  </a:ext>
                </a:extLst>
              </a:tr>
              <a:tr h="256943">
                <a:tc>
                  <a:txBody>
                    <a:bodyPr/>
                    <a:lstStyle/>
                    <a:p>
                      <a:pPr marL="0" marR="0">
                        <a:lnSpc>
                          <a:spcPct val="107000"/>
                        </a:lnSpc>
                        <a:spcBef>
                          <a:spcPts val="0"/>
                        </a:spcBef>
                        <a:spcAft>
                          <a:spcPts val="0"/>
                        </a:spcAft>
                      </a:pPr>
                      <a:r>
                        <a:rPr lang="en-US" sz="1600" dirty="0">
                          <a:effectLst/>
                        </a:rPr>
                        <a:t>Your health</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3.24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1.02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8.54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2.18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2.29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12237302"/>
                  </a:ext>
                </a:extLst>
              </a:tr>
              <a:tr h="484839">
                <a:tc>
                  <a:txBody>
                    <a:bodyPr/>
                    <a:lstStyle/>
                    <a:p>
                      <a:pPr marL="0" marR="0">
                        <a:lnSpc>
                          <a:spcPct val="107000"/>
                        </a:lnSpc>
                        <a:spcBef>
                          <a:spcPts val="0"/>
                        </a:spcBef>
                        <a:spcAft>
                          <a:spcPts val="0"/>
                        </a:spcAft>
                      </a:pPr>
                      <a:r>
                        <a:rPr lang="en-US" sz="1600" dirty="0">
                          <a:effectLst/>
                        </a:rPr>
                        <a:t>Your life as a whole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3.24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0.93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8.81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2.20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77374170"/>
                  </a:ext>
                </a:extLst>
              </a:tr>
              <a:tr h="309596">
                <a:tc>
                  <a:txBody>
                    <a:bodyPr/>
                    <a:lstStyle/>
                    <a:p>
                      <a:pPr marL="0" marR="0">
                        <a:lnSpc>
                          <a:spcPct val="107000"/>
                        </a:lnSpc>
                        <a:spcBef>
                          <a:spcPts val="0"/>
                        </a:spcBef>
                        <a:spcAft>
                          <a:spcPts val="0"/>
                        </a:spcAft>
                      </a:pPr>
                      <a:r>
                        <a:rPr lang="en-US" sz="1600" dirty="0">
                          <a:effectLst/>
                        </a:rPr>
                        <a:t>PWI_7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79.55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16.91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81.58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16.35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77.13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17.07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37567659"/>
                  </a:ext>
                </a:extLst>
              </a:tr>
            </a:tbl>
          </a:graphicData>
        </a:graphic>
      </p:graphicFrame>
    </p:spTree>
    <p:extLst>
      <p:ext uri="{BB962C8B-B14F-4D97-AF65-F5344CB8AC3E}">
        <p14:creationId xmlns:p14="http://schemas.microsoft.com/office/powerpoint/2010/main" val="1404143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0998096"/>
              </p:ext>
            </p:extLst>
          </p:nvPr>
        </p:nvGraphicFramePr>
        <p:xfrm>
          <a:off x="798489" y="875764"/>
          <a:ext cx="10483403" cy="4330151"/>
        </p:xfrm>
        <a:graphic>
          <a:graphicData uri="http://schemas.openxmlformats.org/drawingml/2006/table">
            <a:tbl>
              <a:tblPr firstRow="1" firstCol="1" bandRow="1">
                <a:tableStyleId>{5C22544A-7EE6-4342-B048-85BDC9FD1C3A}</a:tableStyleId>
              </a:tblPr>
              <a:tblGrid>
                <a:gridCol w="2301803">
                  <a:extLst>
                    <a:ext uri="{9D8B030D-6E8A-4147-A177-3AD203B41FA5}">
                      <a16:colId xmlns="" xmlns:a16="http://schemas.microsoft.com/office/drawing/2014/main" val="2067709435"/>
                    </a:ext>
                  </a:extLst>
                </a:gridCol>
                <a:gridCol w="8181600">
                  <a:extLst>
                    <a:ext uri="{9D8B030D-6E8A-4147-A177-3AD203B41FA5}">
                      <a16:colId xmlns="" xmlns:a16="http://schemas.microsoft.com/office/drawing/2014/main" val="1441437952"/>
                    </a:ext>
                  </a:extLst>
                </a:gridCol>
              </a:tblGrid>
              <a:tr h="358358">
                <a:tc>
                  <a:txBody>
                    <a:bodyPr/>
                    <a:lstStyle/>
                    <a:p>
                      <a:pPr marL="0" marR="0" algn="just">
                        <a:lnSpc>
                          <a:spcPct val="150000"/>
                        </a:lnSpc>
                        <a:spcBef>
                          <a:spcPts val="0"/>
                        </a:spcBef>
                        <a:spcAft>
                          <a:spcPts val="0"/>
                        </a:spcAft>
                      </a:pPr>
                      <a:r>
                        <a:rPr lang="en-US" sz="1800" dirty="0">
                          <a:solidFill>
                            <a:schemeClr val="bg1"/>
                          </a:solidFill>
                          <a:effectLst/>
                        </a:rPr>
                        <a:t>Population</a:t>
                      </a:r>
                      <a:endPar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just">
                        <a:lnSpc>
                          <a:spcPct val="150000"/>
                        </a:lnSpc>
                        <a:spcBef>
                          <a:spcPts val="0"/>
                        </a:spcBef>
                        <a:spcAft>
                          <a:spcPts val="0"/>
                        </a:spcAft>
                      </a:pPr>
                      <a:r>
                        <a:rPr lang="en-US" sz="1800" b="0" dirty="0">
                          <a:solidFill>
                            <a:schemeClr val="tx1"/>
                          </a:solidFill>
                          <a:effectLst/>
                        </a:rPr>
                        <a:t>96,160,163 (July 2017 est.)</a:t>
                      </a:r>
                      <a:endParaRPr lang="vi-V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746708786"/>
                  </a:ext>
                </a:extLst>
              </a:tr>
              <a:tr h="713572">
                <a:tc>
                  <a:txBody>
                    <a:bodyPr/>
                    <a:lstStyle/>
                    <a:p>
                      <a:pPr marL="0" marR="0" algn="just">
                        <a:lnSpc>
                          <a:spcPct val="150000"/>
                        </a:lnSpc>
                        <a:spcBef>
                          <a:spcPts val="0"/>
                        </a:spcBef>
                        <a:spcAft>
                          <a:spcPts val="0"/>
                        </a:spcAft>
                      </a:pPr>
                      <a:r>
                        <a:rPr lang="en-US" sz="1800" dirty="0">
                          <a:solidFill>
                            <a:schemeClr val="bg1"/>
                          </a:solidFill>
                          <a:effectLst/>
                        </a:rPr>
                        <a:t>Age structure</a:t>
                      </a:r>
                      <a:endPar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800" dirty="0">
                          <a:solidFill>
                            <a:schemeClr val="tx1"/>
                          </a:solidFill>
                          <a:effectLst/>
                        </a:rPr>
                        <a:t>0-14 years: 23.55% (male 11,909,326/female 10,735,324</a:t>
                      </a:r>
                      <a:r>
                        <a:rPr lang="en-US" sz="1800" dirty="0" smtClean="0">
                          <a:solidFill>
                            <a:schemeClr val="tx1"/>
                          </a:solidFill>
                          <a:effectLst/>
                        </a:rPr>
                        <a:t>)</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31566427"/>
                  </a:ext>
                </a:extLst>
              </a:tr>
              <a:tr h="651849">
                <a:tc>
                  <a:txBody>
                    <a:bodyPr/>
                    <a:lstStyle/>
                    <a:p>
                      <a:pPr marL="0" marR="0">
                        <a:lnSpc>
                          <a:spcPct val="150000"/>
                        </a:lnSpc>
                        <a:spcBef>
                          <a:spcPts val="0"/>
                        </a:spcBef>
                        <a:spcAft>
                          <a:spcPts val="0"/>
                        </a:spcAft>
                      </a:pPr>
                      <a:r>
                        <a:rPr lang="en-US" sz="1800" dirty="0">
                          <a:solidFill>
                            <a:schemeClr val="bg1"/>
                          </a:solidFill>
                          <a:effectLst/>
                        </a:rPr>
                        <a:t>Population growth rate</a:t>
                      </a:r>
                      <a:endPar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800" dirty="0">
                          <a:solidFill>
                            <a:schemeClr val="tx1"/>
                          </a:solidFill>
                          <a:effectLst/>
                        </a:rPr>
                        <a:t>0.93% (2017 est.)</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53553670"/>
                  </a:ext>
                </a:extLst>
              </a:tr>
              <a:tr h="758013">
                <a:tc>
                  <a:txBody>
                    <a:bodyPr/>
                    <a:lstStyle/>
                    <a:p>
                      <a:pPr marL="0" marR="0" algn="just">
                        <a:lnSpc>
                          <a:spcPct val="150000"/>
                        </a:lnSpc>
                        <a:spcBef>
                          <a:spcPts val="0"/>
                        </a:spcBef>
                        <a:spcAft>
                          <a:spcPts val="0"/>
                        </a:spcAft>
                      </a:pPr>
                      <a:r>
                        <a:rPr lang="en-US" sz="1800" dirty="0">
                          <a:solidFill>
                            <a:schemeClr val="bg1"/>
                          </a:solidFill>
                          <a:effectLst/>
                        </a:rPr>
                        <a:t>Urbanization</a:t>
                      </a:r>
                      <a:endPar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800" dirty="0">
                          <a:solidFill>
                            <a:schemeClr val="tx1"/>
                          </a:solidFill>
                          <a:effectLst/>
                        </a:rPr>
                        <a:t>urban population: 34.9% of total population (2017)</a:t>
                      </a:r>
                      <a:br>
                        <a:rPr lang="en-US" sz="1800" dirty="0">
                          <a:solidFill>
                            <a:schemeClr val="tx1"/>
                          </a:solidFill>
                          <a:effectLst/>
                        </a:rPr>
                      </a:b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7949177"/>
                  </a:ext>
                </a:extLst>
              </a:tr>
              <a:tr h="358358">
                <a:tc>
                  <a:txBody>
                    <a:bodyPr/>
                    <a:lstStyle/>
                    <a:p>
                      <a:pPr marL="0" marR="0">
                        <a:lnSpc>
                          <a:spcPct val="150000"/>
                        </a:lnSpc>
                        <a:spcBef>
                          <a:spcPts val="0"/>
                        </a:spcBef>
                        <a:spcAft>
                          <a:spcPts val="0"/>
                        </a:spcAft>
                      </a:pPr>
                      <a:r>
                        <a:rPr lang="en-US" sz="1800" dirty="0">
                          <a:solidFill>
                            <a:schemeClr val="bg1"/>
                          </a:solidFill>
                          <a:effectLst/>
                        </a:rPr>
                        <a:t>Sex ratio</a:t>
                      </a:r>
                      <a:endPar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800" dirty="0">
                          <a:solidFill>
                            <a:schemeClr val="tx1"/>
                          </a:solidFill>
                          <a:effectLst/>
                        </a:rPr>
                        <a:t>at birth: 1.11 male(s)/female</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52802351"/>
                  </a:ext>
                </a:extLst>
              </a:tr>
              <a:tr h="358358">
                <a:tc>
                  <a:txBody>
                    <a:bodyPr/>
                    <a:lstStyle/>
                    <a:p>
                      <a:pPr marL="0" marR="0">
                        <a:lnSpc>
                          <a:spcPct val="150000"/>
                        </a:lnSpc>
                        <a:spcBef>
                          <a:spcPts val="0"/>
                        </a:spcBef>
                        <a:spcAft>
                          <a:spcPts val="0"/>
                        </a:spcAft>
                      </a:pPr>
                      <a:r>
                        <a:rPr lang="en-US" sz="1800" dirty="0">
                          <a:solidFill>
                            <a:schemeClr val="bg1"/>
                          </a:solidFill>
                          <a:effectLst/>
                        </a:rPr>
                        <a:t>Total fertility rate</a:t>
                      </a:r>
                      <a:endPar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800" dirty="0">
                          <a:solidFill>
                            <a:schemeClr val="tx1"/>
                          </a:solidFill>
                          <a:effectLst/>
                        </a:rPr>
                        <a:t>1.81 children born/woman (2017 est.)</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681553"/>
                  </a:ext>
                </a:extLst>
              </a:tr>
              <a:tr h="758013">
                <a:tc>
                  <a:txBody>
                    <a:bodyPr/>
                    <a:lstStyle/>
                    <a:p>
                      <a:pPr marL="0" marR="0">
                        <a:lnSpc>
                          <a:spcPct val="150000"/>
                        </a:lnSpc>
                        <a:spcBef>
                          <a:spcPts val="0"/>
                        </a:spcBef>
                        <a:spcAft>
                          <a:spcPts val="0"/>
                        </a:spcAft>
                      </a:pPr>
                      <a:r>
                        <a:rPr lang="en-US" sz="1800" dirty="0">
                          <a:solidFill>
                            <a:schemeClr val="bg1"/>
                          </a:solidFill>
                          <a:effectLst/>
                        </a:rPr>
                        <a:t>Religions</a:t>
                      </a:r>
                      <a:endPar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50000"/>
                        </a:lnSpc>
                        <a:spcBef>
                          <a:spcPts val="0"/>
                        </a:spcBef>
                        <a:spcAft>
                          <a:spcPts val="0"/>
                        </a:spcAft>
                      </a:pPr>
                      <a:r>
                        <a:rPr lang="en-US" sz="1800" dirty="0">
                          <a:solidFill>
                            <a:schemeClr val="tx1"/>
                          </a:solidFill>
                          <a:effectLst/>
                        </a:rPr>
                        <a:t>Buddhist 7.9%, Catholic 6.6%, </a:t>
                      </a:r>
                      <a:r>
                        <a:rPr lang="en-US" sz="1800" dirty="0" err="1">
                          <a:solidFill>
                            <a:schemeClr val="tx1"/>
                          </a:solidFill>
                          <a:effectLst/>
                        </a:rPr>
                        <a:t>Hoa</a:t>
                      </a:r>
                      <a:r>
                        <a:rPr lang="en-US" sz="1800" dirty="0">
                          <a:solidFill>
                            <a:schemeClr val="tx1"/>
                          </a:solidFill>
                          <a:effectLst/>
                        </a:rPr>
                        <a:t> </a:t>
                      </a:r>
                      <a:r>
                        <a:rPr lang="en-US" sz="1800" dirty="0" err="1">
                          <a:solidFill>
                            <a:schemeClr val="tx1"/>
                          </a:solidFill>
                          <a:effectLst/>
                        </a:rPr>
                        <a:t>Hao</a:t>
                      </a:r>
                      <a:r>
                        <a:rPr lang="en-US" sz="1800" dirty="0">
                          <a:solidFill>
                            <a:schemeClr val="tx1"/>
                          </a:solidFill>
                          <a:effectLst/>
                        </a:rPr>
                        <a:t> 1.7%, Cao Dai 0.9%, Protestant 0.9%, Muslim 0.1%, none 81.8% (2009 est.)</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5860367"/>
                  </a:ext>
                </a:extLst>
              </a:tr>
            </a:tbl>
          </a:graphicData>
        </a:graphic>
      </p:graphicFrame>
    </p:spTree>
    <p:extLst>
      <p:ext uri="{BB962C8B-B14F-4D97-AF65-F5344CB8AC3E}">
        <p14:creationId xmlns:p14="http://schemas.microsoft.com/office/powerpoint/2010/main" val="3403880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1094" y="1287400"/>
            <a:ext cx="5461752" cy="463075"/>
          </a:xfrm>
          <a:prstGeom prst="rect">
            <a:avLst/>
          </a:prstGeom>
        </p:spPr>
        <p:txBody>
          <a:bodyPr wrap="none">
            <a:spAutoFit/>
          </a:bodyPr>
          <a:lstStyle/>
          <a:p>
            <a:pPr>
              <a:lnSpc>
                <a:spcPct val="150000"/>
              </a:lnSpc>
            </a:pPr>
            <a:r>
              <a:rPr lang="en-US" b="1" i="1" dirty="0">
                <a:solidFill>
                  <a:srgbClr val="000000"/>
                </a:solidFill>
                <a:latin typeface="PalatinoLinotype-Roman"/>
                <a:ea typeface="Calibri" panose="020F0502020204030204" pitchFamily="34" charset="0"/>
                <a:cs typeface="Times New Roman" panose="02020603050405020304" pitchFamily="18" charset="0"/>
              </a:rPr>
              <a:t>Boy feel safe more than girl (n = 2010, 10-12 y/o)</a:t>
            </a:r>
            <a:endParaRPr lang="vi-VN"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05516566"/>
              </p:ext>
            </p:extLst>
          </p:nvPr>
        </p:nvGraphicFramePr>
        <p:xfrm>
          <a:off x="1416674" y="1924497"/>
          <a:ext cx="9697793" cy="2557350"/>
        </p:xfrm>
        <a:graphic>
          <a:graphicData uri="http://schemas.openxmlformats.org/drawingml/2006/table">
            <a:tbl>
              <a:tblPr firstRow="1" firstCol="1" bandRow="1">
                <a:tableStyleId>{5C22544A-7EE6-4342-B048-85BDC9FD1C3A}</a:tableStyleId>
              </a:tblPr>
              <a:tblGrid>
                <a:gridCol w="2633936">
                  <a:extLst>
                    <a:ext uri="{9D8B030D-6E8A-4147-A177-3AD203B41FA5}">
                      <a16:colId xmlns="" xmlns:a16="http://schemas.microsoft.com/office/drawing/2014/main" val="2074537407"/>
                    </a:ext>
                  </a:extLst>
                </a:gridCol>
                <a:gridCol w="1434413">
                  <a:extLst>
                    <a:ext uri="{9D8B030D-6E8A-4147-A177-3AD203B41FA5}">
                      <a16:colId xmlns="" xmlns:a16="http://schemas.microsoft.com/office/drawing/2014/main" val="3753316953"/>
                    </a:ext>
                  </a:extLst>
                </a:gridCol>
                <a:gridCol w="1434413">
                  <a:extLst>
                    <a:ext uri="{9D8B030D-6E8A-4147-A177-3AD203B41FA5}">
                      <a16:colId xmlns="" xmlns:a16="http://schemas.microsoft.com/office/drawing/2014/main" val="1663939933"/>
                    </a:ext>
                  </a:extLst>
                </a:gridCol>
                <a:gridCol w="1434413">
                  <a:extLst>
                    <a:ext uri="{9D8B030D-6E8A-4147-A177-3AD203B41FA5}">
                      <a16:colId xmlns="" xmlns:a16="http://schemas.microsoft.com/office/drawing/2014/main" val="3066222252"/>
                    </a:ext>
                  </a:extLst>
                </a:gridCol>
                <a:gridCol w="1434413">
                  <a:extLst>
                    <a:ext uri="{9D8B030D-6E8A-4147-A177-3AD203B41FA5}">
                      <a16:colId xmlns="" xmlns:a16="http://schemas.microsoft.com/office/drawing/2014/main" val="1743851076"/>
                    </a:ext>
                  </a:extLst>
                </a:gridCol>
                <a:gridCol w="1326205">
                  <a:extLst>
                    <a:ext uri="{9D8B030D-6E8A-4147-A177-3AD203B41FA5}">
                      <a16:colId xmlns="" xmlns:a16="http://schemas.microsoft.com/office/drawing/2014/main" val="1987331810"/>
                    </a:ext>
                  </a:extLst>
                </a:gridCol>
              </a:tblGrid>
              <a:tr h="852450">
                <a:tc rowSpan="2">
                  <a:txBody>
                    <a:bodyPr/>
                    <a:lstStyle/>
                    <a:p>
                      <a:pPr marL="0" marR="0">
                        <a:lnSpc>
                          <a:spcPct val="107000"/>
                        </a:lnSpc>
                        <a:spcBef>
                          <a:spcPts val="0"/>
                        </a:spcBef>
                        <a:spcAft>
                          <a:spcPts val="0"/>
                        </a:spcAft>
                      </a:pPr>
                      <a:r>
                        <a:rPr lang="en-US" sz="1600" dirty="0">
                          <a:effectLst/>
                        </a:rPr>
                        <a:t>How satisfied are you with:</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gn="ctr">
                        <a:lnSpc>
                          <a:spcPts val="2000"/>
                        </a:lnSpc>
                        <a:spcBef>
                          <a:spcPts val="0"/>
                        </a:spcBef>
                        <a:spcAft>
                          <a:spcPts val="0"/>
                        </a:spcAft>
                      </a:pPr>
                      <a:r>
                        <a:rPr lang="en-US" sz="1600" dirty="0">
                          <a:effectLst/>
                        </a:rPr>
                        <a:t>Boy</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Girl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a:txBody>
                    <a:bodyPr/>
                    <a:lstStyle/>
                    <a:p>
                      <a:pPr marL="0" marR="0" algn="ctr">
                        <a:lnSpc>
                          <a:spcPts val="2000"/>
                        </a:lnSpc>
                        <a:spcBef>
                          <a:spcPts val="0"/>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4265026997"/>
                  </a:ext>
                </a:extLst>
              </a:tr>
              <a:tr h="852450">
                <a:tc vMerge="1">
                  <a:txBody>
                    <a:bodyPr/>
                    <a:lstStyle/>
                    <a:p>
                      <a:endParaRPr lang="vi-VN"/>
                    </a:p>
                  </a:txBody>
                  <a:tcPr/>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p</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72680062"/>
                  </a:ext>
                </a:extLst>
              </a:tr>
              <a:tr h="852450">
                <a:tc>
                  <a:txBody>
                    <a:bodyPr/>
                    <a:lstStyle/>
                    <a:p>
                      <a:pPr marL="0" marR="0">
                        <a:lnSpc>
                          <a:spcPct val="107000"/>
                        </a:lnSpc>
                        <a:spcBef>
                          <a:spcPts val="0"/>
                        </a:spcBef>
                        <a:spcAft>
                          <a:spcPts val="0"/>
                        </a:spcAft>
                      </a:pPr>
                      <a:r>
                        <a:rPr lang="en-US" sz="1600" dirty="0">
                          <a:effectLst/>
                        </a:rPr>
                        <a:t>How safe you feel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r">
                        <a:lnSpc>
                          <a:spcPts val="1600"/>
                        </a:lnSpc>
                        <a:spcBef>
                          <a:spcPts val="0"/>
                        </a:spcBef>
                        <a:spcAft>
                          <a:spcPts val="0"/>
                        </a:spcAft>
                      </a:pPr>
                      <a:r>
                        <a:rPr lang="en-US" sz="1600">
                          <a:effectLst/>
                        </a:rPr>
                        <a:t>8.12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600">
                          <a:effectLst/>
                        </a:rPr>
                        <a:t>2.35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600">
                          <a:effectLst/>
                        </a:rPr>
                        <a:t>7.89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600">
                          <a:effectLst/>
                        </a:rPr>
                        <a:t>2.29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dirty="0">
                          <a:effectLst/>
                        </a:rPr>
                        <a:t>0.025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6053946"/>
                  </a:ext>
                </a:extLst>
              </a:tr>
            </a:tbl>
          </a:graphicData>
        </a:graphic>
      </p:graphicFrame>
    </p:spTree>
    <p:extLst>
      <p:ext uri="{BB962C8B-B14F-4D97-AF65-F5344CB8AC3E}">
        <p14:creationId xmlns:p14="http://schemas.microsoft.com/office/powerpoint/2010/main" val="3862385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4" y="1373531"/>
            <a:ext cx="9839460" cy="392159"/>
          </a:xfrm>
          <a:prstGeom prst="rect">
            <a:avLst/>
          </a:prstGeom>
        </p:spPr>
        <p:txBody>
          <a:bodyPr wrap="square">
            <a:spAutoFit/>
          </a:bodyPr>
          <a:lstStyle/>
          <a:p>
            <a:pPr marL="75565" marR="111760">
              <a:lnSpc>
                <a:spcPct val="115000"/>
              </a:lnSpc>
              <a:spcBef>
                <a:spcPts val="0"/>
              </a:spcBef>
              <a:spcAft>
                <a:spcPts val="800"/>
              </a:spcAft>
            </a:pPr>
            <a:r>
              <a:rPr lang="en-US" i="1" dirty="0">
                <a:latin typeface="Calibri" panose="020F0502020204030204" pitchFamily="34" charset="0"/>
                <a:ea typeface="Calibri" panose="020F0502020204030204" pitchFamily="34" charset="0"/>
                <a:cs typeface="Calibri" panose="020F0502020204030204" pitchFamily="34" charset="0"/>
              </a:rPr>
              <a:t>Table  </a:t>
            </a:r>
            <a:r>
              <a:rPr lang="en-US" i="1" dirty="0" smtClean="0">
                <a:latin typeface="Calibri" panose="020F0502020204030204" pitchFamily="34" charset="0"/>
                <a:ea typeface="Calibri" panose="020F0502020204030204" pitchFamily="34" charset="0"/>
                <a:cs typeface="Calibri" panose="020F0502020204030204" pitchFamily="34" charset="0"/>
              </a:rPr>
              <a:t>16</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Variations in different measures of subjective well-being (8, 10 &amp; 12 year-old) (Means)</a:t>
            </a:r>
            <a:endParaRPr lang="vi-VN"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28194237"/>
              </p:ext>
            </p:extLst>
          </p:nvPr>
        </p:nvGraphicFramePr>
        <p:xfrm>
          <a:off x="1133337" y="1946151"/>
          <a:ext cx="10071280" cy="3385702"/>
        </p:xfrm>
        <a:graphic>
          <a:graphicData uri="http://schemas.openxmlformats.org/drawingml/2006/table">
            <a:tbl>
              <a:tblPr firstRow="1" firstCol="1" bandRow="1">
                <a:tableStyleId>{5C22544A-7EE6-4342-B048-85BDC9FD1C3A}</a:tableStyleId>
              </a:tblPr>
              <a:tblGrid>
                <a:gridCol w="2132577">
                  <a:extLst>
                    <a:ext uri="{9D8B030D-6E8A-4147-A177-3AD203B41FA5}">
                      <a16:colId xmlns="" xmlns:a16="http://schemas.microsoft.com/office/drawing/2014/main" val="318984167"/>
                    </a:ext>
                  </a:extLst>
                </a:gridCol>
                <a:gridCol w="1090535">
                  <a:extLst>
                    <a:ext uri="{9D8B030D-6E8A-4147-A177-3AD203B41FA5}">
                      <a16:colId xmlns="" xmlns:a16="http://schemas.microsoft.com/office/drawing/2014/main" val="669751044"/>
                    </a:ext>
                  </a:extLst>
                </a:gridCol>
                <a:gridCol w="1102388">
                  <a:extLst>
                    <a:ext uri="{9D8B030D-6E8A-4147-A177-3AD203B41FA5}">
                      <a16:colId xmlns="" xmlns:a16="http://schemas.microsoft.com/office/drawing/2014/main" val="864711937"/>
                    </a:ext>
                  </a:extLst>
                </a:gridCol>
                <a:gridCol w="1167044">
                  <a:extLst>
                    <a:ext uri="{9D8B030D-6E8A-4147-A177-3AD203B41FA5}">
                      <a16:colId xmlns="" xmlns:a16="http://schemas.microsoft.com/office/drawing/2014/main" val="1873123542"/>
                    </a:ext>
                  </a:extLst>
                </a:gridCol>
                <a:gridCol w="1167044">
                  <a:extLst>
                    <a:ext uri="{9D8B030D-6E8A-4147-A177-3AD203B41FA5}">
                      <a16:colId xmlns="" xmlns:a16="http://schemas.microsoft.com/office/drawing/2014/main" val="493640992"/>
                    </a:ext>
                  </a:extLst>
                </a:gridCol>
                <a:gridCol w="1167044">
                  <a:extLst>
                    <a:ext uri="{9D8B030D-6E8A-4147-A177-3AD203B41FA5}">
                      <a16:colId xmlns="" xmlns:a16="http://schemas.microsoft.com/office/drawing/2014/main" val="2956889406"/>
                    </a:ext>
                  </a:extLst>
                </a:gridCol>
                <a:gridCol w="1167044">
                  <a:extLst>
                    <a:ext uri="{9D8B030D-6E8A-4147-A177-3AD203B41FA5}">
                      <a16:colId xmlns="" xmlns:a16="http://schemas.microsoft.com/office/drawing/2014/main" val="833204870"/>
                    </a:ext>
                  </a:extLst>
                </a:gridCol>
                <a:gridCol w="1077604">
                  <a:extLst>
                    <a:ext uri="{9D8B030D-6E8A-4147-A177-3AD203B41FA5}">
                      <a16:colId xmlns="" xmlns:a16="http://schemas.microsoft.com/office/drawing/2014/main" val="486094878"/>
                    </a:ext>
                  </a:extLst>
                </a:gridCol>
              </a:tblGrid>
              <a:tr h="483672">
                <a:tc rowSpan="2">
                  <a:txBody>
                    <a:bodyPr/>
                    <a:lstStyle/>
                    <a:p>
                      <a:pPr marL="0" marR="0" algn="ctr">
                        <a:lnSpc>
                          <a:spcPct val="107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gn="ctr">
                        <a:lnSpc>
                          <a:spcPts val="2000"/>
                        </a:lnSpc>
                        <a:spcBef>
                          <a:spcPts val="0"/>
                        </a:spcBef>
                        <a:spcAft>
                          <a:spcPts val="0"/>
                        </a:spcAft>
                      </a:pPr>
                      <a:r>
                        <a:rPr lang="en-US" sz="1600" dirty="0">
                          <a:effectLst/>
                        </a:rPr>
                        <a:t>8 year-old (948)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10 year-old (942)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0" algn="ctr">
                        <a:lnSpc>
                          <a:spcPts val="2000"/>
                        </a:lnSpc>
                        <a:spcBef>
                          <a:spcPts val="0"/>
                        </a:spcBef>
                        <a:spcAft>
                          <a:spcPts val="0"/>
                        </a:spcAft>
                      </a:pPr>
                      <a:r>
                        <a:rPr lang="en-US" sz="1600" dirty="0">
                          <a:effectLst/>
                        </a:rPr>
                        <a:t>12 year-old (1078)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a:txBody>
                    <a:bodyPr/>
                    <a:lstStyle/>
                    <a:p>
                      <a:pPr marL="0" marR="0" algn="ctr">
                        <a:lnSpc>
                          <a:spcPts val="2000"/>
                        </a:lnSpc>
                        <a:spcBef>
                          <a:spcPts val="0"/>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2867775932"/>
                  </a:ext>
                </a:extLst>
              </a:tr>
              <a:tr h="483672">
                <a:tc vMerge="1">
                  <a:txBody>
                    <a:bodyPr/>
                    <a:lstStyle/>
                    <a:p>
                      <a:endParaRPr lang="vi-VN"/>
                    </a:p>
                  </a:txBody>
                  <a:tcPr/>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M</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SD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47484270"/>
                  </a:ext>
                </a:extLst>
              </a:tr>
              <a:tr h="773875">
                <a:tc>
                  <a:txBody>
                    <a:bodyPr/>
                    <a:lstStyle/>
                    <a:p>
                      <a:pPr marL="0" marR="0" algn="ctr">
                        <a:lnSpc>
                          <a:spcPct val="107000"/>
                        </a:lnSpc>
                        <a:spcBef>
                          <a:spcPts val="0"/>
                        </a:spcBef>
                        <a:spcAft>
                          <a:spcPts val="0"/>
                        </a:spcAft>
                      </a:pPr>
                      <a:r>
                        <a:rPr lang="en-US" sz="1600" dirty="0">
                          <a:effectLst/>
                        </a:rPr>
                        <a:t>SWBS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82.54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16.95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a:effectLst/>
                        </a:rPr>
                        <a:t>82.45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20.24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76.0097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22.56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18485821"/>
                  </a:ext>
                </a:extLst>
              </a:tr>
              <a:tr h="386937">
                <a:tc>
                  <a:txBody>
                    <a:bodyPr/>
                    <a:lstStyle/>
                    <a:p>
                      <a:pPr marL="0" marR="0" algn="ctr">
                        <a:lnSpc>
                          <a:spcPct val="107000"/>
                        </a:lnSpc>
                        <a:spcBef>
                          <a:spcPts val="0"/>
                        </a:spcBef>
                        <a:spcAft>
                          <a:spcPts val="0"/>
                        </a:spcAft>
                      </a:pPr>
                      <a:r>
                        <a:rPr lang="en-US" sz="1600" dirty="0">
                          <a:effectLst/>
                        </a:rPr>
                        <a:t>DBSWBS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82.62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13.74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81.22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16.47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76.91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16.74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62864787"/>
                  </a:ext>
                </a:extLst>
              </a:tr>
              <a:tr h="483672">
                <a:tc>
                  <a:txBody>
                    <a:bodyPr/>
                    <a:lstStyle/>
                    <a:p>
                      <a:pPr marL="0" marR="0" algn="ctr">
                        <a:lnSpc>
                          <a:spcPct val="107000"/>
                        </a:lnSpc>
                        <a:spcBef>
                          <a:spcPts val="0"/>
                        </a:spcBef>
                        <a:spcAft>
                          <a:spcPts val="0"/>
                        </a:spcAft>
                      </a:pPr>
                      <a:r>
                        <a:rPr lang="en-US" sz="1600" dirty="0">
                          <a:effectLst/>
                        </a:rPr>
                        <a:t>PWI</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79.55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16.91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81.58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16.35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77.13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17.07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57649561"/>
                  </a:ext>
                </a:extLst>
              </a:tr>
              <a:tr h="386937">
                <a:tc>
                  <a:txBody>
                    <a:bodyPr/>
                    <a:lstStyle/>
                    <a:p>
                      <a:pPr marL="0" marR="0" algn="ctr">
                        <a:lnSpc>
                          <a:spcPct val="107000"/>
                        </a:lnSpc>
                        <a:spcBef>
                          <a:spcPts val="0"/>
                        </a:spcBef>
                        <a:spcAft>
                          <a:spcPts val="0"/>
                        </a:spcAft>
                      </a:pPr>
                      <a:r>
                        <a:rPr lang="en-US" sz="1600" dirty="0">
                          <a:effectLst/>
                        </a:rPr>
                        <a:t>PAS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81.11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18.60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75.43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20.18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42285329"/>
                  </a:ext>
                </a:extLst>
              </a:tr>
              <a:tr h="386937">
                <a:tc>
                  <a:txBody>
                    <a:bodyPr/>
                    <a:lstStyle/>
                    <a:p>
                      <a:pPr marL="0" marR="0" algn="ctr">
                        <a:lnSpc>
                          <a:spcPct val="107000"/>
                        </a:lnSpc>
                        <a:spcBef>
                          <a:spcPts val="0"/>
                        </a:spcBef>
                        <a:spcAft>
                          <a:spcPts val="0"/>
                        </a:spcAft>
                      </a:pPr>
                      <a:r>
                        <a:rPr lang="en-US" sz="1600" dirty="0">
                          <a:effectLst/>
                        </a:rPr>
                        <a:t>NAS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42.36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27.59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46.12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27.53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53633200"/>
                  </a:ext>
                </a:extLst>
              </a:tr>
            </a:tbl>
          </a:graphicData>
        </a:graphic>
      </p:graphicFrame>
    </p:spTree>
    <p:extLst>
      <p:ext uri="{BB962C8B-B14F-4D97-AF65-F5344CB8AC3E}">
        <p14:creationId xmlns:p14="http://schemas.microsoft.com/office/powerpoint/2010/main" val="1253661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1969" y="1132942"/>
            <a:ext cx="2697277" cy="405367"/>
          </a:xfrm>
          <a:prstGeom prst="rect">
            <a:avLst/>
          </a:prstGeom>
        </p:spPr>
        <p:txBody>
          <a:bodyPr wrap="none">
            <a:spAutoFit/>
          </a:bodyPr>
          <a:lstStyle/>
          <a:p>
            <a:pPr>
              <a:lnSpc>
                <a:spcPct val="107000"/>
              </a:lnSpc>
            </a:pPr>
            <a:r>
              <a:rPr lang="en-US" sz="2000" i="1" dirty="0">
                <a:latin typeface="Times New Roman" panose="02020603050405020304" pitchFamily="18" charset="0"/>
                <a:ea typeface="Calibri" panose="020F0502020204030204" pitchFamily="34" charset="0"/>
                <a:cs typeface="Times New Roman" panose="02020603050405020304" pitchFamily="18" charset="0"/>
              </a:rPr>
              <a:t>Table </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17. </a:t>
            </a:r>
            <a:r>
              <a:rPr lang="en-US" sz="2000" dirty="0">
                <a:latin typeface="Times New Roman" panose="02020603050405020304" pitchFamily="18" charset="0"/>
                <a:ea typeface="Calibri" panose="020F0502020204030204" pitchFamily="34" charset="0"/>
                <a:cs typeface="Times New Roman" panose="02020603050405020304" pitchFamily="18" charset="0"/>
              </a:rPr>
              <a:t>8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y/o children</a:t>
            </a:r>
            <a:endParaRPr lang="vi-VN"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71264430"/>
              </p:ext>
            </p:extLst>
          </p:nvPr>
        </p:nvGraphicFramePr>
        <p:xfrm>
          <a:off x="1475715" y="1652435"/>
          <a:ext cx="8659957" cy="3576388"/>
        </p:xfrm>
        <a:graphic>
          <a:graphicData uri="http://schemas.openxmlformats.org/drawingml/2006/table">
            <a:tbl>
              <a:tblPr firstRow="1" firstCol="1" bandRow="1">
                <a:tableStyleId>{5C22544A-7EE6-4342-B048-85BDC9FD1C3A}</a:tableStyleId>
              </a:tblPr>
              <a:tblGrid>
                <a:gridCol w="4171095">
                  <a:extLst>
                    <a:ext uri="{9D8B030D-6E8A-4147-A177-3AD203B41FA5}">
                      <a16:colId xmlns="" xmlns:a16="http://schemas.microsoft.com/office/drawing/2014/main" val="1756685526"/>
                    </a:ext>
                  </a:extLst>
                </a:gridCol>
                <a:gridCol w="679002">
                  <a:extLst>
                    <a:ext uri="{9D8B030D-6E8A-4147-A177-3AD203B41FA5}">
                      <a16:colId xmlns="" xmlns:a16="http://schemas.microsoft.com/office/drawing/2014/main" val="1669897983"/>
                    </a:ext>
                  </a:extLst>
                </a:gridCol>
                <a:gridCol w="990564">
                  <a:extLst>
                    <a:ext uri="{9D8B030D-6E8A-4147-A177-3AD203B41FA5}">
                      <a16:colId xmlns="" xmlns:a16="http://schemas.microsoft.com/office/drawing/2014/main" val="2483789969"/>
                    </a:ext>
                  </a:extLst>
                </a:gridCol>
                <a:gridCol w="761972">
                  <a:extLst>
                    <a:ext uri="{9D8B030D-6E8A-4147-A177-3AD203B41FA5}">
                      <a16:colId xmlns="" xmlns:a16="http://schemas.microsoft.com/office/drawing/2014/main" val="21120658"/>
                    </a:ext>
                  </a:extLst>
                </a:gridCol>
                <a:gridCol w="914366">
                  <a:extLst>
                    <a:ext uri="{9D8B030D-6E8A-4147-A177-3AD203B41FA5}">
                      <a16:colId xmlns="" xmlns:a16="http://schemas.microsoft.com/office/drawing/2014/main" val="3788747760"/>
                    </a:ext>
                  </a:extLst>
                </a:gridCol>
                <a:gridCol w="1142958">
                  <a:extLst>
                    <a:ext uri="{9D8B030D-6E8A-4147-A177-3AD203B41FA5}">
                      <a16:colId xmlns="" xmlns:a16="http://schemas.microsoft.com/office/drawing/2014/main" val="1299506034"/>
                    </a:ext>
                  </a:extLst>
                </a:gridCol>
              </a:tblGrid>
              <a:tr h="1788194">
                <a:tc>
                  <a:txBody>
                    <a:bodyPr/>
                    <a:lstStyle/>
                    <a:p>
                      <a:pPr marL="0" marR="0">
                        <a:lnSpc>
                          <a:spcPts val="2000"/>
                        </a:lnSpc>
                        <a:spcBef>
                          <a:spcPts val="0"/>
                        </a:spcBef>
                        <a:spcAft>
                          <a:spcPts val="0"/>
                        </a:spcAft>
                      </a:pPr>
                      <a:r>
                        <a:rPr lang="en-US" sz="1600" dirty="0">
                          <a:effectLst/>
                        </a:rPr>
                        <a:t> </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Never</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Sometimes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Often</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Always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dirty="0">
                          <a:effectLst/>
                        </a:rPr>
                        <a:t>Don’t know</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4114304263"/>
                  </a:ext>
                </a:extLst>
              </a:tr>
              <a:tr h="894097">
                <a:tc>
                  <a:txBody>
                    <a:bodyPr/>
                    <a:lstStyle/>
                    <a:p>
                      <a:pPr marL="0" marR="0">
                        <a:lnSpc>
                          <a:spcPts val="2000"/>
                        </a:lnSpc>
                        <a:spcBef>
                          <a:spcPts val="0"/>
                        </a:spcBef>
                        <a:spcAft>
                          <a:spcPts val="0"/>
                        </a:spcAft>
                      </a:pPr>
                      <a:r>
                        <a:rPr lang="en-US" sz="1600" dirty="0">
                          <a:effectLst/>
                        </a:rPr>
                        <a:t>Last two weeks: How often feeling happy</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3.8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14.9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17.3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45.0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19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51983978"/>
                  </a:ext>
                </a:extLst>
              </a:tr>
              <a:tr h="894097">
                <a:tc>
                  <a:txBody>
                    <a:bodyPr/>
                    <a:lstStyle/>
                    <a:p>
                      <a:pPr marL="0" marR="0">
                        <a:lnSpc>
                          <a:spcPts val="2000"/>
                        </a:lnSpc>
                        <a:spcBef>
                          <a:spcPts val="0"/>
                        </a:spcBef>
                        <a:spcAft>
                          <a:spcPts val="0"/>
                        </a:spcAft>
                      </a:pPr>
                      <a:r>
                        <a:rPr lang="en-US" sz="1600" dirty="0">
                          <a:effectLst/>
                        </a:rPr>
                        <a:t>Last two weeks: How often feeling sad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ts val="2000"/>
                        </a:lnSpc>
                        <a:spcBef>
                          <a:spcPts val="0"/>
                        </a:spcBef>
                        <a:spcAft>
                          <a:spcPts val="0"/>
                        </a:spcAft>
                      </a:pPr>
                      <a:r>
                        <a:rPr lang="en-US" sz="1600">
                          <a:effectLst/>
                        </a:rPr>
                        <a:t>42.2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36.2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a:effectLst/>
                        </a:rPr>
                        <a:t>7.7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2000"/>
                        </a:lnSpc>
                        <a:spcBef>
                          <a:spcPts val="0"/>
                        </a:spcBef>
                        <a:spcAft>
                          <a:spcPts val="0"/>
                        </a:spcAft>
                      </a:pPr>
                      <a:r>
                        <a:rPr lang="en-US" sz="1600" dirty="0">
                          <a:effectLst/>
                        </a:rPr>
                        <a:t>2.4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48046781"/>
                  </a:ext>
                </a:extLst>
              </a:tr>
            </a:tbl>
          </a:graphicData>
        </a:graphic>
      </p:graphicFrame>
    </p:spTree>
    <p:extLst>
      <p:ext uri="{BB962C8B-B14F-4D97-AF65-F5344CB8AC3E}">
        <p14:creationId xmlns:p14="http://schemas.microsoft.com/office/powerpoint/2010/main" val="3800395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972" y="575026"/>
            <a:ext cx="4625369" cy="470000"/>
          </a:xfrm>
          <a:prstGeom prst="rect">
            <a:avLst/>
          </a:prstGeom>
        </p:spPr>
        <p:txBody>
          <a:bodyPr wrap="none">
            <a:spAutoFit/>
          </a:bodyPr>
          <a:lstStyle/>
          <a:p>
            <a:pPr marL="75565" marR="0">
              <a:lnSpc>
                <a:spcPct val="107000"/>
              </a:lnSpc>
              <a:spcBef>
                <a:spcPts val="0"/>
              </a:spcBef>
              <a:spcAft>
                <a:spcPts val="800"/>
              </a:spcAft>
            </a:pPr>
            <a:r>
              <a:rPr lang="en-US" sz="2400" b="1" i="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Variations in subjective well-being</a:t>
            </a:r>
            <a:endParaRPr lang="vi-VN"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731278" y="1497618"/>
            <a:ext cx="9301941" cy="369332"/>
          </a:xfrm>
          <a:prstGeom prst="rect">
            <a:avLst/>
          </a:prstGeom>
        </p:spPr>
        <p:txBody>
          <a:bodyPr wrap="square">
            <a:spAutoFit/>
          </a:bodyPr>
          <a:lstStyle/>
          <a:p>
            <a:r>
              <a:rPr lang="en-US" i="1" dirty="0" smtClean="0">
                <a:latin typeface="Calibri" panose="020F0502020204030204" pitchFamily="34" charset="0"/>
                <a:ea typeface="Calibri" panose="020F0502020204030204" pitchFamily="34" charset="0"/>
              </a:rPr>
              <a:t>Table 18. </a:t>
            </a:r>
            <a:r>
              <a:rPr lang="en-US" dirty="0">
                <a:latin typeface="Calibri" panose="020F0502020204030204" pitchFamily="34" charset="0"/>
                <a:ea typeface="Calibri" panose="020F0502020204030204" pitchFamily="34" charset="0"/>
              </a:rPr>
              <a:t>Variations in different areas of subjective well-being (10 &amp; 12 year-old) (Means)</a:t>
            </a:r>
            <a:endParaRPr lang="vi-VN" dirty="0"/>
          </a:p>
        </p:txBody>
      </p:sp>
      <p:graphicFrame>
        <p:nvGraphicFramePr>
          <p:cNvPr id="5" name="Table 4"/>
          <p:cNvGraphicFramePr>
            <a:graphicFrameLocks noGrp="1"/>
          </p:cNvGraphicFramePr>
          <p:nvPr>
            <p:extLst>
              <p:ext uri="{D42A27DB-BD31-4B8C-83A1-F6EECF244321}">
                <p14:modId xmlns:p14="http://schemas.microsoft.com/office/powerpoint/2010/main" val="2808878552"/>
              </p:ext>
            </p:extLst>
          </p:nvPr>
        </p:nvGraphicFramePr>
        <p:xfrm>
          <a:off x="1502875" y="2091350"/>
          <a:ext cx="9377458" cy="4766578"/>
        </p:xfrm>
        <a:graphic>
          <a:graphicData uri="http://schemas.openxmlformats.org/drawingml/2006/table">
            <a:tbl>
              <a:tblPr firstRow="1" firstCol="1" bandRow="1">
                <a:tableStyleId>{5C22544A-7EE6-4342-B048-85BDC9FD1C3A}</a:tableStyleId>
              </a:tblPr>
              <a:tblGrid>
                <a:gridCol w="1187306"/>
                <a:gridCol w="992497"/>
                <a:gridCol w="1015054"/>
                <a:gridCol w="1015054"/>
                <a:gridCol w="1015054"/>
                <a:gridCol w="1015054"/>
                <a:gridCol w="929954"/>
                <a:gridCol w="1284711"/>
                <a:gridCol w="922774"/>
              </a:tblGrid>
              <a:tr h="575568">
                <a:tc rowSpan="2">
                  <a:txBody>
                    <a:bodyPr/>
                    <a:lstStyle/>
                    <a:p>
                      <a:pPr marL="0" marR="50800">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gridSpan="2">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Urban 1019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hMerge="1">
                  <a:txBody>
                    <a:bodyPr/>
                    <a:lstStyle/>
                    <a:p>
                      <a:endParaRPr lang="en-US"/>
                    </a:p>
                  </a:txBody>
                  <a:tcPr/>
                </a:tc>
                <a:tc gridSpan="2">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Rural 543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hMerge="1">
                  <a:txBody>
                    <a:bodyPr/>
                    <a:lstStyle/>
                    <a:p>
                      <a:endParaRPr lang="en-US"/>
                    </a:p>
                  </a:txBody>
                  <a:tcPr/>
                </a:tc>
                <a:tc gridSpan="2">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Mountain 481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hMerge="1">
                  <a:txBody>
                    <a:bodyPr/>
                    <a:lstStyle/>
                    <a:p>
                      <a:endParaRPr lang="en-US"/>
                    </a:p>
                  </a:txBody>
                  <a:tcPr/>
                </a:tc>
                <a:tc rowSpan="2">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F</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rowSpan="2">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r>
              <a:tr h="575568">
                <a:tc vMerge="1">
                  <a:txBody>
                    <a:bodyPr/>
                    <a:lstStyle/>
                    <a:p>
                      <a:endParaRPr lang="en-US"/>
                    </a:p>
                  </a:txBody>
                  <a:tcPr/>
                </a:tc>
                <a:tc>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SD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50800" algn="ctr">
                        <a:lnSpc>
                          <a:spcPct val="115000"/>
                        </a:lnSpc>
                        <a:spcBef>
                          <a:spcPts val="25"/>
                        </a:spcBef>
                        <a:spcAft>
                          <a:spcPts val="0"/>
                        </a:spcAft>
                      </a:pPr>
                      <a:r>
                        <a:rPr lang="en-US" sz="1800">
                          <a:effectLst/>
                          <a:latin typeface="Arial" panose="020B0604020202020204" pitchFamily="34" charset="0"/>
                          <a:cs typeface="Arial" panose="020B0604020202020204" pitchFamily="34" charset="0"/>
                        </a:rPr>
                        <a:t>SD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50800" algn="ctr">
                        <a:lnSpc>
                          <a:spcPct val="115000"/>
                        </a:lnSpc>
                        <a:spcBef>
                          <a:spcPts val="25"/>
                        </a:spcBef>
                        <a:spcAft>
                          <a:spcPts val="0"/>
                        </a:spcAft>
                      </a:pPr>
                      <a:r>
                        <a:rPr lang="en-US" sz="1800">
                          <a:effectLst/>
                          <a:latin typeface="Arial" panose="020B0604020202020204" pitchFamily="34" charset="0"/>
                          <a:cs typeface="Arial" panose="020B0604020202020204" pitchFamily="34" charset="0"/>
                        </a:rPr>
                        <a:t>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50800" algn="ctr">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SD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c vMerge="1">
                  <a:txBody>
                    <a:bodyPr/>
                    <a:lstStyle/>
                    <a:p>
                      <a:endParaRPr lang="en-US"/>
                    </a:p>
                  </a:txBody>
                  <a:tcPr/>
                </a:tc>
              </a:tr>
              <a:tr h="579619">
                <a:tc>
                  <a:txBody>
                    <a:bodyPr/>
                    <a:lstStyle/>
                    <a:p>
                      <a:pPr marL="0" marR="50800">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SWBS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82.12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21.05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81.78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20.49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68.78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21.65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a:effectLst/>
                          <a:latin typeface="Arial" panose="020B0604020202020204" pitchFamily="34" charset="0"/>
                          <a:cs typeface="Arial" panose="020B0604020202020204" pitchFamily="34" charset="0"/>
                        </a:rPr>
                        <a:t>66.984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a:effectLst/>
                          <a:latin typeface="Arial" panose="020B0604020202020204" pitchFamily="34" charset="0"/>
                          <a:cs typeface="Arial" panose="020B0604020202020204" pitchFamily="34" charset="0"/>
                        </a:rPr>
                        <a:t>.000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48968">
                <a:tc>
                  <a:txBody>
                    <a:bodyPr/>
                    <a:lstStyle/>
                    <a:p>
                      <a:pPr marL="0" marR="50800">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DBSWBS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82.02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15.28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80.73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16.14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69.85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17.72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91.280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a:effectLst/>
                          <a:latin typeface="Arial" panose="020B0604020202020204" pitchFamily="34" charset="0"/>
                          <a:cs typeface="Arial" panose="020B0604020202020204" pitchFamily="34" charset="0"/>
                        </a:rPr>
                        <a:t>.000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79619">
                <a:tc>
                  <a:txBody>
                    <a:bodyPr/>
                    <a:lstStyle/>
                    <a:p>
                      <a:pPr marL="0" marR="50800">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PWI_7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81.17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17.17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80.16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17.33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73.57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14.30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32.479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a:effectLst/>
                          <a:latin typeface="Arial" panose="020B0604020202020204" pitchFamily="34" charset="0"/>
                          <a:cs typeface="Arial" panose="020B0604020202020204" pitchFamily="34" charset="0"/>
                        </a:rPr>
                        <a:t>.000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79546">
                <a:tc>
                  <a:txBody>
                    <a:bodyPr/>
                    <a:lstStyle/>
                    <a:p>
                      <a:pPr marL="0" marR="50800">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PAS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78.64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20.04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78.02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20.30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76.86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17.96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1.271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.281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27690">
                <a:tc>
                  <a:txBody>
                    <a:bodyPr/>
                    <a:lstStyle/>
                    <a:p>
                      <a:pPr marL="0" marR="50800">
                        <a:lnSpc>
                          <a:spcPct val="115000"/>
                        </a:lnSpc>
                        <a:spcBef>
                          <a:spcPts val="25"/>
                        </a:spcBef>
                        <a:spcAft>
                          <a:spcPts val="0"/>
                        </a:spcAft>
                      </a:pPr>
                      <a:r>
                        <a:rPr lang="en-US" sz="1800" dirty="0">
                          <a:effectLst/>
                          <a:latin typeface="Arial" panose="020B0604020202020204" pitchFamily="34" charset="0"/>
                          <a:cs typeface="Arial" panose="020B0604020202020204" pitchFamily="34" charset="0"/>
                        </a:rPr>
                        <a:t>NAS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47.16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28.54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44.19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26.15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a:effectLst/>
                          <a:latin typeface="Arial" panose="020B0604020202020204" pitchFamily="34" charset="0"/>
                          <a:cs typeface="Arial" panose="020B0604020202020204" pitchFamily="34" charset="0"/>
                        </a:rPr>
                        <a:t>38.38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r">
                        <a:lnSpc>
                          <a:spcPts val="1600"/>
                        </a:lnSpc>
                        <a:spcBef>
                          <a:spcPts val="0"/>
                        </a:spcBef>
                        <a:spcAft>
                          <a:spcPts val="0"/>
                        </a:spcAft>
                      </a:pPr>
                      <a:r>
                        <a:rPr lang="en-US" sz="1800" smtClean="0">
                          <a:effectLst/>
                          <a:latin typeface="Arial" panose="020B0604020202020204" pitchFamily="34" charset="0"/>
                          <a:cs typeface="Arial" panose="020B0604020202020204" pitchFamily="34" charset="0"/>
                        </a:rPr>
                        <a:t>26.27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15.877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Bef>
                          <a:spcPts val="0"/>
                        </a:spcBef>
                        <a:spcAft>
                          <a:spcPts val="0"/>
                        </a:spcAft>
                      </a:pPr>
                      <a:r>
                        <a:rPr lang="en-US" sz="1800" dirty="0">
                          <a:effectLst/>
                          <a:latin typeface="Arial" panose="020B0604020202020204" pitchFamily="34" charset="0"/>
                          <a:cs typeface="Arial" panose="020B0604020202020204" pitchFamily="34" charset="0"/>
                        </a:rPr>
                        <a:t>.000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030922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904" y="664366"/>
            <a:ext cx="8340436" cy="392159"/>
          </a:xfrm>
          <a:prstGeom prst="rect">
            <a:avLst/>
          </a:prstGeom>
        </p:spPr>
        <p:txBody>
          <a:bodyPr wrap="square">
            <a:spAutoFit/>
          </a:bodyPr>
          <a:lstStyle/>
          <a:p>
            <a:pPr marL="75565" marR="50800">
              <a:lnSpc>
                <a:spcPct val="115000"/>
              </a:lnSpc>
              <a:spcBef>
                <a:spcPts val="25"/>
              </a:spcBef>
              <a:spcAft>
                <a:spcPts val="800"/>
              </a:spcAft>
            </a:pPr>
            <a:r>
              <a:rPr lang="en-US" i="1" dirty="0">
                <a:latin typeface="Calibri" panose="020F0502020204030204" pitchFamily="34" charset="0"/>
                <a:ea typeface="Calibri" panose="020F0502020204030204" pitchFamily="34" charset="0"/>
                <a:cs typeface="Calibri" panose="020F0502020204030204" pitchFamily="34" charset="0"/>
              </a:rPr>
              <a:t>Table </a:t>
            </a:r>
            <a:r>
              <a:rPr lang="en-US" i="1" dirty="0" smtClean="0">
                <a:latin typeface="Calibri" panose="020F0502020204030204" pitchFamily="34" charset="0"/>
                <a:ea typeface="Calibri" panose="020F0502020204030204" pitchFamily="34" charset="0"/>
                <a:cs typeface="Calibri" panose="020F0502020204030204" pitchFamily="34" charset="0"/>
              </a:rPr>
              <a:t>19. </a:t>
            </a:r>
            <a:r>
              <a:rPr lang="en-US" dirty="0">
                <a:latin typeface="Calibri" panose="020F0502020204030204" pitchFamily="34" charset="0"/>
                <a:ea typeface="Calibri" panose="020F0502020204030204" pitchFamily="34" charset="0"/>
                <a:cs typeface="Calibri" panose="020F0502020204030204" pitchFamily="34" charset="0"/>
              </a:rPr>
              <a:t>Satisfaction with different aspects of life (10, 12 year-old) (Mean and SD)</a:t>
            </a:r>
            <a:endParaRPr lang="vi-VN"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67094762"/>
              </p:ext>
            </p:extLst>
          </p:nvPr>
        </p:nvGraphicFramePr>
        <p:xfrm>
          <a:off x="309093" y="1163775"/>
          <a:ext cx="11526592" cy="5275660"/>
        </p:xfrm>
        <a:graphic>
          <a:graphicData uri="http://schemas.openxmlformats.org/drawingml/2006/table">
            <a:tbl>
              <a:tblPr firstRow="1" firstCol="1" bandRow="1">
                <a:tableStyleId>{5C22544A-7EE6-4342-B048-85BDC9FD1C3A}</a:tableStyleId>
              </a:tblPr>
              <a:tblGrid>
                <a:gridCol w="5402760">
                  <a:extLst>
                    <a:ext uri="{9D8B030D-6E8A-4147-A177-3AD203B41FA5}">
                      <a16:colId xmlns="" xmlns:a16="http://schemas.microsoft.com/office/drawing/2014/main" val="382415652"/>
                    </a:ext>
                  </a:extLst>
                </a:gridCol>
                <a:gridCol w="1302663">
                  <a:extLst>
                    <a:ext uri="{9D8B030D-6E8A-4147-A177-3AD203B41FA5}">
                      <a16:colId xmlns="" xmlns:a16="http://schemas.microsoft.com/office/drawing/2014/main" val="1743183916"/>
                    </a:ext>
                  </a:extLst>
                </a:gridCol>
                <a:gridCol w="1184238">
                  <a:extLst>
                    <a:ext uri="{9D8B030D-6E8A-4147-A177-3AD203B41FA5}">
                      <a16:colId xmlns="" xmlns:a16="http://schemas.microsoft.com/office/drawing/2014/main" val="3228964634"/>
                    </a:ext>
                  </a:extLst>
                </a:gridCol>
                <a:gridCol w="1100027">
                  <a:extLst>
                    <a:ext uri="{9D8B030D-6E8A-4147-A177-3AD203B41FA5}">
                      <a16:colId xmlns="" xmlns:a16="http://schemas.microsoft.com/office/drawing/2014/main" val="481305870"/>
                    </a:ext>
                  </a:extLst>
                </a:gridCol>
                <a:gridCol w="1268452">
                  <a:extLst>
                    <a:ext uri="{9D8B030D-6E8A-4147-A177-3AD203B41FA5}">
                      <a16:colId xmlns="" xmlns:a16="http://schemas.microsoft.com/office/drawing/2014/main" val="3606686871"/>
                    </a:ext>
                  </a:extLst>
                </a:gridCol>
                <a:gridCol w="1268452">
                  <a:extLst>
                    <a:ext uri="{9D8B030D-6E8A-4147-A177-3AD203B41FA5}">
                      <a16:colId xmlns="" xmlns:a16="http://schemas.microsoft.com/office/drawing/2014/main" val="2778033518"/>
                    </a:ext>
                  </a:extLst>
                </a:gridCol>
              </a:tblGrid>
              <a:tr h="291550">
                <a:tc rowSpan="2">
                  <a:txBody>
                    <a:bodyPr/>
                    <a:lstStyle/>
                    <a:p>
                      <a:pPr marL="0" marR="50800">
                        <a:lnSpc>
                          <a:spcPct val="115000"/>
                        </a:lnSpc>
                        <a:spcBef>
                          <a:spcPts val="25"/>
                        </a:spcBef>
                        <a:spcAft>
                          <a:spcPts val="0"/>
                        </a:spcAft>
                      </a:pPr>
                      <a:r>
                        <a:rPr lang="en-US" sz="1600" dirty="0">
                          <a:effectLst/>
                        </a:rPr>
                        <a:t>Satisfaction with:</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50800" algn="ctr">
                        <a:lnSpc>
                          <a:spcPct val="115000"/>
                        </a:lnSpc>
                        <a:spcBef>
                          <a:spcPts val="25"/>
                        </a:spcBef>
                        <a:spcAft>
                          <a:spcPts val="0"/>
                        </a:spcAft>
                      </a:pPr>
                      <a:r>
                        <a:rPr lang="en-US" sz="1600" dirty="0">
                          <a:effectLst/>
                        </a:rPr>
                        <a:t>10 year-old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gridSpan="2">
                  <a:txBody>
                    <a:bodyPr/>
                    <a:lstStyle/>
                    <a:p>
                      <a:pPr marL="0" marR="50800" algn="ctr">
                        <a:lnSpc>
                          <a:spcPct val="115000"/>
                        </a:lnSpc>
                        <a:spcBef>
                          <a:spcPts val="25"/>
                        </a:spcBef>
                        <a:spcAft>
                          <a:spcPts val="0"/>
                        </a:spcAft>
                      </a:pPr>
                      <a:r>
                        <a:rPr lang="en-US" sz="1600" dirty="0">
                          <a:effectLst/>
                        </a:rPr>
                        <a:t>12 year-old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vi-VN"/>
                    </a:p>
                  </a:txBody>
                  <a:tcPr/>
                </a:tc>
                <a:tc>
                  <a:txBody>
                    <a:bodyPr/>
                    <a:lstStyle/>
                    <a:p>
                      <a:pPr marL="0" marR="50800" algn="ctr">
                        <a:lnSpc>
                          <a:spcPct val="115000"/>
                        </a:lnSpc>
                        <a:spcBef>
                          <a:spcPts val="25"/>
                        </a:spcBef>
                        <a:spcAft>
                          <a:spcPts val="0"/>
                        </a:spcAft>
                      </a:pPr>
                      <a:r>
                        <a:rPr lang="en-US" sz="1600" dirty="0">
                          <a:effectLst/>
                        </a:rPr>
                        <a:t>p</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595139132"/>
                  </a:ext>
                </a:extLst>
              </a:tr>
              <a:tr h="291550">
                <a:tc vMerge="1">
                  <a:txBody>
                    <a:bodyPr/>
                    <a:lstStyle/>
                    <a:p>
                      <a:endParaRPr lang="vi-VN"/>
                    </a:p>
                  </a:txBody>
                  <a:tcPr/>
                </a:tc>
                <a:tc>
                  <a:txBody>
                    <a:bodyPr/>
                    <a:lstStyle/>
                    <a:p>
                      <a:pPr marL="0" marR="50800" algn="ctr">
                        <a:lnSpc>
                          <a:spcPct val="115000"/>
                        </a:lnSpc>
                        <a:spcBef>
                          <a:spcPts val="25"/>
                        </a:spcBef>
                        <a:spcAft>
                          <a:spcPts val="0"/>
                        </a:spcAft>
                      </a:pPr>
                      <a:r>
                        <a:rPr lang="en-US" sz="1600" dirty="0">
                          <a:effectLst/>
                        </a:rPr>
                        <a:t>M</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dirty="0">
                          <a:effectLst/>
                        </a:rPr>
                        <a:t>SD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dirty="0">
                          <a:effectLst/>
                        </a:rPr>
                        <a:t>M</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dirty="0">
                          <a:effectLst/>
                        </a:rPr>
                        <a:t>SD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nSpc>
                          <a:spcPct val="115000"/>
                        </a:lnSpc>
                        <a:spcBef>
                          <a:spcPts val="25"/>
                        </a:spcBef>
                        <a:spcAft>
                          <a:spcPts val="0"/>
                        </a:spcAft>
                      </a:pPr>
                      <a:r>
                        <a:rPr lang="en-US" sz="1600">
                          <a:effectLst/>
                        </a:rPr>
                        <a:t> </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06007235"/>
                  </a:ext>
                </a:extLst>
              </a:tr>
              <a:tr h="293285">
                <a:tc>
                  <a:txBody>
                    <a:bodyPr/>
                    <a:lstStyle/>
                    <a:p>
                      <a:pPr marL="0" marR="50800">
                        <a:lnSpc>
                          <a:spcPct val="115000"/>
                        </a:lnSpc>
                        <a:spcBef>
                          <a:spcPts val="25"/>
                        </a:spcBef>
                        <a:spcAft>
                          <a:spcPts val="0"/>
                        </a:spcAft>
                      </a:pPr>
                      <a:r>
                        <a:rPr lang="en-US" sz="1600">
                          <a:effectLst/>
                        </a:rPr>
                        <a:t>Things you have learned</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dirty="0">
                          <a:effectLst/>
                        </a:rPr>
                        <a:t>8.83</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1.91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2.11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43317164"/>
                  </a:ext>
                </a:extLst>
              </a:tr>
              <a:tr h="293285">
                <a:tc>
                  <a:txBody>
                    <a:bodyPr/>
                    <a:lstStyle/>
                    <a:p>
                      <a:pPr marL="0" marR="50800">
                        <a:lnSpc>
                          <a:spcPct val="115000"/>
                        </a:lnSpc>
                        <a:spcBef>
                          <a:spcPts val="25"/>
                        </a:spcBef>
                        <a:spcAft>
                          <a:spcPts val="0"/>
                        </a:spcAft>
                      </a:pPr>
                      <a:r>
                        <a:rPr lang="en-US" sz="1600">
                          <a:effectLst/>
                        </a:rPr>
                        <a:t>Your life as a whole</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dirty="0">
                          <a:effectLst/>
                        </a:rPr>
                        <a:t>8.81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1.91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2.20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48145191"/>
                  </a:ext>
                </a:extLst>
              </a:tr>
              <a:tr h="293285">
                <a:tc>
                  <a:txBody>
                    <a:bodyPr/>
                    <a:lstStyle/>
                    <a:p>
                      <a:pPr marL="0" marR="50800">
                        <a:lnSpc>
                          <a:spcPct val="115000"/>
                        </a:lnSpc>
                        <a:spcBef>
                          <a:spcPts val="25"/>
                        </a:spcBef>
                        <a:spcAft>
                          <a:spcPts val="0"/>
                        </a:spcAft>
                      </a:pPr>
                      <a:r>
                        <a:rPr lang="en-US" sz="1600" dirty="0">
                          <a:effectLst/>
                        </a:rPr>
                        <a:t>Your health</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8.54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2.18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8.20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2.29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a:effectLst/>
                        </a:rPr>
                        <a:t>0.001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7092149"/>
                  </a:ext>
                </a:extLst>
              </a:tr>
              <a:tr h="293285">
                <a:tc>
                  <a:txBody>
                    <a:bodyPr/>
                    <a:lstStyle/>
                    <a:p>
                      <a:pPr marL="0" marR="50800">
                        <a:lnSpc>
                          <a:spcPct val="115000"/>
                        </a:lnSpc>
                        <a:spcBef>
                          <a:spcPts val="25"/>
                        </a:spcBef>
                        <a:spcAft>
                          <a:spcPts val="0"/>
                        </a:spcAft>
                      </a:pPr>
                      <a:r>
                        <a:rPr lang="en-US" sz="1600">
                          <a:effectLst/>
                        </a:rPr>
                        <a:t>All the things you have</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8.49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2.20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a:effectLst/>
                        </a:rPr>
                        <a:t>7.92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2.30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30109295"/>
                  </a:ext>
                </a:extLst>
              </a:tr>
              <a:tr h="293285">
                <a:tc>
                  <a:txBody>
                    <a:bodyPr/>
                    <a:lstStyle/>
                    <a:p>
                      <a:pPr marL="0" marR="50800">
                        <a:lnSpc>
                          <a:spcPct val="115000"/>
                        </a:lnSpc>
                        <a:spcBef>
                          <a:spcPts val="25"/>
                        </a:spcBef>
                        <a:spcAft>
                          <a:spcPts val="0"/>
                        </a:spcAft>
                      </a:pPr>
                      <a:r>
                        <a:rPr lang="en-US" sz="1600">
                          <a:effectLst/>
                        </a:rPr>
                        <a:t>The area where you live</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8.48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2.11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a:effectLst/>
                        </a:rPr>
                        <a:t>7.67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2.49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0.000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71533884"/>
                  </a:ext>
                </a:extLst>
              </a:tr>
              <a:tr h="293285">
                <a:tc>
                  <a:txBody>
                    <a:bodyPr/>
                    <a:lstStyle/>
                    <a:p>
                      <a:pPr marL="0" marR="50800">
                        <a:lnSpc>
                          <a:spcPct val="115000"/>
                        </a:lnSpc>
                        <a:spcBef>
                          <a:spcPts val="25"/>
                        </a:spcBef>
                        <a:spcAft>
                          <a:spcPts val="0"/>
                        </a:spcAft>
                      </a:pPr>
                      <a:r>
                        <a:rPr lang="en-US" sz="1600" dirty="0">
                          <a:effectLst/>
                        </a:rPr>
                        <a:t>Your life as a student</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8.40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2.10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7.94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2.29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04330178"/>
                  </a:ext>
                </a:extLst>
              </a:tr>
              <a:tr h="293285">
                <a:tc>
                  <a:txBody>
                    <a:bodyPr/>
                    <a:lstStyle/>
                    <a:p>
                      <a:pPr marL="0" marR="50800">
                        <a:lnSpc>
                          <a:spcPct val="115000"/>
                        </a:lnSpc>
                        <a:spcBef>
                          <a:spcPts val="25"/>
                        </a:spcBef>
                        <a:spcAft>
                          <a:spcPts val="0"/>
                        </a:spcAft>
                      </a:pPr>
                      <a:r>
                        <a:rPr lang="en-US" sz="1600" dirty="0">
                          <a:effectLst/>
                        </a:rPr>
                        <a:t>The people you live with</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8.37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2.30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7.90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2.39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59320476"/>
                  </a:ext>
                </a:extLst>
              </a:tr>
              <a:tr h="293285">
                <a:tc>
                  <a:txBody>
                    <a:bodyPr/>
                    <a:lstStyle/>
                    <a:p>
                      <a:pPr marL="0" marR="50800">
                        <a:lnSpc>
                          <a:spcPct val="115000"/>
                        </a:lnSpc>
                        <a:spcBef>
                          <a:spcPts val="25"/>
                        </a:spcBef>
                        <a:spcAft>
                          <a:spcPts val="0"/>
                        </a:spcAft>
                      </a:pPr>
                      <a:r>
                        <a:rPr lang="en-US" sz="1600" dirty="0">
                          <a:effectLst/>
                        </a:rPr>
                        <a:t>How you are listened to by adults in general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8.23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2.41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7.45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2.74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90040331"/>
                  </a:ext>
                </a:extLst>
              </a:tr>
              <a:tr h="293285">
                <a:tc>
                  <a:txBody>
                    <a:bodyPr/>
                    <a:lstStyle/>
                    <a:p>
                      <a:pPr marL="0" marR="50800">
                        <a:lnSpc>
                          <a:spcPct val="115000"/>
                        </a:lnSpc>
                        <a:spcBef>
                          <a:spcPts val="25"/>
                        </a:spcBef>
                        <a:spcAft>
                          <a:spcPts val="0"/>
                        </a:spcAft>
                      </a:pPr>
                      <a:r>
                        <a:rPr lang="en-US" sz="1600" dirty="0">
                          <a:effectLst/>
                        </a:rPr>
                        <a:t>How you use your time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8.23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2.20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7.69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2.36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55019612"/>
                  </a:ext>
                </a:extLst>
              </a:tr>
              <a:tr h="293285">
                <a:tc>
                  <a:txBody>
                    <a:bodyPr/>
                    <a:lstStyle/>
                    <a:p>
                      <a:pPr marL="0" marR="50800">
                        <a:lnSpc>
                          <a:spcPct val="115000"/>
                        </a:lnSpc>
                        <a:spcBef>
                          <a:spcPts val="25"/>
                        </a:spcBef>
                        <a:spcAft>
                          <a:spcPts val="0"/>
                        </a:spcAft>
                      </a:pPr>
                      <a:r>
                        <a:rPr lang="en-US" sz="1600" dirty="0">
                          <a:effectLst/>
                        </a:rPr>
                        <a:t>How safe you feel</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8.21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2.25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7.85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2.38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9022289"/>
                  </a:ext>
                </a:extLst>
              </a:tr>
              <a:tr h="293285">
                <a:tc>
                  <a:txBody>
                    <a:bodyPr/>
                    <a:lstStyle/>
                    <a:p>
                      <a:pPr marL="0" marR="50800">
                        <a:lnSpc>
                          <a:spcPct val="115000"/>
                        </a:lnSpc>
                        <a:spcBef>
                          <a:spcPts val="25"/>
                        </a:spcBef>
                        <a:spcAft>
                          <a:spcPts val="0"/>
                        </a:spcAft>
                      </a:pPr>
                      <a:r>
                        <a:rPr lang="en-US" sz="1600" dirty="0">
                          <a:effectLst/>
                        </a:rPr>
                        <a:t>How much free time you have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8.00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2.50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7.44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2.66</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5567481"/>
                  </a:ext>
                </a:extLst>
              </a:tr>
              <a:tr h="293285">
                <a:tc>
                  <a:txBody>
                    <a:bodyPr/>
                    <a:lstStyle/>
                    <a:p>
                      <a:pPr marL="0" marR="50800">
                        <a:lnSpc>
                          <a:spcPct val="115000"/>
                        </a:lnSpc>
                        <a:spcBef>
                          <a:spcPts val="25"/>
                        </a:spcBef>
                        <a:spcAft>
                          <a:spcPts val="0"/>
                        </a:spcAft>
                      </a:pPr>
                      <a:r>
                        <a:rPr lang="en-US" sz="1600" dirty="0">
                          <a:effectLst/>
                        </a:rPr>
                        <a:t>The way that you look</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7.96</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2.40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7.52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2.47</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2431607"/>
                  </a:ext>
                </a:extLst>
              </a:tr>
              <a:tr h="293285">
                <a:tc>
                  <a:txBody>
                    <a:bodyPr/>
                    <a:lstStyle/>
                    <a:p>
                      <a:pPr marL="0" marR="50800">
                        <a:lnSpc>
                          <a:spcPct val="115000"/>
                        </a:lnSpc>
                        <a:spcBef>
                          <a:spcPts val="25"/>
                        </a:spcBef>
                        <a:spcAft>
                          <a:spcPts val="0"/>
                        </a:spcAft>
                      </a:pPr>
                      <a:r>
                        <a:rPr lang="en-US" sz="1600">
                          <a:effectLst/>
                        </a:rPr>
                        <a:t>The freedom you have</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7.82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2.61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7.37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2.65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05708991"/>
                  </a:ext>
                </a:extLst>
              </a:tr>
              <a:tr h="293285">
                <a:tc>
                  <a:txBody>
                    <a:bodyPr/>
                    <a:lstStyle/>
                    <a:p>
                      <a:pPr marL="0" marR="50800">
                        <a:lnSpc>
                          <a:spcPct val="115000"/>
                        </a:lnSpc>
                        <a:spcBef>
                          <a:spcPts val="25"/>
                        </a:spcBef>
                        <a:spcAft>
                          <a:spcPts val="0"/>
                        </a:spcAft>
                      </a:pPr>
                      <a:r>
                        <a:rPr lang="en-US" sz="1600" dirty="0">
                          <a:effectLst/>
                        </a:rPr>
                        <a:t>Other children in your class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7.65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2.41</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7.21</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2.48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0.000</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79637964"/>
                  </a:ext>
                </a:extLst>
              </a:tr>
              <a:tr h="293285">
                <a:tc>
                  <a:txBody>
                    <a:bodyPr/>
                    <a:lstStyle/>
                    <a:p>
                      <a:pPr marL="0" marR="50800">
                        <a:lnSpc>
                          <a:spcPct val="115000"/>
                        </a:lnSpc>
                        <a:spcBef>
                          <a:spcPts val="25"/>
                        </a:spcBef>
                        <a:spcAft>
                          <a:spcPts val="0"/>
                        </a:spcAft>
                      </a:pPr>
                      <a:r>
                        <a:rPr lang="en-US" sz="1600" dirty="0">
                          <a:effectLst/>
                        </a:rPr>
                        <a:t>Your friends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7.44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2.52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7.34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2.52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dirty="0">
                          <a:effectLst/>
                        </a:rPr>
                        <a:t>0.342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39509900"/>
                  </a:ext>
                </a:extLst>
              </a:tr>
              <a:tr h="293285">
                <a:tc>
                  <a:txBody>
                    <a:bodyPr/>
                    <a:lstStyle/>
                    <a:p>
                      <a:pPr marL="0" marR="50800">
                        <a:lnSpc>
                          <a:spcPct val="115000"/>
                        </a:lnSpc>
                        <a:spcBef>
                          <a:spcPts val="25"/>
                        </a:spcBef>
                        <a:spcAft>
                          <a:spcPts val="0"/>
                        </a:spcAft>
                      </a:pPr>
                      <a:r>
                        <a:rPr lang="en-US" sz="1600" dirty="0">
                          <a:effectLst/>
                        </a:rPr>
                        <a:t>What may happen to you later in your life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7.32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2.85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7.13</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smtClean="0">
                          <a:effectLst/>
                        </a:rPr>
                        <a:t>2.69</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15000"/>
                        </a:lnSpc>
                        <a:spcBef>
                          <a:spcPts val="25"/>
                        </a:spcBef>
                        <a:spcAft>
                          <a:spcPts val="0"/>
                        </a:spcAft>
                      </a:pPr>
                      <a:r>
                        <a:rPr lang="en-US" sz="1600" dirty="0">
                          <a:effectLst/>
                        </a:rPr>
                        <a:t>0.118</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67988506"/>
                  </a:ext>
                </a:extLst>
              </a:tr>
            </a:tbl>
          </a:graphicData>
        </a:graphic>
      </p:graphicFrame>
    </p:spTree>
    <p:extLst>
      <p:ext uri="{BB962C8B-B14F-4D97-AF65-F5344CB8AC3E}">
        <p14:creationId xmlns:p14="http://schemas.microsoft.com/office/powerpoint/2010/main" val="919894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487" y="589964"/>
            <a:ext cx="11642502" cy="923330"/>
          </a:xfrm>
          <a:prstGeom prst="rect">
            <a:avLst/>
          </a:prstGeom>
        </p:spPr>
        <p:txBody>
          <a:bodyPr wrap="square">
            <a:spAutoFit/>
          </a:bodyPr>
          <a:lstStyle/>
          <a:p>
            <a:pPr>
              <a:lnSpc>
                <a:spcPct val="150000"/>
              </a:lnSpc>
            </a:pPr>
            <a:r>
              <a:rPr lang="en-US" b="1" i="1" dirty="0" smtClean="0">
                <a:solidFill>
                  <a:srgbClr val="C00000"/>
                </a:solidFill>
                <a:latin typeface="PalatinoLinotype-Roman"/>
                <a:ea typeface="Calibri" panose="020F0502020204030204" pitchFamily="34" charset="0"/>
                <a:cs typeface="Times New Roman" panose="02020603050405020304" pitchFamily="18" charset="0"/>
              </a:rPr>
              <a:t>CW-PWBS </a:t>
            </a:r>
            <a:r>
              <a:rPr lang="en-US" b="1" i="1" dirty="0">
                <a:solidFill>
                  <a:srgbClr val="C00000"/>
                </a:solidFill>
                <a:latin typeface="PalatinoLinotype-Roman"/>
                <a:ea typeface="Calibri" panose="020F0502020204030204" pitchFamily="34" charset="0"/>
                <a:cs typeface="Times New Roman" panose="02020603050405020304" pitchFamily="18" charset="0"/>
              </a:rPr>
              <a:t>(Children’s Worlds Psychological Well-Being Scale) </a:t>
            </a:r>
            <a:endParaRPr lang="en-US" b="1" i="1" dirty="0" smtClean="0">
              <a:solidFill>
                <a:srgbClr val="C00000"/>
              </a:solidFill>
              <a:latin typeface="PalatinoLinotype-Roman"/>
              <a:ea typeface="Calibri" panose="020F0502020204030204" pitchFamily="34" charset="0"/>
              <a:cs typeface="Times New Roman" panose="02020603050405020304" pitchFamily="18" charset="0"/>
            </a:endParaRPr>
          </a:p>
          <a:p>
            <a:pPr>
              <a:lnSpc>
                <a:spcPct val="150000"/>
              </a:lnSpc>
            </a:pPr>
            <a:r>
              <a:rPr lang="en-US" b="1" i="1" dirty="0" smtClean="0">
                <a:solidFill>
                  <a:srgbClr val="C00000"/>
                </a:solidFill>
                <a:latin typeface="PalatinoLinotype-Roman"/>
                <a:ea typeface="Calibri" panose="020F0502020204030204" pitchFamily="34" charset="0"/>
                <a:cs typeface="Times New Roman" panose="02020603050405020304" pitchFamily="18" charset="0"/>
              </a:rPr>
              <a:t>In 12-years-old survey </a:t>
            </a:r>
            <a:endParaRPr lang="vi-VN"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143642" y="1447468"/>
            <a:ext cx="8212975" cy="463075"/>
          </a:xfrm>
          <a:prstGeom prst="rect">
            <a:avLst/>
          </a:prstGeom>
        </p:spPr>
        <p:txBody>
          <a:bodyPr wrap="square">
            <a:spAutoFit/>
          </a:bodyPr>
          <a:lstStyle/>
          <a:p>
            <a:pPr algn="ctr">
              <a:lnSpc>
                <a:spcPct val="150000"/>
              </a:lnSpc>
            </a:pPr>
            <a:r>
              <a:rPr lang="en-US" i="1" dirty="0">
                <a:solidFill>
                  <a:srgbClr val="000000"/>
                </a:solidFill>
                <a:latin typeface="PalatinoLinotype-Roman"/>
                <a:ea typeface="Calibri" panose="020F0502020204030204" pitchFamily="34" charset="0"/>
                <a:cs typeface="Times New Roman" panose="02020603050405020304" pitchFamily="18" charset="0"/>
              </a:rPr>
              <a:t>Table  </a:t>
            </a:r>
            <a:r>
              <a:rPr lang="en-US" i="1" dirty="0" smtClean="0">
                <a:solidFill>
                  <a:srgbClr val="000000"/>
                </a:solidFill>
                <a:latin typeface="PalatinoLinotype-Roman"/>
                <a:ea typeface="Calibri" panose="020F0502020204030204" pitchFamily="34" charset="0"/>
                <a:cs typeface="Times New Roman" panose="02020603050405020304" pitchFamily="18" charset="0"/>
              </a:rPr>
              <a:t>20. </a:t>
            </a:r>
            <a:r>
              <a:rPr lang="en-US" dirty="0">
                <a:solidFill>
                  <a:srgbClr val="000000"/>
                </a:solidFill>
                <a:latin typeface="PalatinoLinotype-Roman"/>
                <a:ea typeface="Calibri" panose="020F0502020204030204" pitchFamily="34" charset="0"/>
                <a:cs typeface="Times New Roman" panose="02020603050405020304" pitchFamily="18" charset="0"/>
              </a:rPr>
              <a:t>Psychological Well-Being of 12 </a:t>
            </a:r>
            <a:r>
              <a:rPr lang="en-US" sz="1700" dirty="0">
                <a:solidFill>
                  <a:srgbClr val="000000"/>
                </a:solidFill>
                <a:latin typeface="PalatinoLinotype-Roman"/>
                <a:ea typeface="Calibri" panose="020F0502020204030204" pitchFamily="34" charset="0"/>
                <a:cs typeface="Times New Roman" panose="02020603050405020304" pitchFamily="18" charset="0"/>
              </a:rPr>
              <a:t>year-old</a:t>
            </a:r>
            <a:r>
              <a:rPr lang="en-US" dirty="0">
                <a:solidFill>
                  <a:srgbClr val="000000"/>
                </a:solidFill>
                <a:latin typeface="PalatinoLinotype-Roman"/>
                <a:ea typeface="Calibri" panose="020F0502020204030204" pitchFamily="34" charset="0"/>
                <a:cs typeface="Times New Roman" panose="02020603050405020304" pitchFamily="18" charset="0"/>
              </a:rPr>
              <a:t> children (n = 1080)</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3514271"/>
              </p:ext>
            </p:extLst>
          </p:nvPr>
        </p:nvGraphicFramePr>
        <p:xfrm>
          <a:off x="1065669" y="1977880"/>
          <a:ext cx="10512439" cy="2980484"/>
        </p:xfrm>
        <a:graphic>
          <a:graphicData uri="http://schemas.openxmlformats.org/drawingml/2006/table">
            <a:tbl>
              <a:tblPr firstRow="1" firstCol="1" bandRow="1">
                <a:tableStyleId>{5C22544A-7EE6-4342-B048-85BDC9FD1C3A}</a:tableStyleId>
              </a:tblPr>
              <a:tblGrid>
                <a:gridCol w="5255087">
                  <a:extLst>
                    <a:ext uri="{9D8B030D-6E8A-4147-A177-3AD203B41FA5}">
                      <a16:colId xmlns="" xmlns:a16="http://schemas.microsoft.com/office/drawing/2014/main" val="810084390"/>
                    </a:ext>
                  </a:extLst>
                </a:gridCol>
                <a:gridCol w="2628676">
                  <a:extLst>
                    <a:ext uri="{9D8B030D-6E8A-4147-A177-3AD203B41FA5}">
                      <a16:colId xmlns="" xmlns:a16="http://schemas.microsoft.com/office/drawing/2014/main" val="3117307941"/>
                    </a:ext>
                  </a:extLst>
                </a:gridCol>
                <a:gridCol w="2628676">
                  <a:extLst>
                    <a:ext uri="{9D8B030D-6E8A-4147-A177-3AD203B41FA5}">
                      <a16:colId xmlns="" xmlns:a16="http://schemas.microsoft.com/office/drawing/2014/main" val="148350316"/>
                    </a:ext>
                  </a:extLst>
                </a:gridCol>
              </a:tblGrid>
              <a:tr h="379713">
                <a:tc>
                  <a:txBody>
                    <a:bodyPr/>
                    <a:lstStyle/>
                    <a:p>
                      <a:pPr marL="38100" marR="38100">
                        <a:lnSpc>
                          <a:spcPts val="1600"/>
                        </a:lnSpc>
                        <a:spcBef>
                          <a:spcPts val="0"/>
                        </a:spcBef>
                        <a:spcAft>
                          <a:spcPts val="0"/>
                        </a:spcAft>
                      </a:pPr>
                      <a:r>
                        <a:rPr lang="en-US" sz="1600" dirty="0">
                          <a:effectLst/>
                        </a:rPr>
                        <a:t>How much you agree with following:</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0" marR="0" algn="ctr">
                        <a:lnSpc>
                          <a:spcPct val="107000"/>
                        </a:lnSpc>
                        <a:spcBef>
                          <a:spcPts val="0"/>
                        </a:spcBef>
                        <a:spcAft>
                          <a:spcPts val="0"/>
                        </a:spcAft>
                      </a:pPr>
                      <a:r>
                        <a:rPr lang="en-US" sz="1600" dirty="0">
                          <a:effectLst/>
                        </a:rPr>
                        <a:t>M</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0"/>
                        </a:spcBef>
                        <a:spcAft>
                          <a:spcPts val="0"/>
                        </a:spcAft>
                      </a:pPr>
                      <a:r>
                        <a:rPr lang="en-US" sz="1600" dirty="0">
                          <a:effectLst/>
                        </a:rPr>
                        <a:t>SD</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2644017646"/>
                  </a:ext>
                </a:extLst>
              </a:tr>
              <a:tr h="370563">
                <a:tc>
                  <a:txBody>
                    <a:bodyPr/>
                    <a:lstStyle/>
                    <a:p>
                      <a:pPr marL="38100" marR="38100">
                        <a:lnSpc>
                          <a:spcPts val="1600"/>
                        </a:lnSpc>
                        <a:spcBef>
                          <a:spcPts val="0"/>
                        </a:spcBef>
                        <a:spcAft>
                          <a:spcPts val="0"/>
                        </a:spcAft>
                      </a:pPr>
                      <a:r>
                        <a:rPr lang="en-US" sz="1600" dirty="0">
                          <a:effectLst/>
                        </a:rPr>
                        <a:t>I like being the way I am</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7.84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2.64</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62090555"/>
                  </a:ext>
                </a:extLst>
              </a:tr>
              <a:tr h="370563">
                <a:tc>
                  <a:txBody>
                    <a:bodyPr/>
                    <a:lstStyle/>
                    <a:p>
                      <a:pPr marL="38100" marR="38100">
                        <a:lnSpc>
                          <a:spcPts val="1600"/>
                        </a:lnSpc>
                        <a:spcBef>
                          <a:spcPts val="0"/>
                        </a:spcBef>
                        <a:spcAft>
                          <a:spcPts val="0"/>
                        </a:spcAft>
                      </a:pPr>
                      <a:r>
                        <a:rPr lang="en-US" sz="1600" dirty="0">
                          <a:effectLst/>
                        </a:rPr>
                        <a:t>I am good at managing my daily responsibilities</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dirty="0">
                          <a:effectLst/>
                        </a:rPr>
                        <a:t>6.84</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2.90</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5432677"/>
                  </a:ext>
                </a:extLst>
              </a:tr>
              <a:tr h="370563">
                <a:tc>
                  <a:txBody>
                    <a:bodyPr/>
                    <a:lstStyle/>
                    <a:p>
                      <a:pPr marL="38100" marR="38100">
                        <a:lnSpc>
                          <a:spcPts val="1600"/>
                        </a:lnSpc>
                        <a:spcBef>
                          <a:spcPts val="0"/>
                        </a:spcBef>
                        <a:spcAft>
                          <a:spcPts val="0"/>
                        </a:spcAft>
                      </a:pPr>
                      <a:r>
                        <a:rPr lang="en-US" sz="1600" dirty="0">
                          <a:effectLst/>
                        </a:rPr>
                        <a:t>People are generally pretty friendly towards 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7.77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603516"/>
                  </a:ext>
                </a:extLst>
              </a:tr>
              <a:tr h="370563">
                <a:tc>
                  <a:txBody>
                    <a:bodyPr/>
                    <a:lstStyle/>
                    <a:p>
                      <a:pPr marL="38100" marR="38100">
                        <a:lnSpc>
                          <a:spcPts val="1600"/>
                        </a:lnSpc>
                        <a:spcBef>
                          <a:spcPts val="0"/>
                        </a:spcBef>
                        <a:spcAft>
                          <a:spcPts val="0"/>
                        </a:spcAft>
                      </a:pPr>
                      <a:r>
                        <a:rPr lang="en-US" sz="1600" dirty="0">
                          <a:effectLst/>
                        </a:rPr>
                        <a:t>I have enough choice about how I spend my time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dirty="0">
                          <a:effectLst/>
                        </a:rPr>
                        <a:t>7.25</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2.88</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71831295"/>
                  </a:ext>
                </a:extLst>
              </a:tr>
              <a:tr h="370563">
                <a:tc>
                  <a:txBody>
                    <a:bodyPr/>
                    <a:lstStyle/>
                    <a:p>
                      <a:pPr marL="38100" marR="38100">
                        <a:lnSpc>
                          <a:spcPts val="1600"/>
                        </a:lnSpc>
                        <a:spcBef>
                          <a:spcPts val="0"/>
                        </a:spcBef>
                        <a:spcAft>
                          <a:spcPts val="0"/>
                        </a:spcAft>
                      </a:pPr>
                      <a:r>
                        <a:rPr lang="en-US" sz="1600" dirty="0">
                          <a:effectLst/>
                        </a:rPr>
                        <a:t>I feel that I am learning a lot at the moment</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7.97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2.45</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78393839"/>
                  </a:ext>
                </a:extLst>
              </a:tr>
              <a:tr h="370563">
                <a:tc>
                  <a:txBody>
                    <a:bodyPr/>
                    <a:lstStyle/>
                    <a:p>
                      <a:pPr marL="38100" marR="38100">
                        <a:lnSpc>
                          <a:spcPts val="1600"/>
                        </a:lnSpc>
                        <a:spcBef>
                          <a:spcPts val="0"/>
                        </a:spcBef>
                        <a:spcAft>
                          <a:spcPts val="0"/>
                        </a:spcAft>
                      </a:pPr>
                      <a:r>
                        <a:rPr lang="en-US" sz="1600" dirty="0">
                          <a:effectLst/>
                        </a:rPr>
                        <a:t>I feel positive about my future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7.42</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a:effectLst/>
                        </a:rPr>
                        <a:t>2.89</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82170121"/>
                  </a:ext>
                </a:extLst>
              </a:tr>
              <a:tr h="377393">
                <a:tc>
                  <a:txBody>
                    <a:bodyPr/>
                    <a:lstStyle/>
                    <a:p>
                      <a:pPr marL="38100" marR="38100">
                        <a:lnSpc>
                          <a:spcPts val="1600"/>
                        </a:lnSpc>
                        <a:spcBef>
                          <a:spcPts val="0"/>
                        </a:spcBef>
                        <a:spcAft>
                          <a:spcPts val="0"/>
                        </a:spcAft>
                      </a:pPr>
                      <a:r>
                        <a:rPr lang="en-US" sz="1600" dirty="0">
                          <a:effectLst/>
                        </a:rPr>
                        <a:t>PWBS (Psychological Well-Being Scale)</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marL="38100" marR="38100" algn="ctr">
                        <a:lnSpc>
                          <a:spcPts val="1600"/>
                        </a:lnSpc>
                        <a:spcBef>
                          <a:spcPts val="0"/>
                        </a:spcBef>
                        <a:spcAft>
                          <a:spcPts val="0"/>
                        </a:spcAft>
                      </a:pPr>
                      <a:r>
                        <a:rPr lang="en-US" sz="1600">
                          <a:effectLst/>
                        </a:rPr>
                        <a:t>75.07</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600" dirty="0">
                          <a:effectLst/>
                        </a:rPr>
                        <a:t>19.42</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55722875"/>
                  </a:ext>
                </a:extLst>
              </a:tr>
            </a:tbl>
          </a:graphicData>
        </a:graphic>
      </p:graphicFrame>
    </p:spTree>
    <p:extLst>
      <p:ext uri="{BB962C8B-B14F-4D97-AF65-F5344CB8AC3E}">
        <p14:creationId xmlns:p14="http://schemas.microsoft.com/office/powerpoint/2010/main" val="3244778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009" y="712359"/>
            <a:ext cx="10954693" cy="3998018"/>
          </a:xfrm>
          <a:prstGeom prst="rect">
            <a:avLst/>
          </a:prstGeom>
        </p:spPr>
        <p:txBody>
          <a:bodyPr wrap="square">
            <a:spAutoFit/>
          </a:bodyPr>
          <a:lstStyle/>
          <a:p>
            <a:pPr marL="75565" marR="0">
              <a:lnSpc>
                <a:spcPts val="1700"/>
              </a:lnSpc>
              <a:spcBef>
                <a:spcPts val="0"/>
              </a:spcBef>
              <a:spcAft>
                <a:spcPts val="800"/>
              </a:spcAft>
            </a:pPr>
            <a:r>
              <a:rPr lang="en-US" sz="2400" b="1" dirty="0">
                <a:solidFill>
                  <a:srgbClr val="17365D"/>
                </a:solidFill>
                <a:latin typeface="Calibri" panose="020F0502020204030204" pitchFamily="34" charset="0"/>
                <a:ea typeface="Calibri" panose="020F0502020204030204" pitchFamily="34" charset="0"/>
                <a:cs typeface="Calibri" panose="020F0502020204030204" pitchFamily="34" charset="0"/>
              </a:rPr>
              <a:t>3. Conclusions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Bef>
                <a:spcPts val="35"/>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Bef>
                <a:spcPts val="35"/>
              </a:spcBef>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The </a:t>
            </a:r>
            <a:r>
              <a:rPr lang="en-US" dirty="0">
                <a:latin typeface="Arial" panose="020B0604020202020204" pitchFamily="34" charset="0"/>
                <a:ea typeface="Calibri" panose="020F0502020204030204" pitchFamily="34" charset="0"/>
                <a:cs typeface="Arial" panose="020B0604020202020204" pitchFamily="34" charset="0"/>
              </a:rPr>
              <a:t>findings on children’s subjective well-being show that:</a:t>
            </a:r>
          </a:p>
          <a:p>
            <a:pPr marL="75565" marR="39370">
              <a:lnSpc>
                <a:spcPct val="115000"/>
              </a:lnSpc>
              <a:spcBef>
                <a:spcPts val="0"/>
              </a:spcBef>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 Most </a:t>
            </a:r>
            <a:r>
              <a:rPr lang="en-US" dirty="0">
                <a:latin typeface="Arial" panose="020B0604020202020204" pitchFamily="34" charset="0"/>
                <a:ea typeface="Calibri" panose="020F0502020204030204" pitchFamily="34" charset="0"/>
                <a:cs typeface="Arial" panose="020B0604020202020204" pitchFamily="34" charset="0"/>
              </a:rPr>
              <a:t>children (about 80%) aged 8 to 12 </a:t>
            </a:r>
            <a:r>
              <a:rPr lang="en-US" dirty="0" smtClean="0">
                <a:latin typeface="Arial" panose="020B0604020202020204" pitchFamily="34" charset="0"/>
                <a:ea typeface="Calibri" panose="020F0502020204030204" pitchFamily="34" charset="0"/>
                <a:cs typeface="Arial" panose="020B0604020202020204" pitchFamily="34" charset="0"/>
              </a:rPr>
              <a:t>in </a:t>
            </a:r>
            <a:r>
              <a:rPr lang="en-US" dirty="0">
                <a:latin typeface="Arial" panose="020B0604020202020204" pitchFamily="34" charset="0"/>
                <a:ea typeface="Calibri" panose="020F0502020204030204" pitchFamily="34" charset="0"/>
                <a:cs typeface="Arial" panose="020B0604020202020204" pitchFamily="34" charset="0"/>
              </a:rPr>
              <a:t>Vietnam are relatively satisfied and happy with their lives. On life as a whole, about 45.6% of the 10 and 12 year-olds and 49.2% of the 8 year-olds were totally satisfied with their life. </a:t>
            </a:r>
          </a:p>
          <a:p>
            <a:pPr marL="75565" marR="39370">
              <a:lnSpc>
                <a:spcPct val="115000"/>
              </a:lnSpc>
              <a:spcBef>
                <a:spcPts val="0"/>
              </a:spcBef>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 There </a:t>
            </a:r>
            <a:r>
              <a:rPr lang="en-US" dirty="0">
                <a:latin typeface="Arial" panose="020B0604020202020204" pitchFamily="34" charset="0"/>
                <a:ea typeface="Calibri" panose="020F0502020204030204" pitchFamily="34" charset="0"/>
                <a:cs typeface="Arial" panose="020B0604020202020204" pitchFamily="34" charset="0"/>
              </a:rPr>
              <a:t>are some differences in children’s well-being responses by age group and area. When asked about various aspects of their home and family, the level of positive response was the lowest among the older age group (age 12). Children living in mountain and rural areas have lower subjective well-being than children living in urban area.</a:t>
            </a:r>
          </a:p>
          <a:p>
            <a:pPr marL="75565" marR="50800">
              <a:lnSpc>
                <a:spcPct val="115000"/>
              </a:lnSpc>
              <a:spcBef>
                <a:spcPts val="25"/>
              </a:spcBef>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 Children </a:t>
            </a:r>
            <a:r>
              <a:rPr lang="en-US" dirty="0">
                <a:latin typeface="Arial" panose="020B0604020202020204" pitchFamily="34" charset="0"/>
                <a:ea typeface="Calibri" panose="020F0502020204030204" pitchFamily="34" charset="0"/>
                <a:cs typeface="Arial" panose="020B0604020202020204" pitchFamily="34" charset="0"/>
              </a:rPr>
              <a:t>less satisfy with the freedom they have, other children in their class, their friends, </a:t>
            </a:r>
            <a:r>
              <a:rPr lang="en-US" dirty="0" smtClean="0">
                <a:latin typeface="Arial" panose="020B0604020202020204" pitchFamily="34" charset="0"/>
                <a:ea typeface="Calibri" panose="020F0502020204030204" pitchFamily="34" charset="0"/>
                <a:cs typeface="Arial" panose="020B0604020202020204" pitchFamily="34" charset="0"/>
              </a:rPr>
              <a:t>and what </a:t>
            </a:r>
            <a:r>
              <a:rPr lang="en-US" dirty="0">
                <a:latin typeface="Arial" panose="020B0604020202020204" pitchFamily="34" charset="0"/>
                <a:ea typeface="Calibri" panose="020F0502020204030204" pitchFamily="34" charset="0"/>
                <a:cs typeface="Arial" panose="020B0604020202020204" pitchFamily="34" charset="0"/>
              </a:rPr>
              <a:t>may happen to them later in their life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25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9101097"/>
              </p:ext>
            </p:extLst>
          </p:nvPr>
        </p:nvGraphicFramePr>
        <p:xfrm>
          <a:off x="358186" y="407323"/>
          <a:ext cx="11694017" cy="5888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74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5602" y="-4157"/>
            <a:ext cx="524079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Education System</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extBox 5"/>
          <p:cNvSpPr txBox="1"/>
          <p:nvPr/>
        </p:nvSpPr>
        <p:spPr>
          <a:xfrm>
            <a:off x="579538" y="1155150"/>
            <a:ext cx="7469746" cy="923330"/>
          </a:xfrm>
          <a:prstGeom prst="rect">
            <a:avLst/>
          </a:prstGeom>
          <a:noFill/>
        </p:spPr>
        <p:txBody>
          <a:bodyPr wrap="square" rtlCol="0">
            <a:spAutoFit/>
          </a:bodyPr>
          <a:lstStyle/>
          <a:p>
            <a:pPr marL="285750" lvl="0" indent="-285750">
              <a:buFont typeface="Wingdings" panose="05000000000000000000" pitchFamily="2" charset="2"/>
              <a:buChar char="v"/>
            </a:pPr>
            <a:r>
              <a:rPr lang="en-US" dirty="0" smtClean="0"/>
              <a:t>Preschool </a:t>
            </a:r>
            <a:r>
              <a:rPr lang="en-US" dirty="0"/>
              <a:t>is optional for children under six, however all children between 6 and 11 must go to primary school. </a:t>
            </a:r>
            <a:endParaRPr lang="vi-VN" dirty="0"/>
          </a:p>
          <a:p>
            <a:endParaRPr lang="vi-VN" dirty="0"/>
          </a:p>
        </p:txBody>
      </p:sp>
      <p:sp>
        <p:nvSpPr>
          <p:cNvPr id="7" name="TextBox 6"/>
          <p:cNvSpPr txBox="1"/>
          <p:nvPr/>
        </p:nvSpPr>
        <p:spPr>
          <a:xfrm>
            <a:off x="579538" y="2228045"/>
            <a:ext cx="7585657" cy="646331"/>
          </a:xfrm>
          <a:prstGeom prst="rect">
            <a:avLst/>
          </a:prstGeom>
          <a:noFill/>
        </p:spPr>
        <p:txBody>
          <a:bodyPr wrap="square" rtlCol="0">
            <a:spAutoFit/>
          </a:bodyPr>
          <a:lstStyle/>
          <a:p>
            <a:pPr marL="285750" lvl="0" indent="-285750">
              <a:buFont typeface="Wingdings" panose="05000000000000000000" pitchFamily="2" charset="2"/>
              <a:buChar char="v"/>
            </a:pPr>
            <a:r>
              <a:rPr lang="en-US" dirty="0" smtClean="0"/>
              <a:t>Elementary </a:t>
            </a:r>
            <a:r>
              <a:rPr lang="en-US" dirty="0"/>
              <a:t>education (</a:t>
            </a:r>
            <a:r>
              <a:rPr lang="en-US" i="1" dirty="0"/>
              <a:t>primary school</a:t>
            </a:r>
            <a:r>
              <a:rPr lang="en-US" dirty="0"/>
              <a:t>) lasts five years (grades 1 to 5, ages 6 - 11). </a:t>
            </a:r>
            <a:endParaRPr lang="vi-VN" dirty="0"/>
          </a:p>
        </p:txBody>
      </p:sp>
      <p:sp>
        <p:nvSpPr>
          <p:cNvPr id="8" name="TextBox 7"/>
          <p:cNvSpPr txBox="1"/>
          <p:nvPr/>
        </p:nvSpPr>
        <p:spPr>
          <a:xfrm>
            <a:off x="579538" y="3145245"/>
            <a:ext cx="7585657" cy="923330"/>
          </a:xfrm>
          <a:prstGeom prst="rect">
            <a:avLst/>
          </a:prstGeom>
          <a:noFill/>
        </p:spPr>
        <p:txBody>
          <a:bodyPr wrap="square" rtlCol="0">
            <a:spAutoFit/>
          </a:bodyPr>
          <a:lstStyle/>
          <a:p>
            <a:pPr marL="285750" lvl="0" indent="-285750">
              <a:buFont typeface="Wingdings" panose="05000000000000000000" pitchFamily="2" charset="2"/>
              <a:buChar char="v"/>
            </a:pPr>
            <a:r>
              <a:rPr lang="en-US" dirty="0"/>
              <a:t>Lower Secondary Education (</a:t>
            </a:r>
            <a:r>
              <a:rPr lang="en-US" i="1" dirty="0"/>
              <a:t>middle school</a:t>
            </a:r>
            <a:r>
              <a:rPr lang="en-US" dirty="0"/>
              <a:t>) lasts 4 years (grades 6 to 9, ages 11 – 15).  </a:t>
            </a:r>
            <a:endParaRPr lang="vi-VN" dirty="0"/>
          </a:p>
          <a:p>
            <a:endParaRPr lang="vi-VN" dirty="0"/>
          </a:p>
        </p:txBody>
      </p:sp>
      <p:sp>
        <p:nvSpPr>
          <p:cNvPr id="9" name="TextBox 8"/>
          <p:cNvSpPr txBox="1"/>
          <p:nvPr/>
        </p:nvSpPr>
        <p:spPr>
          <a:xfrm>
            <a:off x="579538" y="4058290"/>
            <a:ext cx="7585657" cy="923330"/>
          </a:xfrm>
          <a:prstGeom prst="rect">
            <a:avLst/>
          </a:prstGeom>
          <a:noFill/>
        </p:spPr>
        <p:txBody>
          <a:bodyPr wrap="square" rtlCol="0">
            <a:spAutoFit/>
          </a:bodyPr>
          <a:lstStyle/>
          <a:p>
            <a:pPr marL="285750" lvl="0" indent="-285750">
              <a:buFont typeface="Wingdings" panose="05000000000000000000" pitchFamily="2" charset="2"/>
              <a:buChar char="v"/>
            </a:pPr>
            <a:r>
              <a:rPr lang="en-US" dirty="0"/>
              <a:t>Upper secondary education (</a:t>
            </a:r>
            <a:r>
              <a:rPr lang="en-US" i="1" dirty="0"/>
              <a:t>high school</a:t>
            </a:r>
            <a:r>
              <a:rPr lang="en-US" dirty="0"/>
              <a:t>): Most children move to high school at 15. It lasts three years (grades 10 to 12, ages 15-18). </a:t>
            </a:r>
            <a:endParaRPr lang="vi-VN" dirty="0"/>
          </a:p>
          <a:p>
            <a:endParaRPr lang="vi-VN" dirty="0"/>
          </a:p>
        </p:txBody>
      </p:sp>
      <p:pic>
        <p:nvPicPr>
          <p:cNvPr id="10" name="Picture 9" descr="Children in primary school wear uniforms. ImageÂ©kidcyb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9904" y="1120461"/>
            <a:ext cx="3232185" cy="3503053"/>
          </a:xfrm>
          <a:prstGeom prst="rect">
            <a:avLst/>
          </a:prstGeom>
          <a:noFill/>
          <a:ln>
            <a:noFill/>
          </a:ln>
        </p:spPr>
      </p:pic>
    </p:spTree>
    <p:extLst>
      <p:ext uri="{BB962C8B-B14F-4D97-AF65-F5344CB8AC3E}">
        <p14:creationId xmlns:p14="http://schemas.microsoft.com/office/powerpoint/2010/main" val="596071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427" y="1019305"/>
            <a:ext cx="10980527"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Schools are </a:t>
            </a:r>
            <a:r>
              <a:rPr lang="en-US" sz="2400" dirty="0" smtClean="0"/>
              <a:t>not </a:t>
            </a:r>
            <a:r>
              <a:rPr lang="en-US" sz="2400" dirty="0"/>
              <a:t>well equipped, </a:t>
            </a:r>
            <a:r>
              <a:rPr lang="en-US" sz="2400" dirty="0" smtClean="0"/>
              <a:t>and often overcrowded (Some </a:t>
            </a:r>
            <a:r>
              <a:rPr lang="en-US" sz="2400" dirty="0"/>
              <a:t>students go to school in the </a:t>
            </a:r>
            <a:r>
              <a:rPr lang="en-US" sz="2400" dirty="0" smtClean="0"/>
              <a:t>morning; Other </a:t>
            </a:r>
            <a:r>
              <a:rPr lang="en-US" sz="2400" dirty="0"/>
              <a:t>goes to school in the </a:t>
            </a:r>
            <a:r>
              <a:rPr lang="en-US" sz="2400" dirty="0" smtClean="0"/>
              <a:t>afternoons</a:t>
            </a:r>
            <a:r>
              <a:rPr lang="en-US" sz="2400" dirty="0"/>
              <a:t>)</a:t>
            </a:r>
            <a:endParaRPr lang="vi-VN" sz="2400" dirty="0"/>
          </a:p>
          <a:p>
            <a:pPr marL="342900" indent="-342900">
              <a:buFont typeface="Arial" panose="020B0604020202020204" pitchFamily="34" charset="0"/>
              <a:buChar char="•"/>
            </a:pPr>
            <a:r>
              <a:rPr lang="en-US" sz="2400" dirty="0"/>
              <a:t>Teachers frequently emphasis more on discipline in the schoolroom than on active interaction and discussions. </a:t>
            </a:r>
            <a:endParaRPr lang="vi-VN" sz="2400" dirty="0"/>
          </a:p>
          <a:p>
            <a:pPr marL="342900" indent="-342900">
              <a:buFont typeface="Arial" panose="020B0604020202020204" pitchFamily="34" charset="0"/>
              <a:buChar char="•"/>
            </a:pPr>
            <a:r>
              <a:rPr lang="en-US" sz="2400" dirty="0"/>
              <a:t>Teachers try to give as much knowledge as possible to students, but not skills and ways of thinking</a:t>
            </a:r>
            <a:endParaRPr lang="vi-VN" sz="2400" dirty="0"/>
          </a:p>
        </p:txBody>
      </p:sp>
      <p:pic>
        <p:nvPicPr>
          <p:cNvPr id="3" name="Picture 2" descr="Transportation in Vietnam Countrysi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838" y="3449562"/>
            <a:ext cx="5290629" cy="3052293"/>
          </a:xfrm>
          <a:prstGeom prst="rect">
            <a:avLst/>
          </a:prstGeom>
          <a:noFill/>
          <a:ln>
            <a:noFill/>
          </a:ln>
        </p:spPr>
      </p:pic>
    </p:spTree>
    <p:extLst>
      <p:ext uri="{BB962C8B-B14F-4D97-AF65-F5344CB8AC3E}">
        <p14:creationId xmlns:p14="http://schemas.microsoft.com/office/powerpoint/2010/main" val="1433454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753" y="1996615"/>
            <a:ext cx="10751909" cy="2308324"/>
          </a:xfrm>
          <a:prstGeom prst="rect">
            <a:avLst/>
          </a:prstGeom>
          <a:noFill/>
        </p:spPr>
        <p:txBody>
          <a:bodyPr wrap="square" rtlCol="0">
            <a:spAutoFit/>
          </a:bodyPr>
          <a:lstStyle/>
          <a:p>
            <a:r>
              <a:rPr lang="en-US" sz="2400" dirty="0"/>
              <a:t>T</a:t>
            </a:r>
            <a:r>
              <a:rPr lang="en-US" sz="2400" dirty="0" smtClean="0"/>
              <a:t>here </a:t>
            </a:r>
            <a:r>
              <a:rPr lang="en-US" sz="2400" dirty="0"/>
              <a:t>is about 7% children don’t have opportunity to go to primary and lower secondary schools. </a:t>
            </a:r>
            <a:endParaRPr lang="en-US" sz="2400" dirty="0" smtClean="0"/>
          </a:p>
          <a:p>
            <a:endParaRPr lang="en-US" sz="2400" dirty="0"/>
          </a:p>
          <a:p>
            <a:r>
              <a:rPr lang="en-US" sz="2400" dirty="0" smtClean="0"/>
              <a:t>The </a:t>
            </a:r>
            <a:r>
              <a:rPr lang="en-US" sz="2400" dirty="0"/>
              <a:t>out-of-primary school rate was 6,7%; out-of-lower-secondary school rate was 8.1% (Source: </a:t>
            </a:r>
            <a:r>
              <a:rPr lang="en-US" sz="2400" i="1" dirty="0"/>
              <a:t>MOET, 2017). </a:t>
            </a:r>
            <a:r>
              <a:rPr lang="en-US" sz="2400" dirty="0"/>
              <a:t>Out of school children often live in very poor conditions or lack of one or both parents. </a:t>
            </a:r>
            <a:endParaRPr lang="vi-VN" sz="2400" dirty="0"/>
          </a:p>
        </p:txBody>
      </p:sp>
      <p:sp>
        <p:nvSpPr>
          <p:cNvPr id="4" name="Oval 3"/>
          <p:cNvSpPr/>
          <p:nvPr/>
        </p:nvSpPr>
        <p:spPr>
          <a:xfrm>
            <a:off x="933717" y="476518"/>
            <a:ext cx="4340181" cy="11649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i="1" dirty="0"/>
              <a:t>OUT-OF-SCHOOL </a:t>
            </a:r>
            <a:r>
              <a:rPr lang="en-US" b="1" i="1" dirty="0" smtClean="0"/>
              <a:t>CHILDREN</a:t>
            </a:r>
            <a:endParaRPr lang="vi-VN" b="1" dirty="0"/>
          </a:p>
        </p:txBody>
      </p:sp>
    </p:spTree>
    <p:extLst>
      <p:ext uri="{BB962C8B-B14F-4D97-AF65-F5344CB8AC3E}">
        <p14:creationId xmlns:p14="http://schemas.microsoft.com/office/powerpoint/2010/main" val="365659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12197632"/>
              </p:ext>
            </p:extLst>
          </p:nvPr>
        </p:nvGraphicFramePr>
        <p:xfrm>
          <a:off x="6709893" y="645536"/>
          <a:ext cx="5482107" cy="472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60608" y="1076906"/>
            <a:ext cx="6671257" cy="3293209"/>
          </a:xfrm>
          <a:prstGeom prst="rect">
            <a:avLst/>
          </a:prstGeom>
          <a:noFill/>
        </p:spPr>
        <p:txBody>
          <a:bodyPr wrap="square" rtlCol="0">
            <a:spAutoFit/>
          </a:bodyPr>
          <a:lstStyle/>
          <a:p>
            <a:pPr marL="342900" indent="-342900">
              <a:buFont typeface="Arial" panose="020B0604020202020204" pitchFamily="34" charset="0"/>
              <a:buChar char="•"/>
            </a:pPr>
            <a:r>
              <a:rPr lang="en-US" sz="2200" dirty="0"/>
              <a:t>In Vietnam, people in families </a:t>
            </a:r>
            <a:r>
              <a:rPr lang="en-US" sz="2200" dirty="0" smtClean="0"/>
              <a:t>often help </a:t>
            </a:r>
            <a:r>
              <a:rPr lang="en-US" sz="2200" dirty="0"/>
              <a:t>each other</a:t>
            </a:r>
            <a:r>
              <a:rPr lang="en-US" sz="2200" dirty="0" smtClean="0"/>
              <a:t>.</a:t>
            </a:r>
          </a:p>
          <a:p>
            <a:pPr marL="342900" lvl="0" indent="-342900">
              <a:buFont typeface="Arial" panose="020B0604020202020204" pitchFamily="34" charset="0"/>
              <a:buChar char="•"/>
            </a:pPr>
            <a:endParaRPr lang="en-US" sz="2200" dirty="0"/>
          </a:p>
          <a:p>
            <a:pPr marL="342900" lvl="0" indent="-342900">
              <a:buFont typeface="Arial" panose="020B0604020202020204" pitchFamily="34" charset="0"/>
              <a:buChar char="•"/>
            </a:pPr>
            <a:r>
              <a:rPr lang="en-US" sz="2200" dirty="0" smtClean="0"/>
              <a:t>Towns </a:t>
            </a:r>
            <a:r>
              <a:rPr lang="en-US" sz="2200" dirty="0"/>
              <a:t>and cities are very crowded and most people live in small apartments</a:t>
            </a:r>
            <a:r>
              <a:rPr lang="en-US" sz="2200" dirty="0" smtClean="0"/>
              <a:t>.</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Many </a:t>
            </a:r>
            <a:r>
              <a:rPr lang="en-US" sz="2200" dirty="0"/>
              <a:t>Vietnamese people live in the country in small towns and villages.</a:t>
            </a:r>
          </a:p>
          <a:p>
            <a:pPr lvl="0"/>
            <a:endParaRPr lang="en-US" dirty="0"/>
          </a:p>
          <a:p>
            <a:endParaRPr lang="en-US" b="1" dirty="0" smtClean="0"/>
          </a:p>
          <a:p>
            <a:endParaRPr lang="vi-VN" b="1" dirty="0"/>
          </a:p>
        </p:txBody>
      </p:sp>
      <p:sp>
        <p:nvSpPr>
          <p:cNvPr id="5" name="Rectangle 4"/>
          <p:cNvSpPr/>
          <p:nvPr/>
        </p:nvSpPr>
        <p:spPr>
          <a:xfrm>
            <a:off x="3779563" y="9407"/>
            <a:ext cx="4323811"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Everyday life</a:t>
            </a:r>
          </a:p>
        </p:txBody>
      </p:sp>
      <p:pic>
        <p:nvPicPr>
          <p:cNvPr id="6" name="Picture 5" descr="A Vietnamese family on scooter. PhotoÂ©iStock"/>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5639" y="3805706"/>
            <a:ext cx="4369555" cy="2665927"/>
          </a:xfrm>
          <a:prstGeom prst="rect">
            <a:avLst/>
          </a:prstGeom>
          <a:noFill/>
          <a:ln>
            <a:noFill/>
          </a:ln>
        </p:spPr>
      </p:pic>
    </p:spTree>
    <p:extLst>
      <p:ext uri="{BB962C8B-B14F-4D97-AF65-F5344CB8AC3E}">
        <p14:creationId xmlns:p14="http://schemas.microsoft.com/office/powerpoint/2010/main" val="794014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vietnam-tour.biz/wp-content/uploads/2016/08/countryside-in-southern-vietna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7285" y="1008600"/>
            <a:ext cx="4809284" cy="3507116"/>
          </a:xfrm>
          <a:prstGeom prst="rect">
            <a:avLst/>
          </a:prstGeom>
          <a:noFill/>
          <a:ln>
            <a:noFill/>
          </a:ln>
        </p:spPr>
      </p:pic>
      <p:sp>
        <p:nvSpPr>
          <p:cNvPr id="4" name="TextBox 3"/>
          <p:cNvSpPr txBox="1"/>
          <p:nvPr/>
        </p:nvSpPr>
        <p:spPr>
          <a:xfrm>
            <a:off x="373487" y="515389"/>
            <a:ext cx="6220496" cy="2246769"/>
          </a:xfrm>
          <a:prstGeom prst="rect">
            <a:avLst/>
          </a:prstGeom>
          <a:noFill/>
        </p:spPr>
        <p:txBody>
          <a:bodyPr wrap="square" rtlCol="0">
            <a:spAutoFit/>
          </a:bodyPr>
          <a:lstStyle/>
          <a:p>
            <a:r>
              <a:rPr lang="en-US" sz="2000" dirty="0" smtClean="0"/>
              <a:t>Majority </a:t>
            </a:r>
            <a:r>
              <a:rPr lang="en-US" sz="2000" dirty="0"/>
              <a:t>of the population living in rural areas and working in the paddy fields. </a:t>
            </a:r>
            <a:endParaRPr lang="en-US" sz="2000" dirty="0" smtClean="0"/>
          </a:p>
          <a:p>
            <a:r>
              <a:rPr lang="en-US" sz="2000" dirty="0"/>
              <a:t>N</a:t>
            </a:r>
            <a:r>
              <a:rPr lang="en-US" sz="2000" dirty="0" smtClean="0"/>
              <a:t>owadays</a:t>
            </a:r>
            <a:r>
              <a:rPr lang="en-US" sz="2000" dirty="0"/>
              <a:t>, many young people move to the big cities to work with the hope of larger income. </a:t>
            </a:r>
            <a:endParaRPr lang="en-US" sz="2000" dirty="0" smtClean="0"/>
          </a:p>
          <a:p>
            <a:r>
              <a:rPr lang="en-US" sz="2000" dirty="0" smtClean="0"/>
              <a:t>Middle </a:t>
            </a:r>
            <a:r>
              <a:rPr lang="en-US" sz="2000" dirty="0"/>
              <a:t>adults often choose to work in the suburbs, where they can live near their house and families. </a:t>
            </a:r>
            <a:endParaRPr lang="en-US" sz="2000" dirty="0" smtClean="0"/>
          </a:p>
          <a:p>
            <a:endParaRPr lang="vi-VN" sz="2000" dirty="0"/>
          </a:p>
        </p:txBody>
      </p:sp>
    </p:spTree>
    <p:extLst>
      <p:ext uri="{BB962C8B-B14F-4D97-AF65-F5344CB8AC3E}">
        <p14:creationId xmlns:p14="http://schemas.microsoft.com/office/powerpoint/2010/main" val="480754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389</TotalTime>
  <Words>3512</Words>
  <Application>Microsoft Office PowerPoint</Application>
  <PresentationFormat>Widescreen</PresentationFormat>
  <Paragraphs>1038</Paragraphs>
  <Slides>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SimSun</vt:lpstr>
      <vt:lpstr>Arial</vt:lpstr>
      <vt:lpstr>Calibri</vt:lpstr>
      <vt:lpstr>Franklin Gothic Book</vt:lpstr>
      <vt:lpstr>Franklin Gothic Medium</vt:lpstr>
      <vt:lpstr>Mangal</vt:lpstr>
      <vt:lpstr>PalatinoLinotype-Roman</vt:lpstr>
      <vt:lpstr>Times New Roman</vt:lpstr>
      <vt:lpstr>Tunga</vt:lpstr>
      <vt:lpstr>Wingdings</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 Tran</dc:creator>
  <cp:lastModifiedBy>DELL</cp:lastModifiedBy>
  <cp:revision>42</cp:revision>
  <dcterms:created xsi:type="dcterms:W3CDTF">2019-06-17T08:48:13Z</dcterms:created>
  <dcterms:modified xsi:type="dcterms:W3CDTF">2019-06-20T08:38:14Z</dcterms:modified>
</cp:coreProperties>
</file>