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6" r:id="rId7"/>
    <p:sldId id="265" r:id="rId8"/>
    <p:sldId id="268" r:id="rId9"/>
    <p:sldId id="264" r:id="rId10"/>
    <p:sldId id="271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80123"/>
  </p:normalViewPr>
  <p:slideViewPr>
    <p:cSldViewPr snapToGrid="0" snapToObjects="1">
      <p:cViewPr varScale="1">
        <p:scale>
          <a:sx n="88" d="100"/>
          <a:sy n="88" d="100"/>
        </p:scale>
        <p:origin x="15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Wales-10-and-12-Weighted-non-anon%20WG%20repo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Wales-10-and-12-Weighted-non-anon%20WG%20repor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CW%20Wales%20within%20country%20differenc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CW%20Wales%20within%20country%20differenc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nniferhampton/Desktop/Children's%20Worlds/Rights%20and%20Participation/Univaria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baseline="0" dirty="0">
                <a:effectLst/>
              </a:rPr>
              <a:t>Knowledge of Rights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Sheet1!$A$69:$A$71</c:f>
              <c:strCache>
                <c:ptCount val="3"/>
                <c:pt idx="0">
                  <c:v>No</c:v>
                </c:pt>
                <c:pt idx="1">
                  <c:v>Not sure</c:v>
                </c:pt>
                <c:pt idx="2">
                  <c:v>Yes</c:v>
                </c:pt>
              </c:strCache>
            </c:strRef>
          </c:cat>
          <c:val>
            <c:numRef>
              <c:f>Sheet1!$E$69:$E$71</c:f>
              <c:numCache>
                <c:formatCode>0%</c:formatCode>
                <c:ptCount val="3"/>
                <c:pt idx="0">
                  <c:v>0.05</c:v>
                </c:pt>
                <c:pt idx="1">
                  <c:v>0.29430000000000001</c:v>
                </c:pt>
                <c:pt idx="2">
                  <c:v>0.65569999999999995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4-E643-9D90-D6D6C801B2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4280608"/>
        <c:axId val="1794282288"/>
      </c:barChart>
      <c:catAx>
        <c:axId val="17942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82288"/>
        <c:crosses val="autoZero"/>
        <c:auto val="1"/>
        <c:lblAlgn val="ctr"/>
        <c:lblOffset val="100"/>
        <c:noMultiLvlLbl val="0"/>
      </c:catAx>
      <c:valAx>
        <c:axId val="1794282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8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>
                <a:effectLst/>
              </a:rPr>
              <a:t>Local area decisions by age group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'S7 - Area'!$C$104</c:f>
              <c:strCache>
                <c:ptCount val="1"/>
                <c:pt idx="0">
                  <c:v>All Year 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'[2]S7 - Area'!$A$31:$A$35</c:f>
              <c:strCache>
                <c:ptCount val="5"/>
                <c:pt idx="0">
                  <c:v>I do not agree</c:v>
                </c:pt>
                <c:pt idx="1">
                  <c:v>Agree a little bit</c:v>
                </c:pt>
                <c:pt idx="2">
                  <c:v>Agree somewhat</c:v>
                </c:pt>
                <c:pt idx="3">
                  <c:v>Agree a lot</c:v>
                </c:pt>
                <c:pt idx="4">
                  <c:v>Totally agree</c:v>
                </c:pt>
              </c:strCache>
            </c:strRef>
          </c:cat>
          <c:val>
            <c:numRef>
              <c:f>'S7 - Area'!$C$105:$C$109</c:f>
              <c:numCache>
                <c:formatCode>0%</c:formatCode>
                <c:ptCount val="5"/>
                <c:pt idx="0">
                  <c:v>0.1283</c:v>
                </c:pt>
                <c:pt idx="1">
                  <c:v>9.9100000000000008E-2</c:v>
                </c:pt>
                <c:pt idx="2">
                  <c:v>0.17530000000000001</c:v>
                </c:pt>
                <c:pt idx="3">
                  <c:v>0.17510000000000001</c:v>
                </c:pt>
                <c:pt idx="4">
                  <c:v>0.42219999999999996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F-1046-8243-81D5859B237C}"/>
            </c:ext>
          </c:extLst>
        </c:ser>
        <c:ser>
          <c:idx val="1"/>
          <c:order val="1"/>
          <c:tx>
            <c:strRef>
              <c:f>'S7 - Area'!$Q$105</c:f>
              <c:strCache>
                <c:ptCount val="1"/>
                <c:pt idx="0">
                  <c:v>All Year 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'S7 - Area'!$Q$106:$Q$110</c:f>
              <c:numCache>
                <c:formatCode>0%</c:formatCode>
                <c:ptCount val="5"/>
                <c:pt idx="0">
                  <c:v>0.22620000000000001</c:v>
                </c:pt>
                <c:pt idx="1">
                  <c:v>0.13949999999999999</c:v>
                </c:pt>
                <c:pt idx="2">
                  <c:v>0.2077</c:v>
                </c:pt>
                <c:pt idx="3">
                  <c:v>0.16789999999999999</c:v>
                </c:pt>
                <c:pt idx="4">
                  <c:v>0.2586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F-1046-8243-81D5859B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224736"/>
        <c:axId val="1382603376"/>
      </c:barChart>
      <c:catAx>
        <c:axId val="13022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603376"/>
        <c:crosses val="autoZero"/>
        <c:auto val="1"/>
        <c:lblAlgn val="ctr"/>
        <c:lblOffset val="100"/>
        <c:noMultiLvlLbl val="0"/>
      </c:catAx>
      <c:valAx>
        <c:axId val="1382603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224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>
                <a:effectLst/>
              </a:rPr>
              <a:t>School decisions by age group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'S5 - School'!$C$217</c:f>
              <c:strCache>
                <c:ptCount val="1"/>
                <c:pt idx="0">
                  <c:v>All Year 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'[2]S5 - School'!$A$116:$A$120</c:f>
              <c:strCache>
                <c:ptCount val="5"/>
                <c:pt idx="0">
                  <c:v>I do not agree</c:v>
                </c:pt>
                <c:pt idx="1">
                  <c:v>Agree a little bit</c:v>
                </c:pt>
                <c:pt idx="2">
                  <c:v>Agree somewhat</c:v>
                </c:pt>
                <c:pt idx="3">
                  <c:v>Agree a lot</c:v>
                </c:pt>
                <c:pt idx="4">
                  <c:v>Totally agree</c:v>
                </c:pt>
              </c:strCache>
            </c:strRef>
          </c:cat>
          <c:val>
            <c:numRef>
              <c:f>'S5 - School'!$C$234:$C$238</c:f>
              <c:numCache>
                <c:formatCode>0%</c:formatCode>
                <c:ptCount val="5"/>
                <c:pt idx="0">
                  <c:v>4.2000000000000003E-2</c:v>
                </c:pt>
                <c:pt idx="1">
                  <c:v>5.9500000000000004E-2</c:v>
                </c:pt>
                <c:pt idx="2">
                  <c:v>9.2899999999999996E-2</c:v>
                </c:pt>
                <c:pt idx="3">
                  <c:v>0.2445</c:v>
                </c:pt>
                <c:pt idx="4">
                  <c:v>0.56119999999999992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8-F243-9F77-6F0A2F4E01F9}"/>
            </c:ext>
          </c:extLst>
        </c:ser>
        <c:ser>
          <c:idx val="1"/>
          <c:order val="1"/>
          <c:tx>
            <c:strRef>
              <c:f>'S5 - School'!$Q$233</c:f>
              <c:strCache>
                <c:ptCount val="1"/>
                <c:pt idx="0">
                  <c:v>All Year 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'S5 - School'!$Q$234:$Q$238</c:f>
              <c:numCache>
                <c:formatCode>0%</c:formatCode>
                <c:ptCount val="5"/>
                <c:pt idx="0">
                  <c:v>6.9800000000000001E-2</c:v>
                </c:pt>
                <c:pt idx="1">
                  <c:v>0.12210000000000001</c:v>
                </c:pt>
                <c:pt idx="2">
                  <c:v>0.20430000000000001</c:v>
                </c:pt>
                <c:pt idx="3">
                  <c:v>0.2581</c:v>
                </c:pt>
                <c:pt idx="4">
                  <c:v>0.34570000000000001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8-F243-9F77-6F0A2F4E0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224736"/>
        <c:axId val="1382603376"/>
      </c:barChart>
      <c:catAx>
        <c:axId val="13022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603376"/>
        <c:crosses val="autoZero"/>
        <c:auto val="1"/>
        <c:lblAlgn val="ctr"/>
        <c:lblOffset val="100"/>
        <c:noMultiLvlLbl val="0"/>
      </c:catAx>
      <c:valAx>
        <c:axId val="1382603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224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baseline="0" dirty="0">
                <a:effectLst/>
              </a:rPr>
              <a:t>Heard Of UNCRC 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Sheet1!$A$69:$A$71</c:f>
              <c:strCache>
                <c:ptCount val="3"/>
                <c:pt idx="0">
                  <c:v>No</c:v>
                </c:pt>
                <c:pt idx="1">
                  <c:v>Not sure</c:v>
                </c:pt>
                <c:pt idx="2">
                  <c:v>Yes</c:v>
                </c:pt>
              </c:strCache>
            </c:strRef>
          </c:cat>
          <c:val>
            <c:numRef>
              <c:f>Sheet1!$E$77:$E$79</c:f>
              <c:numCache>
                <c:formatCode>0%</c:formatCode>
                <c:ptCount val="3"/>
                <c:pt idx="0">
                  <c:v>0.2303</c:v>
                </c:pt>
                <c:pt idx="1">
                  <c:v>0.46700000000000003</c:v>
                </c:pt>
                <c:pt idx="2">
                  <c:v>0.30269999999999997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0-8B4C-94CA-4EEFAA6507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4280608"/>
        <c:axId val="1794282288"/>
      </c:barChart>
      <c:catAx>
        <c:axId val="17942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82288"/>
        <c:crosses val="autoZero"/>
        <c:auto val="1"/>
        <c:lblAlgn val="ctr"/>
        <c:lblOffset val="100"/>
        <c:noMultiLvlLbl val="0"/>
      </c:catAx>
      <c:valAx>
        <c:axId val="1794282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8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0" i="0" u="none" strike="noStrike" baseline="0" dirty="0">
                <a:effectLst/>
              </a:rPr>
              <a:t>Adults in Wales Respect Children’s Rights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Sheet1!$A$85:$A$89</c:f>
              <c:strCache>
                <c:ptCount val="5"/>
                <c:pt idx="0">
                  <c:v>I do not agree</c:v>
                </c:pt>
                <c:pt idx="1">
                  <c:v>Agree a little bit</c:v>
                </c:pt>
                <c:pt idx="2">
                  <c:v>Agree somewhat</c:v>
                </c:pt>
                <c:pt idx="3">
                  <c:v>Agree a lot</c:v>
                </c:pt>
                <c:pt idx="4">
                  <c:v>Totally agree</c:v>
                </c:pt>
              </c:strCache>
            </c:strRef>
          </c:cat>
          <c:val>
            <c:numRef>
              <c:f>Sheet1!$E$85:$E$89</c:f>
              <c:numCache>
                <c:formatCode>0%</c:formatCode>
                <c:ptCount val="5"/>
                <c:pt idx="0">
                  <c:v>1.95E-2</c:v>
                </c:pt>
                <c:pt idx="1">
                  <c:v>6.0999999999999999E-2</c:v>
                </c:pt>
                <c:pt idx="2">
                  <c:v>0.19070000000000001</c:v>
                </c:pt>
                <c:pt idx="3">
                  <c:v>0.30559999999999998</c:v>
                </c:pt>
                <c:pt idx="4">
                  <c:v>0.42320000000000002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4-3148-ACF4-566616B1EB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4280608"/>
        <c:axId val="1794282288"/>
      </c:barChart>
      <c:catAx>
        <c:axId val="17942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82288"/>
        <c:crosses val="autoZero"/>
        <c:auto val="1"/>
        <c:lblAlgn val="ctr"/>
        <c:lblOffset val="100"/>
        <c:noMultiLvlLbl val="0"/>
      </c:catAx>
      <c:valAx>
        <c:axId val="1794282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28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Rights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'Living in Wales'!$D$24:$D$25</c:f>
              <c:strCache>
                <c:ptCount val="2"/>
                <c:pt idx="0">
                  <c:v>Age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'Living in Wales'!$C$26:$C$34</c:f>
              <c:strCache>
                <c:ptCount val="9"/>
                <c:pt idx="0">
                  <c:v>Know Rights</c:v>
                </c:pt>
                <c:pt idx="1">
                  <c:v>No</c:v>
                </c:pt>
                <c:pt idx="2">
                  <c:v>Not sure</c:v>
                </c:pt>
                <c:pt idx="3">
                  <c:v>Yes</c:v>
                </c:pt>
                <c:pt idx="5">
                  <c:v>Know UNCRC</c:v>
                </c:pt>
                <c:pt idx="6">
                  <c:v>No</c:v>
                </c:pt>
                <c:pt idx="7">
                  <c:v>Not sure</c:v>
                </c:pt>
                <c:pt idx="8">
                  <c:v>Yes</c:v>
                </c:pt>
              </c:strCache>
            </c:strRef>
          </c:cat>
          <c:val>
            <c:numRef>
              <c:f>'Living in Wales'!$D$26:$D$34</c:f>
              <c:numCache>
                <c:formatCode>0%</c:formatCode>
                <c:ptCount val="9"/>
                <c:pt idx="1">
                  <c:v>0.03</c:v>
                </c:pt>
                <c:pt idx="2">
                  <c:v>0.23</c:v>
                </c:pt>
                <c:pt idx="3">
                  <c:v>0.73</c:v>
                </c:pt>
                <c:pt idx="6">
                  <c:v>0.16</c:v>
                </c:pt>
                <c:pt idx="7">
                  <c:v>0.43</c:v>
                </c:pt>
                <c:pt idx="8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4-DA4D-9D74-0AA959E00F9B}"/>
            </c:ext>
          </c:extLst>
        </c:ser>
        <c:ser>
          <c:idx val="1"/>
          <c:order val="1"/>
          <c:tx>
            <c:strRef>
              <c:f>'Living in Wales'!$E$24:$E$25</c:f>
              <c:strCache>
                <c:ptCount val="2"/>
                <c:pt idx="0">
                  <c:v>Age 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'Living in Wales'!$C$26:$C$34</c:f>
              <c:strCache>
                <c:ptCount val="9"/>
                <c:pt idx="0">
                  <c:v>Know Rights</c:v>
                </c:pt>
                <c:pt idx="1">
                  <c:v>No</c:v>
                </c:pt>
                <c:pt idx="2">
                  <c:v>Not sure</c:v>
                </c:pt>
                <c:pt idx="3">
                  <c:v>Yes</c:v>
                </c:pt>
                <c:pt idx="5">
                  <c:v>Know UNCRC</c:v>
                </c:pt>
                <c:pt idx="6">
                  <c:v>No</c:v>
                </c:pt>
                <c:pt idx="7">
                  <c:v>Not sure</c:v>
                </c:pt>
                <c:pt idx="8">
                  <c:v>Yes</c:v>
                </c:pt>
              </c:strCache>
            </c:strRef>
          </c:cat>
          <c:val>
            <c:numRef>
              <c:f>'Living in Wales'!$E$26:$E$34</c:f>
              <c:numCache>
                <c:formatCode>0%</c:formatCode>
                <c:ptCount val="9"/>
                <c:pt idx="1">
                  <c:v>0.06</c:v>
                </c:pt>
                <c:pt idx="2">
                  <c:v>0.33</c:v>
                </c:pt>
                <c:pt idx="3">
                  <c:v>0.61</c:v>
                </c:pt>
                <c:pt idx="6">
                  <c:v>0.27</c:v>
                </c:pt>
                <c:pt idx="7">
                  <c:v>0.49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4-DA4D-9D74-0AA959E00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44175"/>
        <c:axId val="981377199"/>
      </c:barChart>
      <c:catAx>
        <c:axId val="108344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377199"/>
        <c:crosses val="autoZero"/>
        <c:auto val="1"/>
        <c:lblAlgn val="ctr"/>
        <c:lblOffset val="100"/>
        <c:noMultiLvlLbl val="0"/>
      </c:catAx>
      <c:valAx>
        <c:axId val="981377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44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/>
              <a:t>Rights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'Living in Wales'!$N$28:$N$29</c:f>
              <c:strCache>
                <c:ptCount val="2"/>
                <c:pt idx="0">
                  <c:v>Boy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'Living in Wales'!$M$30:$M$38</c:f>
              <c:strCache>
                <c:ptCount val="9"/>
                <c:pt idx="0">
                  <c:v>Know Rights</c:v>
                </c:pt>
                <c:pt idx="1">
                  <c:v>No</c:v>
                </c:pt>
                <c:pt idx="2">
                  <c:v>Not sure</c:v>
                </c:pt>
                <c:pt idx="3">
                  <c:v>Yes</c:v>
                </c:pt>
                <c:pt idx="5">
                  <c:v>Know UNCRC</c:v>
                </c:pt>
                <c:pt idx="6">
                  <c:v>No</c:v>
                </c:pt>
                <c:pt idx="7">
                  <c:v>Not sure</c:v>
                </c:pt>
                <c:pt idx="8">
                  <c:v>Yes</c:v>
                </c:pt>
              </c:strCache>
            </c:strRef>
          </c:cat>
          <c:val>
            <c:numRef>
              <c:f>'Living in Wales'!$N$30:$N$38</c:f>
              <c:numCache>
                <c:formatCode>0%</c:formatCode>
                <c:ptCount val="9"/>
                <c:pt idx="1">
                  <c:v>0.06</c:v>
                </c:pt>
                <c:pt idx="2">
                  <c:v>0.28000000000000003</c:v>
                </c:pt>
                <c:pt idx="3">
                  <c:v>0.66</c:v>
                </c:pt>
                <c:pt idx="6">
                  <c:v>0.24</c:v>
                </c:pt>
                <c:pt idx="7">
                  <c:v>0.44</c:v>
                </c:pt>
                <c:pt idx="8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B-484D-86A2-109AF5F8B3A1}"/>
            </c:ext>
          </c:extLst>
        </c:ser>
        <c:ser>
          <c:idx val="1"/>
          <c:order val="1"/>
          <c:tx>
            <c:strRef>
              <c:f>'Living in Wales'!$O$28:$O$29</c:f>
              <c:strCache>
                <c:ptCount val="2"/>
                <c:pt idx="0">
                  <c:v>Girl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'Living in Wales'!$M$30:$M$38</c:f>
              <c:strCache>
                <c:ptCount val="9"/>
                <c:pt idx="0">
                  <c:v>Know Rights</c:v>
                </c:pt>
                <c:pt idx="1">
                  <c:v>No</c:v>
                </c:pt>
                <c:pt idx="2">
                  <c:v>Not sure</c:v>
                </c:pt>
                <c:pt idx="3">
                  <c:v>Yes</c:v>
                </c:pt>
                <c:pt idx="5">
                  <c:v>Know UNCRC</c:v>
                </c:pt>
                <c:pt idx="6">
                  <c:v>No</c:v>
                </c:pt>
                <c:pt idx="7">
                  <c:v>Not sure</c:v>
                </c:pt>
                <c:pt idx="8">
                  <c:v>Yes</c:v>
                </c:pt>
              </c:strCache>
            </c:strRef>
          </c:cat>
          <c:val>
            <c:numRef>
              <c:f>'Living in Wales'!$O$30:$O$38</c:f>
              <c:numCache>
                <c:formatCode>0%</c:formatCode>
                <c:ptCount val="9"/>
                <c:pt idx="1">
                  <c:v>0.04</c:v>
                </c:pt>
                <c:pt idx="2">
                  <c:v>0.31</c:v>
                </c:pt>
                <c:pt idx="3">
                  <c:v>0.65</c:v>
                </c:pt>
                <c:pt idx="6">
                  <c:v>0.22</c:v>
                </c:pt>
                <c:pt idx="7">
                  <c:v>0.5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B-484D-86A2-109AF5F8B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524735"/>
        <c:axId val="1134129327"/>
      </c:barChart>
      <c:catAx>
        <c:axId val="113952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29327"/>
        <c:crosses val="autoZero"/>
        <c:auto val="1"/>
        <c:lblAlgn val="ctr"/>
        <c:lblOffset val="100"/>
        <c:noMultiLvlLbl val="0"/>
      </c:catAx>
      <c:valAx>
        <c:axId val="11341293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52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Extent</a:t>
            </a:r>
            <a:r>
              <a:rPr lang="en-US" sz="2400" baseline="0" dirty="0"/>
              <a:t> feel children feel listened to by domain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Sheet1!$T$1:$T$2</c:f>
              <c:strCache>
                <c:ptCount val="2"/>
                <c:pt idx="0">
                  <c:v>Listened 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Sheet1!$S$3:$S$22</c:f>
              <c:strCache>
                <c:ptCount val="20"/>
                <c:pt idx="0">
                  <c:v>Home</c:v>
                </c:pt>
                <c:pt idx="1">
                  <c:v>I do not agree</c:v>
                </c:pt>
                <c:pt idx="2">
                  <c:v>Agree a little bit</c:v>
                </c:pt>
                <c:pt idx="3">
                  <c:v>Agree somewhat</c:v>
                </c:pt>
                <c:pt idx="4">
                  <c:v>Agree a lot</c:v>
                </c:pt>
                <c:pt idx="5">
                  <c:v>Totally agree</c:v>
                </c:pt>
                <c:pt idx="7">
                  <c:v>School</c:v>
                </c:pt>
                <c:pt idx="8">
                  <c:v>I do not agree</c:v>
                </c:pt>
                <c:pt idx="9">
                  <c:v>Agree a little bit</c:v>
                </c:pt>
                <c:pt idx="10">
                  <c:v>Agree somewhat</c:v>
                </c:pt>
                <c:pt idx="11">
                  <c:v>Agree a lot</c:v>
                </c:pt>
                <c:pt idx="12">
                  <c:v>Totally agree</c:v>
                </c:pt>
                <c:pt idx="14">
                  <c:v>Local Area</c:v>
                </c:pt>
                <c:pt idx="15">
                  <c:v>I do not agree</c:v>
                </c:pt>
                <c:pt idx="16">
                  <c:v>Agree a little bit</c:v>
                </c:pt>
                <c:pt idx="17">
                  <c:v>Agree somewhat</c:v>
                </c:pt>
                <c:pt idx="18">
                  <c:v>Agree a lot</c:v>
                </c:pt>
                <c:pt idx="19">
                  <c:v>Totally agree</c:v>
                </c:pt>
              </c:strCache>
            </c:strRef>
          </c:cat>
          <c:val>
            <c:numRef>
              <c:f>Sheet1!$T$3:$T$22</c:f>
              <c:numCache>
                <c:formatCode>0%</c:formatCode>
                <c:ptCount val="20"/>
                <c:pt idx="1">
                  <c:v>0.04</c:v>
                </c:pt>
                <c:pt idx="2">
                  <c:v>7.0000000000000007E-2</c:v>
                </c:pt>
                <c:pt idx="3">
                  <c:v>0.12</c:v>
                </c:pt>
                <c:pt idx="4">
                  <c:v>0.22</c:v>
                </c:pt>
                <c:pt idx="5">
                  <c:v>0.56000000000000005</c:v>
                </c:pt>
                <c:pt idx="8">
                  <c:v>0.08</c:v>
                </c:pt>
                <c:pt idx="9">
                  <c:v>0.1</c:v>
                </c:pt>
                <c:pt idx="10">
                  <c:v>0.2</c:v>
                </c:pt>
                <c:pt idx="11">
                  <c:v>0.26</c:v>
                </c:pt>
                <c:pt idx="12">
                  <c:v>0.36</c:v>
                </c:pt>
                <c:pt idx="15">
                  <c:v>0.13</c:v>
                </c:pt>
                <c:pt idx="16">
                  <c:v>0.15</c:v>
                </c:pt>
                <c:pt idx="17">
                  <c:v>0.2</c:v>
                </c:pt>
                <c:pt idx="18">
                  <c:v>0.22</c:v>
                </c:pt>
                <c:pt idx="1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0-9442-A20A-784715A58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42367"/>
        <c:axId val="1034733455"/>
      </c:barChart>
      <c:catAx>
        <c:axId val="111664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733455"/>
        <c:crosses val="autoZero"/>
        <c:auto val="1"/>
        <c:lblAlgn val="ctr"/>
        <c:lblOffset val="100"/>
        <c:noMultiLvlLbl val="0"/>
      </c:catAx>
      <c:valAx>
        <c:axId val="10347334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4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Extent</a:t>
            </a:r>
            <a:r>
              <a:rPr lang="en-US" sz="2400" baseline="0" dirty="0"/>
              <a:t> children feel listened to by age group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Sheet1!$AH$24:$AH$25</c:f>
              <c:strCache>
                <c:ptCount val="2"/>
                <c:pt idx="0">
                  <c:v>Age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Sheet1!$AG$26:$AG$45</c:f>
              <c:strCache>
                <c:ptCount val="20"/>
                <c:pt idx="0">
                  <c:v>Home </c:v>
                </c:pt>
                <c:pt idx="1">
                  <c:v>I do not agree</c:v>
                </c:pt>
                <c:pt idx="2">
                  <c:v>Agree a little bit</c:v>
                </c:pt>
                <c:pt idx="3">
                  <c:v>Agree somewhat</c:v>
                </c:pt>
                <c:pt idx="4">
                  <c:v>Agree a lot</c:v>
                </c:pt>
                <c:pt idx="5">
                  <c:v>Totally agree</c:v>
                </c:pt>
                <c:pt idx="7">
                  <c:v>School</c:v>
                </c:pt>
                <c:pt idx="8">
                  <c:v>I do not agree</c:v>
                </c:pt>
                <c:pt idx="9">
                  <c:v>Agree a little bit</c:v>
                </c:pt>
                <c:pt idx="10">
                  <c:v>Agree somewhat</c:v>
                </c:pt>
                <c:pt idx="11">
                  <c:v>Agree a lot</c:v>
                </c:pt>
                <c:pt idx="12">
                  <c:v>Totally agree</c:v>
                </c:pt>
                <c:pt idx="14">
                  <c:v>Local area</c:v>
                </c:pt>
                <c:pt idx="15">
                  <c:v>I do not agree</c:v>
                </c:pt>
                <c:pt idx="16">
                  <c:v>Agree a little bit</c:v>
                </c:pt>
                <c:pt idx="17">
                  <c:v>Agree somewhat</c:v>
                </c:pt>
                <c:pt idx="18">
                  <c:v>Agree a lot</c:v>
                </c:pt>
                <c:pt idx="19">
                  <c:v>Totally agree</c:v>
                </c:pt>
              </c:strCache>
            </c:strRef>
          </c:cat>
          <c:val>
            <c:numRef>
              <c:f>Sheet1!$AH$26:$AH$45</c:f>
              <c:numCache>
                <c:formatCode>0%</c:formatCode>
                <c:ptCount val="20"/>
                <c:pt idx="1">
                  <c:v>0.03</c:v>
                </c:pt>
                <c:pt idx="2">
                  <c:v>0.05</c:v>
                </c:pt>
                <c:pt idx="3">
                  <c:v>0.09</c:v>
                </c:pt>
                <c:pt idx="4">
                  <c:v>0.23</c:v>
                </c:pt>
                <c:pt idx="5">
                  <c:v>0.59</c:v>
                </c:pt>
                <c:pt idx="8">
                  <c:v>0.03</c:v>
                </c:pt>
                <c:pt idx="9">
                  <c:v>0.06</c:v>
                </c:pt>
                <c:pt idx="10">
                  <c:v>0.11</c:v>
                </c:pt>
                <c:pt idx="11">
                  <c:v>0.26</c:v>
                </c:pt>
                <c:pt idx="12">
                  <c:v>0.54</c:v>
                </c:pt>
                <c:pt idx="15">
                  <c:v>0.08</c:v>
                </c:pt>
                <c:pt idx="16">
                  <c:v>0.1</c:v>
                </c:pt>
                <c:pt idx="17">
                  <c:v>0.17</c:v>
                </c:pt>
                <c:pt idx="18">
                  <c:v>0.27</c:v>
                </c:pt>
                <c:pt idx="19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B-394D-BEED-FE4D1B6DA472}"/>
            </c:ext>
          </c:extLst>
        </c:ser>
        <c:ser>
          <c:idx val="1"/>
          <c:order val="1"/>
          <c:tx>
            <c:strRef>
              <c:f>Sheet1!$AI$24:$AI$25</c:f>
              <c:strCache>
                <c:ptCount val="2"/>
                <c:pt idx="0">
                  <c:v>Age 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Sheet1!$AG$26:$AG$45</c:f>
              <c:strCache>
                <c:ptCount val="20"/>
                <c:pt idx="0">
                  <c:v>Home </c:v>
                </c:pt>
                <c:pt idx="1">
                  <c:v>I do not agree</c:v>
                </c:pt>
                <c:pt idx="2">
                  <c:v>Agree a little bit</c:v>
                </c:pt>
                <c:pt idx="3">
                  <c:v>Agree somewhat</c:v>
                </c:pt>
                <c:pt idx="4">
                  <c:v>Agree a lot</c:v>
                </c:pt>
                <c:pt idx="5">
                  <c:v>Totally agree</c:v>
                </c:pt>
                <c:pt idx="7">
                  <c:v>School</c:v>
                </c:pt>
                <c:pt idx="8">
                  <c:v>I do not agree</c:v>
                </c:pt>
                <c:pt idx="9">
                  <c:v>Agree a little bit</c:v>
                </c:pt>
                <c:pt idx="10">
                  <c:v>Agree somewhat</c:v>
                </c:pt>
                <c:pt idx="11">
                  <c:v>Agree a lot</c:v>
                </c:pt>
                <c:pt idx="12">
                  <c:v>Totally agree</c:v>
                </c:pt>
                <c:pt idx="14">
                  <c:v>Local area</c:v>
                </c:pt>
                <c:pt idx="15">
                  <c:v>I do not agree</c:v>
                </c:pt>
                <c:pt idx="16">
                  <c:v>Agree a little bit</c:v>
                </c:pt>
                <c:pt idx="17">
                  <c:v>Agree somewhat</c:v>
                </c:pt>
                <c:pt idx="18">
                  <c:v>Agree a lot</c:v>
                </c:pt>
                <c:pt idx="19">
                  <c:v>Totally agree</c:v>
                </c:pt>
              </c:strCache>
            </c:strRef>
          </c:cat>
          <c:val>
            <c:numRef>
              <c:f>Sheet1!$AI$26:$AI$45</c:f>
              <c:numCache>
                <c:formatCode>0%</c:formatCode>
                <c:ptCount val="20"/>
                <c:pt idx="1">
                  <c:v>0.04</c:v>
                </c:pt>
                <c:pt idx="2">
                  <c:v>7.0000000000000007E-2</c:v>
                </c:pt>
                <c:pt idx="3">
                  <c:v>0.14000000000000001</c:v>
                </c:pt>
                <c:pt idx="4">
                  <c:v>0.21</c:v>
                </c:pt>
                <c:pt idx="5">
                  <c:v>0.53</c:v>
                </c:pt>
                <c:pt idx="8">
                  <c:v>0.11</c:v>
                </c:pt>
                <c:pt idx="9">
                  <c:v>0.13</c:v>
                </c:pt>
                <c:pt idx="10">
                  <c:v>0.25</c:v>
                </c:pt>
                <c:pt idx="11">
                  <c:v>0.25</c:v>
                </c:pt>
                <c:pt idx="12">
                  <c:v>0.26</c:v>
                </c:pt>
                <c:pt idx="15">
                  <c:v>0.16</c:v>
                </c:pt>
                <c:pt idx="16">
                  <c:v>0.18</c:v>
                </c:pt>
                <c:pt idx="17">
                  <c:v>0.21</c:v>
                </c:pt>
                <c:pt idx="18">
                  <c:v>0.19</c:v>
                </c:pt>
                <c:pt idx="1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B-394D-BEED-FE4D1B6DA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725567"/>
        <c:axId val="1289687087"/>
      </c:barChart>
      <c:catAx>
        <c:axId val="131072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687087"/>
        <c:crosses val="autoZero"/>
        <c:auto val="1"/>
        <c:lblAlgn val="ctr"/>
        <c:lblOffset val="100"/>
        <c:noMultiLvlLbl val="0"/>
      </c:catAx>
      <c:valAx>
        <c:axId val="12896870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72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Sheet1!$U$34:$U$35</c:f>
              <c:strCache>
                <c:ptCount val="2"/>
                <c:pt idx="0">
                  <c:v>Involved in Decisions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Sheet1!$T$36:$T$62</c:f>
              <c:strCache>
                <c:ptCount val="27"/>
                <c:pt idx="0">
                  <c:v>Home</c:v>
                </c:pt>
                <c:pt idx="1">
                  <c:v>I do not agree</c:v>
                </c:pt>
                <c:pt idx="2">
                  <c:v>Agree a little bit</c:v>
                </c:pt>
                <c:pt idx="3">
                  <c:v>Agree somewhat</c:v>
                </c:pt>
                <c:pt idx="4">
                  <c:v>Agree a lot</c:v>
                </c:pt>
                <c:pt idx="5">
                  <c:v>Totally agree</c:v>
                </c:pt>
                <c:pt idx="7">
                  <c:v>School</c:v>
                </c:pt>
                <c:pt idx="8">
                  <c:v>I do not agree</c:v>
                </c:pt>
                <c:pt idx="9">
                  <c:v>Agree a little bit</c:v>
                </c:pt>
                <c:pt idx="10">
                  <c:v>Agree somewhat</c:v>
                </c:pt>
                <c:pt idx="11">
                  <c:v>Agree a lot</c:v>
                </c:pt>
                <c:pt idx="12">
                  <c:v>Totally agree</c:v>
                </c:pt>
                <c:pt idx="14">
                  <c:v>Local Area</c:v>
                </c:pt>
                <c:pt idx="15">
                  <c:v>I do not agree</c:v>
                </c:pt>
                <c:pt idx="16">
                  <c:v>Agree a little bit</c:v>
                </c:pt>
                <c:pt idx="17">
                  <c:v>Agree somewhat</c:v>
                </c:pt>
                <c:pt idx="18">
                  <c:v>Agree a lot</c:v>
                </c:pt>
                <c:pt idx="19">
                  <c:v>Totally agree</c:v>
                </c:pt>
                <c:pt idx="21">
                  <c:v>Country</c:v>
                </c:pt>
                <c:pt idx="22">
                  <c:v>I do not agree</c:v>
                </c:pt>
                <c:pt idx="23">
                  <c:v>Agree a little bit</c:v>
                </c:pt>
                <c:pt idx="24">
                  <c:v>Agree somewhat</c:v>
                </c:pt>
                <c:pt idx="25">
                  <c:v>Agree a lot</c:v>
                </c:pt>
                <c:pt idx="26">
                  <c:v>Totally agree</c:v>
                </c:pt>
              </c:strCache>
            </c:strRef>
          </c:cat>
          <c:val>
            <c:numRef>
              <c:f>Sheet1!$U$36:$U$62</c:f>
              <c:numCache>
                <c:formatCode>0%</c:formatCode>
                <c:ptCount val="27"/>
                <c:pt idx="1">
                  <c:v>7.0000000000000007E-2</c:v>
                </c:pt>
                <c:pt idx="2">
                  <c:v>0.08</c:v>
                </c:pt>
                <c:pt idx="3">
                  <c:v>0.12</c:v>
                </c:pt>
                <c:pt idx="4">
                  <c:v>0.21</c:v>
                </c:pt>
                <c:pt idx="5">
                  <c:v>0.52</c:v>
                </c:pt>
                <c:pt idx="8">
                  <c:v>0.06</c:v>
                </c:pt>
                <c:pt idx="9">
                  <c:v>0.1</c:v>
                </c:pt>
                <c:pt idx="10">
                  <c:v>0.16</c:v>
                </c:pt>
                <c:pt idx="11">
                  <c:v>0.25</c:v>
                </c:pt>
                <c:pt idx="12">
                  <c:v>0.42</c:v>
                </c:pt>
                <c:pt idx="15">
                  <c:v>0.19</c:v>
                </c:pt>
                <c:pt idx="16">
                  <c:v>0.13</c:v>
                </c:pt>
                <c:pt idx="17">
                  <c:v>0.2</c:v>
                </c:pt>
                <c:pt idx="18">
                  <c:v>0.17</c:v>
                </c:pt>
                <c:pt idx="19">
                  <c:v>0.32</c:v>
                </c:pt>
                <c:pt idx="22">
                  <c:v>0.04</c:v>
                </c:pt>
                <c:pt idx="23">
                  <c:v>0.06</c:v>
                </c:pt>
                <c:pt idx="24">
                  <c:v>0.16</c:v>
                </c:pt>
                <c:pt idx="25">
                  <c:v>0.26</c:v>
                </c:pt>
                <c:pt idx="2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C-3443-9774-755D7D1E7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0458751"/>
        <c:axId val="1096171055"/>
      </c:barChart>
      <c:catAx>
        <c:axId val="114045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171055"/>
        <c:crosses val="autoZero"/>
        <c:auto val="1"/>
        <c:lblAlgn val="ctr"/>
        <c:lblOffset val="100"/>
        <c:noMultiLvlLbl val="0"/>
      </c:catAx>
      <c:valAx>
        <c:axId val="1096171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458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Children</a:t>
            </a:r>
            <a:r>
              <a:rPr lang="en-US" sz="2400" baseline="0"/>
              <a:t> listened to and involved in decision making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Sheet1!$T$1:$T$2</c:f>
              <c:strCache>
                <c:ptCount val="2"/>
                <c:pt idx="0">
                  <c:v>Listened 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Sheet1!$S$3:$S$22</c:f>
              <c:strCache>
                <c:ptCount val="20"/>
                <c:pt idx="0">
                  <c:v>Home</c:v>
                </c:pt>
                <c:pt idx="1">
                  <c:v>I do not agree</c:v>
                </c:pt>
                <c:pt idx="2">
                  <c:v>Agree a little bit</c:v>
                </c:pt>
                <c:pt idx="3">
                  <c:v>Agree somewhat</c:v>
                </c:pt>
                <c:pt idx="4">
                  <c:v>Agree a lot</c:v>
                </c:pt>
                <c:pt idx="5">
                  <c:v>Totally agree</c:v>
                </c:pt>
                <c:pt idx="7">
                  <c:v>School</c:v>
                </c:pt>
                <c:pt idx="8">
                  <c:v>I do not agree</c:v>
                </c:pt>
                <c:pt idx="9">
                  <c:v>Agree a little bit</c:v>
                </c:pt>
                <c:pt idx="10">
                  <c:v>Agree somewhat</c:v>
                </c:pt>
                <c:pt idx="11">
                  <c:v>Agree a lot</c:v>
                </c:pt>
                <c:pt idx="12">
                  <c:v>Totally agree</c:v>
                </c:pt>
                <c:pt idx="14">
                  <c:v>Local Area</c:v>
                </c:pt>
                <c:pt idx="15">
                  <c:v>I do not agree</c:v>
                </c:pt>
                <c:pt idx="16">
                  <c:v>Agree a little bit</c:v>
                </c:pt>
                <c:pt idx="17">
                  <c:v>Agree somewhat</c:v>
                </c:pt>
                <c:pt idx="18">
                  <c:v>Agree a lot</c:v>
                </c:pt>
                <c:pt idx="19">
                  <c:v>Totally agree</c:v>
                </c:pt>
              </c:strCache>
            </c:strRef>
          </c:cat>
          <c:val>
            <c:numRef>
              <c:f>Sheet1!$T$3:$T$22</c:f>
              <c:numCache>
                <c:formatCode>0%</c:formatCode>
                <c:ptCount val="20"/>
                <c:pt idx="1">
                  <c:v>0.04</c:v>
                </c:pt>
                <c:pt idx="2">
                  <c:v>7.0000000000000007E-2</c:v>
                </c:pt>
                <c:pt idx="3">
                  <c:v>0.12</c:v>
                </c:pt>
                <c:pt idx="4">
                  <c:v>0.22</c:v>
                </c:pt>
                <c:pt idx="5">
                  <c:v>0.56000000000000005</c:v>
                </c:pt>
                <c:pt idx="8">
                  <c:v>0.08</c:v>
                </c:pt>
                <c:pt idx="9">
                  <c:v>0.1</c:v>
                </c:pt>
                <c:pt idx="10">
                  <c:v>0.2</c:v>
                </c:pt>
                <c:pt idx="11">
                  <c:v>0.26</c:v>
                </c:pt>
                <c:pt idx="12">
                  <c:v>0.36</c:v>
                </c:pt>
                <c:pt idx="15">
                  <c:v>0.13</c:v>
                </c:pt>
                <c:pt idx="16">
                  <c:v>0.15</c:v>
                </c:pt>
                <c:pt idx="17">
                  <c:v>0.2</c:v>
                </c:pt>
                <c:pt idx="18">
                  <c:v>0.22</c:v>
                </c:pt>
                <c:pt idx="1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0-0240-8EE9-BFF1BE8B5453}"/>
            </c:ext>
          </c:extLst>
        </c:ser>
        <c:ser>
          <c:idx val="1"/>
          <c:order val="1"/>
          <c:tx>
            <c:strRef>
              <c:f>Sheet1!$U$1:$U$2</c:f>
              <c:strCache>
                <c:ptCount val="2"/>
                <c:pt idx="0">
                  <c:v>Involved in Decisions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Sheet1!$S$3:$S$22</c:f>
              <c:strCache>
                <c:ptCount val="20"/>
                <c:pt idx="0">
                  <c:v>Home</c:v>
                </c:pt>
                <c:pt idx="1">
                  <c:v>I do not agree</c:v>
                </c:pt>
                <c:pt idx="2">
                  <c:v>Agree a little bit</c:v>
                </c:pt>
                <c:pt idx="3">
                  <c:v>Agree somewhat</c:v>
                </c:pt>
                <c:pt idx="4">
                  <c:v>Agree a lot</c:v>
                </c:pt>
                <c:pt idx="5">
                  <c:v>Totally agree</c:v>
                </c:pt>
                <c:pt idx="7">
                  <c:v>School</c:v>
                </c:pt>
                <c:pt idx="8">
                  <c:v>I do not agree</c:v>
                </c:pt>
                <c:pt idx="9">
                  <c:v>Agree a little bit</c:v>
                </c:pt>
                <c:pt idx="10">
                  <c:v>Agree somewhat</c:v>
                </c:pt>
                <c:pt idx="11">
                  <c:v>Agree a lot</c:v>
                </c:pt>
                <c:pt idx="12">
                  <c:v>Totally agree</c:v>
                </c:pt>
                <c:pt idx="14">
                  <c:v>Local Area</c:v>
                </c:pt>
                <c:pt idx="15">
                  <c:v>I do not agree</c:v>
                </c:pt>
                <c:pt idx="16">
                  <c:v>Agree a little bit</c:v>
                </c:pt>
                <c:pt idx="17">
                  <c:v>Agree somewhat</c:v>
                </c:pt>
                <c:pt idx="18">
                  <c:v>Agree a lot</c:v>
                </c:pt>
                <c:pt idx="19">
                  <c:v>Totally agree</c:v>
                </c:pt>
              </c:strCache>
            </c:strRef>
          </c:cat>
          <c:val>
            <c:numRef>
              <c:f>Sheet1!$U$3:$U$22</c:f>
              <c:numCache>
                <c:formatCode>0%</c:formatCode>
                <c:ptCount val="20"/>
                <c:pt idx="1">
                  <c:v>7.0000000000000007E-2</c:v>
                </c:pt>
                <c:pt idx="2">
                  <c:v>0.08</c:v>
                </c:pt>
                <c:pt idx="3">
                  <c:v>0.12</c:v>
                </c:pt>
                <c:pt idx="4">
                  <c:v>0.21</c:v>
                </c:pt>
                <c:pt idx="5">
                  <c:v>0.52</c:v>
                </c:pt>
                <c:pt idx="8">
                  <c:v>0.06</c:v>
                </c:pt>
                <c:pt idx="9">
                  <c:v>0.1</c:v>
                </c:pt>
                <c:pt idx="10">
                  <c:v>0.16</c:v>
                </c:pt>
                <c:pt idx="11">
                  <c:v>0.25</c:v>
                </c:pt>
                <c:pt idx="12">
                  <c:v>0.42</c:v>
                </c:pt>
                <c:pt idx="15">
                  <c:v>0.19</c:v>
                </c:pt>
                <c:pt idx="16">
                  <c:v>0.13</c:v>
                </c:pt>
                <c:pt idx="17">
                  <c:v>0.2</c:v>
                </c:pt>
                <c:pt idx="18">
                  <c:v>0.17</c:v>
                </c:pt>
                <c:pt idx="1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0-0240-8EE9-BFF1BE8B5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900575"/>
        <c:axId val="1085902255"/>
      </c:barChart>
      <c:catAx>
        <c:axId val="10859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902255"/>
        <c:crosses val="autoZero"/>
        <c:auto val="1"/>
        <c:lblAlgn val="ctr"/>
        <c:lblOffset val="100"/>
        <c:noMultiLvlLbl val="0"/>
      </c:catAx>
      <c:valAx>
        <c:axId val="10859022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9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FB951A-002C-B349-9AD4-E69B0AA79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18A5A-B40F-954B-9475-1310590C7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E232-B29A-9D42-ACF5-140F6D63D1D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D0C35-EEEA-BD47-B05F-CB7F28854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72EEF-73F7-9943-9EEE-5823BCAFF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2373-82BB-9149-8362-A831A350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61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336E-3380-3D4A-A70F-D79233F253DB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5FCF-8CBB-A14C-A588-649206B1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7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5FCF-8CBB-A14C-A588-649206B12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F8CB-AAF3-4743-BBFF-3CA4B9F1D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2F7A6-523A-C940-BD64-AEDED7E15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60A7-24C0-1446-8FAC-721BE0B3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9589-8797-5B40-B12B-4BF788DA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FA09D-44E3-944A-93E5-13E30ADF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5821-1741-D44F-8467-A6576C11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A5CF4-DBCF-8140-8570-A6636347A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176D9-691C-8249-AFDE-1073742D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5357-8380-8C49-8DA8-167F9478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6671-CC73-4B47-80F7-60C6AA28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1F209-61A4-7947-9BA8-B34F4F341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98353-528F-C743-BC82-84E2313CD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D3A8-F39E-7846-85F5-9D87CD91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9D4D-CDAB-644F-81CF-0E7492C7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2134A-8DC9-7D4C-9FBB-A1988973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A20B-CD81-7646-A0CB-FE4A519C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F68D-CA5F-7B4F-B622-2698285BD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14D43-D25E-FC46-99EF-241F3661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45AD9-56D6-A24D-98B6-8413D756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A381-5CE3-C44E-B25C-E2792609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D57C-845D-AF49-9562-4D419DB3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F418-9F1A-CE48-BC7E-0EAA35869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F4A7A-ED59-9141-A9C5-9DD0FE10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8501-E27F-BF4D-B5D4-C9465866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029C-05D5-E04C-B311-4FFFF60F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7A9B-F43D-A04D-8F61-D735A5BB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E152F-575E-974D-A23D-7574EE477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D0361-573A-0946-88F9-A8B0A9DD5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4C75F-63C9-5547-98D2-7D87C835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686CB-397C-CD4E-A756-960826BA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93487-DD84-4746-A301-FF9BA81D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2318-113A-0C46-B53D-DF879890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CEE9D-E5B0-744C-B239-53653984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B42D2-E863-E747-989C-D96CC1589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78238-0FD5-314C-A790-5EAB29BD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E025F-96B8-C54B-BD91-AA905CEE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A546F-693A-5D4A-9DBB-ACF97008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AC2DB-74DD-C64E-B9F3-67FA9773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D9D44-2365-364B-AF4C-E034410D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73F1-23D0-5647-B1C1-32596DCF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4917C-3041-D44B-BD57-7FAE04A2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B12C8-B259-124B-8D53-65135FBD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B73E8-32BF-A744-8325-1B737641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4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451C5-0174-C44D-B3B2-1B394B54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AE711-6DB2-FB43-AE70-A0C9748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35C88-241F-074A-8939-9ECAA997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8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3727-D7BC-0B4C-A4F0-10D1F802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16E9-C797-F747-98D8-084BFAB7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F4B5-04C4-9B44-B621-F4709E247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AA89E-DD58-7F49-A43A-A0EDDF47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84818-37C2-2947-A7DF-AC72B3E8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24E3A-9FED-A448-831C-5D5BF3CC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65CD-D7F0-2343-8226-F56AE69C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F2114-C243-B94A-AFA9-89540499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DFC73-7808-1A48-AEB5-A876E73A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AAFF-7BDA-8E4F-905A-423F15D3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B37C9-A34F-164F-B142-914765F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EDC2B-116F-0141-AD15-40B8F508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4B145-D387-EF4D-A542-0114A2E7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A2F6A-3F54-6F43-BBDC-D3F70265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7BF4-E35B-0D42-BB81-8F34FB2C8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40FC-DD50-104F-9C06-21E2EFDA3B5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90FB-0BC1-0F4A-A409-30E4227FE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10E1-A719-3F4E-AEB9-A995E3DEB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1E44-BDD7-6743-AB7B-7D40530D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6DA64E-EB13-4B6B-B5C7-EDB6E8B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D23E08C-A734-3143-B970-110A4BC9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4090" y="4446151"/>
            <a:ext cx="4306817" cy="805978"/>
          </a:xfrm>
        </p:spPr>
        <p:txBody>
          <a:bodyPr anchor="b">
            <a:normAutofit fontScale="92500"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Jennifer Hampton, Rhian </a:t>
            </a:r>
            <a:r>
              <a:rPr lang="en-US" sz="1800" dirty="0" err="1">
                <a:solidFill>
                  <a:srgbClr val="000000"/>
                </a:solidFill>
              </a:rPr>
              <a:t>Barrance</a:t>
            </a:r>
            <a:r>
              <a:rPr lang="en-US" sz="1800" dirty="0">
                <a:solidFill>
                  <a:srgbClr val="000000"/>
                </a:solidFill>
              </a:rPr>
              <a:t>, Chris Taylor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Cardiff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7A9A1-574B-F748-B158-10FB60DE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276" y="2638697"/>
            <a:ext cx="4481477" cy="180745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</a:rPr>
              <a:t>Children’s Worlds in Wales: Rights &amp; Participation</a:t>
            </a:r>
          </a:p>
        </p:txBody>
      </p:sp>
      <p:sp>
        <p:nvSpPr>
          <p:cNvPr id="16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0086"/>
            <a:ext cx="3209709" cy="267791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4527" y="2905885"/>
            <a:ext cx="2765788" cy="273172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660E7-D8E4-5649-90FF-0B5F220B8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2" y="871843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81D852C-1806-4A48-A2E1-FD7061DAFA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1" y="5275742"/>
            <a:ext cx="2465353" cy="924507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7270F1-1AF9-2F4D-8EC8-A8DF4F92FF6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708" y="3393939"/>
            <a:ext cx="1853424" cy="178392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6973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AEC48E-4F2D-E045-870D-83FB70DF3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058106"/>
              </p:ext>
            </p:extLst>
          </p:nvPr>
        </p:nvGraphicFramePr>
        <p:xfrm>
          <a:off x="3386827" y="135738"/>
          <a:ext cx="8657421" cy="642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ACD439B-D779-E448-961E-0597A7F4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9" y="2299689"/>
            <a:ext cx="30460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Listened to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4798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182682-0D57-2941-9B7E-25FB0F26A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15338"/>
              </p:ext>
            </p:extLst>
          </p:nvPr>
        </p:nvGraphicFramePr>
        <p:xfrm>
          <a:off x="7029199" y="3258000"/>
          <a:ext cx="501505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A66A9F-89D5-D746-A887-1C4A9FE85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42490"/>
              </p:ext>
            </p:extLst>
          </p:nvPr>
        </p:nvGraphicFramePr>
        <p:xfrm>
          <a:off x="3193774" y="135738"/>
          <a:ext cx="501505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69BFE330-D915-E447-9ECA-3CF7C18E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9" y="2299689"/>
            <a:ext cx="3046025" cy="1325563"/>
          </a:xfrm>
        </p:spPr>
        <p:txBody>
          <a:bodyPr>
            <a:normAutofit/>
          </a:bodyPr>
          <a:lstStyle/>
          <a:p>
            <a:r>
              <a:rPr lang="en-US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73760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A786E665-980B-9148-AACB-1284A022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9" y="2299689"/>
            <a:ext cx="3046025" cy="1325563"/>
          </a:xfrm>
        </p:spPr>
        <p:txBody>
          <a:bodyPr>
            <a:normAutofit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E49FA69-2924-B449-8BAD-8A825D5C504A}"/>
              </a:ext>
            </a:extLst>
          </p:cNvPr>
          <p:cNvSpPr txBox="1">
            <a:spLocks/>
          </p:cNvSpPr>
          <p:nvPr/>
        </p:nvSpPr>
        <p:spPr>
          <a:xfrm>
            <a:off x="3781294" y="816461"/>
            <a:ext cx="7467600" cy="522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+mj-lt"/>
              </a:rPr>
              <a:t>The </a:t>
            </a:r>
            <a:r>
              <a:rPr lang="en-US" sz="3200" dirty="0" err="1">
                <a:latin typeface="+mj-lt"/>
              </a:rPr>
              <a:t>realisation</a:t>
            </a:r>
            <a:r>
              <a:rPr lang="en-US" sz="3200" dirty="0">
                <a:latin typeface="+mj-lt"/>
              </a:rPr>
              <a:t> of children’s rights and participation through the education system in Wales</a:t>
            </a:r>
          </a:p>
          <a:p>
            <a:endParaRPr lang="en-US" dirty="0"/>
          </a:p>
          <a:p>
            <a:r>
              <a:rPr lang="en-US" dirty="0"/>
              <a:t>Relationship to SWB</a:t>
            </a:r>
          </a:p>
          <a:p>
            <a:pPr lvl="1"/>
            <a:r>
              <a:rPr lang="en-US" dirty="0"/>
              <a:t>Domain &amp; overall</a:t>
            </a:r>
          </a:p>
          <a:p>
            <a:pPr lvl="1"/>
            <a:endParaRPr lang="en-US" dirty="0"/>
          </a:p>
          <a:p>
            <a:r>
              <a:rPr lang="en-US" dirty="0"/>
              <a:t>Within country</a:t>
            </a:r>
          </a:p>
          <a:p>
            <a:pPr lvl="1"/>
            <a:r>
              <a:rPr lang="en-US" dirty="0"/>
              <a:t>School effects </a:t>
            </a:r>
          </a:p>
          <a:p>
            <a:endParaRPr lang="en-US" dirty="0"/>
          </a:p>
          <a:p>
            <a:r>
              <a:rPr lang="en-US" dirty="0"/>
              <a:t>Potential for expansion to international data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E1CD556-4471-3E47-AEB3-69E1D4FED2D4}"/>
              </a:ext>
            </a:extLst>
          </p:cNvPr>
          <p:cNvSpPr txBox="1">
            <a:spLocks/>
          </p:cNvSpPr>
          <p:nvPr/>
        </p:nvSpPr>
        <p:spPr>
          <a:xfrm>
            <a:off x="3386828" y="171621"/>
            <a:ext cx="82565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94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C86504F-C189-DB4C-BAE3-6349E4C16C0D}"/>
              </a:ext>
            </a:extLst>
          </p:cNvPr>
          <p:cNvSpPr txBox="1">
            <a:spLocks/>
          </p:cNvSpPr>
          <p:nvPr/>
        </p:nvSpPr>
        <p:spPr>
          <a:xfrm>
            <a:off x="4283405" y="3261715"/>
            <a:ext cx="4306817" cy="3345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HamptonJM1@cardiff.ac.uk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7F5320-2B88-754E-8562-B12275B3ED85}"/>
              </a:ext>
            </a:extLst>
          </p:cNvPr>
          <p:cNvSpPr txBox="1">
            <a:spLocks/>
          </p:cNvSpPr>
          <p:nvPr/>
        </p:nvSpPr>
        <p:spPr>
          <a:xfrm>
            <a:off x="4196076" y="2455736"/>
            <a:ext cx="4481477" cy="80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2506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6F8CB-BE7D-4D48-AEC4-20E501611E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57"/>
          <a:stretch/>
        </p:blipFill>
        <p:spPr>
          <a:xfrm>
            <a:off x="2879928" y="323850"/>
            <a:ext cx="4493732" cy="5307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45DAB-C797-A747-94BC-C4BA98518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484" y="0"/>
            <a:ext cx="4424516" cy="68580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CEA22A22-05CE-5A43-946C-CF6D8EA6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1" y="2299689"/>
            <a:ext cx="2085896" cy="1325563"/>
          </a:xfrm>
        </p:spPr>
        <p:txBody>
          <a:bodyPr/>
          <a:lstStyle/>
          <a:p>
            <a:r>
              <a:rPr lang="en-US" dirty="0"/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85904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C731FE6-16A3-5348-B548-E0E220DE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1" y="2299689"/>
            <a:ext cx="2085896" cy="1325563"/>
          </a:xfrm>
        </p:spPr>
        <p:txBody>
          <a:bodyPr>
            <a:normAutofit/>
          </a:bodyPr>
          <a:lstStyle/>
          <a:p>
            <a:r>
              <a:rPr lang="en-US" dirty="0"/>
              <a:t>Policy context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2B3C30F-C610-9043-9886-847ADAADD1A8}"/>
              </a:ext>
            </a:extLst>
          </p:cNvPr>
          <p:cNvSpPr txBox="1">
            <a:spLocks/>
          </p:cNvSpPr>
          <p:nvPr/>
        </p:nvSpPr>
        <p:spPr>
          <a:xfrm>
            <a:off x="4013200" y="449150"/>
            <a:ext cx="6598278" cy="6273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Rights of Children and Young Persons Measure 2011</a:t>
            </a:r>
          </a:p>
          <a:p>
            <a:pPr lvl="1"/>
            <a:r>
              <a:rPr lang="en-US" dirty="0"/>
              <a:t>“Making provision for the rights and obligations set out in the [UNCRC]”</a:t>
            </a:r>
          </a:p>
          <a:p>
            <a:pPr lvl="1"/>
            <a:r>
              <a:rPr lang="en-US" dirty="0"/>
              <a:t>Ministers must have “due regard”</a:t>
            </a:r>
          </a:p>
          <a:p>
            <a:pPr lvl="1"/>
            <a:r>
              <a:rPr lang="en-US" dirty="0"/>
              <a:t>Children’s Rights Impact Assessments</a:t>
            </a:r>
          </a:p>
          <a:p>
            <a:r>
              <a:rPr lang="en-US" dirty="0"/>
              <a:t> Children’s and Young People’s Wellbeing Monitor</a:t>
            </a:r>
          </a:p>
          <a:p>
            <a:r>
              <a:rPr lang="en-US" dirty="0"/>
              <a:t>Children’s Commissioner for Wales</a:t>
            </a:r>
          </a:p>
          <a:p>
            <a:r>
              <a:rPr lang="en-US" dirty="0"/>
              <a:t>Wellbeing of Future Generations Act 2015</a:t>
            </a:r>
          </a:p>
          <a:p>
            <a:r>
              <a:rPr lang="en-US" dirty="0"/>
              <a:t>Youth Parliament</a:t>
            </a:r>
          </a:p>
          <a:p>
            <a:r>
              <a:rPr lang="en-US" dirty="0"/>
              <a:t>School Councils</a:t>
            </a:r>
          </a:p>
          <a:p>
            <a:r>
              <a:rPr lang="en-US" dirty="0"/>
              <a:t>Votes at 16</a:t>
            </a:r>
          </a:p>
        </p:txBody>
      </p:sp>
    </p:spTree>
    <p:extLst>
      <p:ext uri="{BB962C8B-B14F-4D97-AF65-F5344CB8AC3E}">
        <p14:creationId xmlns:p14="http://schemas.microsoft.com/office/powerpoint/2010/main" val="132544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641A49-1CDF-5C43-83B0-250963D2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1" y="2299689"/>
            <a:ext cx="2085896" cy="1325563"/>
          </a:xfrm>
        </p:spPr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9F8EC51-AD54-0E47-BF58-519D48757A46}"/>
              </a:ext>
            </a:extLst>
          </p:cNvPr>
          <p:cNvSpPr txBox="1">
            <a:spLocks/>
          </p:cNvSpPr>
          <p:nvPr/>
        </p:nvSpPr>
        <p:spPr>
          <a:xfrm>
            <a:off x="3808150" y="816461"/>
            <a:ext cx="3239077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year-olds</a:t>
            </a:r>
          </a:p>
          <a:p>
            <a:pPr lvl="1"/>
            <a:r>
              <a:rPr lang="en-US" dirty="0"/>
              <a:t>Primary school</a:t>
            </a:r>
          </a:p>
          <a:p>
            <a:pPr lvl="1"/>
            <a:r>
              <a:rPr lang="en-US" dirty="0"/>
              <a:t>959 children </a:t>
            </a:r>
          </a:p>
          <a:p>
            <a:pPr lvl="1"/>
            <a:r>
              <a:rPr lang="en-US" dirty="0"/>
              <a:t>34 schools</a:t>
            </a:r>
          </a:p>
          <a:p>
            <a:pPr lvl="1"/>
            <a:endParaRPr lang="en-US" dirty="0"/>
          </a:p>
          <a:p>
            <a:r>
              <a:rPr lang="en-US" dirty="0"/>
              <a:t>12 year-olds</a:t>
            </a:r>
          </a:p>
          <a:p>
            <a:pPr lvl="1"/>
            <a:r>
              <a:rPr lang="en-US" dirty="0"/>
              <a:t>Secondary school</a:t>
            </a:r>
          </a:p>
          <a:p>
            <a:pPr lvl="1"/>
            <a:r>
              <a:rPr lang="en-US" dirty="0"/>
              <a:t>1668 children</a:t>
            </a:r>
          </a:p>
          <a:p>
            <a:pPr lvl="1"/>
            <a:r>
              <a:rPr lang="en-US" dirty="0"/>
              <a:t>20 schools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2909B8-052F-4140-BC6D-AA91EB400268}"/>
              </a:ext>
            </a:extLst>
          </p:cNvPr>
          <p:cNvSpPr txBox="1">
            <a:spLocks/>
          </p:cNvSpPr>
          <p:nvPr/>
        </p:nvSpPr>
        <p:spPr>
          <a:xfrm>
            <a:off x="7382906" y="2540487"/>
            <a:ext cx="4355523" cy="377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Sampling</a:t>
            </a:r>
          </a:p>
          <a:p>
            <a:pPr lvl="1"/>
            <a:r>
              <a:rPr lang="en-US" dirty="0"/>
              <a:t>State-maintained schools</a:t>
            </a:r>
          </a:p>
          <a:p>
            <a:pPr lvl="1"/>
            <a:r>
              <a:rPr lang="en-US" dirty="0"/>
              <a:t>Four regions</a:t>
            </a:r>
          </a:p>
          <a:p>
            <a:pPr lvl="1"/>
            <a:r>
              <a:rPr lang="en-US" dirty="0"/>
              <a:t>Free school meal eligibility</a:t>
            </a:r>
          </a:p>
          <a:p>
            <a:pPr lvl="1"/>
            <a:endParaRPr lang="en-US" dirty="0"/>
          </a:p>
          <a:p>
            <a:r>
              <a:rPr lang="en-US" dirty="0"/>
              <a:t>Collection</a:t>
            </a:r>
          </a:p>
          <a:p>
            <a:pPr lvl="1"/>
            <a:r>
              <a:rPr lang="en-US" dirty="0"/>
              <a:t>Classroom based</a:t>
            </a:r>
          </a:p>
          <a:p>
            <a:pPr lvl="1"/>
            <a:r>
              <a:rPr lang="en-US" dirty="0"/>
              <a:t>Online </a:t>
            </a:r>
          </a:p>
        </p:txBody>
      </p:sp>
    </p:spTree>
    <p:extLst>
      <p:ext uri="{BB962C8B-B14F-4D97-AF65-F5344CB8AC3E}">
        <p14:creationId xmlns:p14="http://schemas.microsoft.com/office/powerpoint/2010/main" val="226273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572BB3-DC84-4F49-9AEB-959D1F27A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10461"/>
              </p:ext>
            </p:extLst>
          </p:nvPr>
        </p:nvGraphicFramePr>
        <p:xfrm>
          <a:off x="1913399" y="135737"/>
          <a:ext cx="4576669" cy="303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96AA70-0BF4-A24B-BCA8-C9D7F3DAB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96854"/>
              </p:ext>
            </p:extLst>
          </p:nvPr>
        </p:nvGraphicFramePr>
        <p:xfrm>
          <a:off x="7120627" y="198514"/>
          <a:ext cx="4576669" cy="303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75355D-20C6-9E41-9BDB-55FE7C2E0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820947"/>
              </p:ext>
            </p:extLst>
          </p:nvPr>
        </p:nvGraphicFramePr>
        <p:xfrm>
          <a:off x="4134678" y="3625252"/>
          <a:ext cx="7562619" cy="303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2E9796A3-B872-E14F-9303-EAE97DCB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1" y="2299689"/>
            <a:ext cx="2085896" cy="1325563"/>
          </a:xfrm>
        </p:spPr>
        <p:txBody>
          <a:bodyPr>
            <a:normAutofit/>
          </a:bodyPr>
          <a:lstStyle/>
          <a:p>
            <a:r>
              <a:rPr lang="en-US" dirty="0"/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257572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3D9C4E9-B993-3842-85CA-DBD867893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693885"/>
              </p:ext>
            </p:extLst>
          </p:nvPr>
        </p:nvGraphicFramePr>
        <p:xfrm>
          <a:off x="2423594" y="18452"/>
          <a:ext cx="5974818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AD5123F-2126-684E-9589-2137F9C75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55916"/>
              </p:ext>
            </p:extLst>
          </p:nvPr>
        </p:nvGraphicFramePr>
        <p:xfrm>
          <a:off x="6096000" y="3239548"/>
          <a:ext cx="579555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FF21E90-F2A1-E64C-8753-C092EF50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0" y="2299689"/>
            <a:ext cx="24653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Rights by subgroups</a:t>
            </a:r>
          </a:p>
        </p:txBody>
      </p:sp>
    </p:spTree>
    <p:extLst>
      <p:ext uri="{BB962C8B-B14F-4D97-AF65-F5344CB8AC3E}">
        <p14:creationId xmlns:p14="http://schemas.microsoft.com/office/powerpoint/2010/main" val="38676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0A09BC-1C41-C747-990B-D53972AFF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734490"/>
              </p:ext>
            </p:extLst>
          </p:nvPr>
        </p:nvGraphicFramePr>
        <p:xfrm>
          <a:off x="3530991" y="385369"/>
          <a:ext cx="8370277" cy="608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6AA4F01-BA80-D64B-B840-9814B509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0" y="2299689"/>
            <a:ext cx="2764262" cy="1325563"/>
          </a:xfrm>
        </p:spPr>
        <p:txBody>
          <a:bodyPr>
            <a:normAutofit/>
          </a:bodyPr>
          <a:lstStyle/>
          <a:p>
            <a:r>
              <a:rPr lang="en-US" dirty="0"/>
              <a:t>Listened to</a:t>
            </a:r>
          </a:p>
        </p:txBody>
      </p:sp>
    </p:spTree>
    <p:extLst>
      <p:ext uri="{BB962C8B-B14F-4D97-AF65-F5344CB8AC3E}">
        <p14:creationId xmlns:p14="http://schemas.microsoft.com/office/powerpoint/2010/main" val="297136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CE860CD-93EC-FD46-B6D3-E58BF6EE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50" y="2299689"/>
            <a:ext cx="2764262" cy="1325563"/>
          </a:xfrm>
        </p:spPr>
        <p:txBody>
          <a:bodyPr>
            <a:normAutofit/>
          </a:bodyPr>
          <a:lstStyle/>
          <a:p>
            <a:r>
              <a:rPr lang="en-US" dirty="0"/>
              <a:t>Listened to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0FF909D-4155-7342-AB35-08232208D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963064"/>
              </p:ext>
            </p:extLst>
          </p:nvPr>
        </p:nvGraphicFramePr>
        <p:xfrm>
          <a:off x="3657599" y="135738"/>
          <a:ext cx="8386649" cy="658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789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58FD2-76C6-8844-9CC4-FE363AAB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1" y="5631664"/>
            <a:ext cx="3239077" cy="1090598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ED8706-7AF7-AA4C-A031-2C98A042F2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4427757"/>
            <a:ext cx="2465353" cy="92450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2C488C-796C-A344-A114-85EB1EBF52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51" y="135738"/>
            <a:ext cx="1414489" cy="1361446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4E304E-F655-9249-9C57-4D6F634CF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238488"/>
              </p:ext>
            </p:extLst>
          </p:nvPr>
        </p:nvGraphicFramePr>
        <p:xfrm>
          <a:off x="3520440" y="240030"/>
          <a:ext cx="8087359" cy="598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EB7F4442-5E59-4344-9E64-2489CF43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9" y="2299689"/>
            <a:ext cx="3046025" cy="1325563"/>
          </a:xfrm>
        </p:spPr>
        <p:txBody>
          <a:bodyPr>
            <a:normAutofit/>
          </a:bodyPr>
          <a:lstStyle/>
          <a:p>
            <a:r>
              <a:rPr lang="en-US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84639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9730</TotalTime>
  <Words>237</Words>
  <Application>Microsoft Macintosh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Children’s Worlds in Wales: Rights &amp; Participation</vt:lpstr>
      <vt:lpstr>Wales</vt:lpstr>
      <vt:lpstr>Policy context</vt:lpstr>
      <vt:lpstr>Sample</vt:lpstr>
      <vt:lpstr>Rights</vt:lpstr>
      <vt:lpstr>Rights by subgroups</vt:lpstr>
      <vt:lpstr>Listened to</vt:lpstr>
      <vt:lpstr>Listened to</vt:lpstr>
      <vt:lpstr>Participation</vt:lpstr>
      <vt:lpstr>Listened to and Participation</vt:lpstr>
      <vt:lpstr>Participation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Worlds in Wales</dc:title>
  <dc:creator>Jennifer Hampton</dc:creator>
  <cp:lastModifiedBy>Jennifer Hampton</cp:lastModifiedBy>
  <cp:revision>39</cp:revision>
  <cp:lastPrinted>2019-06-17T14:24:48Z</cp:lastPrinted>
  <dcterms:created xsi:type="dcterms:W3CDTF">2019-06-13T15:26:40Z</dcterms:created>
  <dcterms:modified xsi:type="dcterms:W3CDTF">2019-06-25T08:11:49Z</dcterms:modified>
</cp:coreProperties>
</file>